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36"/>
  </p:notesMasterIdLst>
  <p:sldIdLst>
    <p:sldId id="256" r:id="rId5"/>
    <p:sldId id="261" r:id="rId6"/>
    <p:sldId id="257" r:id="rId7"/>
    <p:sldId id="277" r:id="rId8"/>
    <p:sldId id="258" r:id="rId9"/>
    <p:sldId id="312" r:id="rId10"/>
    <p:sldId id="313" r:id="rId11"/>
    <p:sldId id="314" r:id="rId12"/>
    <p:sldId id="315" r:id="rId13"/>
    <p:sldId id="316" r:id="rId14"/>
    <p:sldId id="318" r:id="rId15"/>
    <p:sldId id="317" r:id="rId16"/>
    <p:sldId id="319" r:id="rId17"/>
    <p:sldId id="320" r:id="rId18"/>
    <p:sldId id="321" r:id="rId19"/>
    <p:sldId id="322" r:id="rId20"/>
    <p:sldId id="323" r:id="rId21"/>
    <p:sldId id="324" r:id="rId22"/>
    <p:sldId id="325" r:id="rId23"/>
    <p:sldId id="326" r:id="rId24"/>
    <p:sldId id="327" r:id="rId25"/>
    <p:sldId id="328" r:id="rId26"/>
    <p:sldId id="330" r:id="rId27"/>
    <p:sldId id="329" r:id="rId28"/>
    <p:sldId id="331" r:id="rId29"/>
    <p:sldId id="332" r:id="rId30"/>
    <p:sldId id="333" r:id="rId31"/>
    <p:sldId id="334" r:id="rId32"/>
    <p:sldId id="335" r:id="rId33"/>
    <p:sldId id="311" r:id="rId34"/>
    <p:sldId id="273" r:id="rId3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28181610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10.1</a:t>
            </a:r>
            <a:r>
              <a:rPr kumimoji="1" lang="zh-CN" altLang="en-US" sz="2800" b="1" dirty="0">
                <a:solidFill>
                  <a:schemeClr val="bg1"/>
                </a:solidFill>
                <a:latin typeface="+mn-ea"/>
              </a:rPr>
              <a:t>  什么是公文筐测验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114801"/>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10.1.4</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公文筐测验的适用范围</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公文筐测验一般适用于组织中高层管理人员的选拔和培训，因为这些管理人员在日常工作中会进行大量的公文处理工作。</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公文筐测验主要从两个角度考察管理人员从事管理工作时的能力：一是业务角度；二是管理技能角度。</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公文筐测验作为组织选拔、培训（培养）和考核中高层管理人员的有效技术之一，为企业的中高层人力资源管理和组织结构设计提供了科学可靠的信息。</a:t>
            </a:r>
          </a:p>
        </p:txBody>
      </p:sp>
    </p:spTree>
    <p:extLst>
      <p:ext uri="{BB962C8B-B14F-4D97-AF65-F5344CB8AC3E}">
        <p14:creationId xmlns:p14="http://schemas.microsoft.com/office/powerpoint/2010/main" val="1677588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什么是公文筐测验</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公文筐测验的编制与题目获取</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公文筐测验的操作流程</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17549794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10.2.1</a:t>
            </a:r>
            <a:r>
              <a:rPr lang="zh-CN" altLang="en-US" sz="2400" b="1" dirty="0">
                <a:solidFill>
                  <a:schemeClr val="bg1"/>
                </a:solidFill>
                <a:latin typeface="微软雅黑 Light" panose="020B0502040204020203" pitchFamily="34" charset="-122"/>
                <a:ea typeface="微软雅黑 Light" panose="020B0502040204020203" pitchFamily="34" charset="-122"/>
              </a:rPr>
              <a:t>　编制公文筐测验题目的注意事项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题目的典型性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主要是指公文筐测验中所用到的题目要尽可能涵盖实际工作中所能接触到的文件，包括政策法规公文、记录性公文、指示性公文、报告性公文等，在形式上也要体现多样化，备忘录、邮件、电话记录、报告、信函等都要占到一定的比例。</a:t>
            </a:r>
          </a:p>
        </p:txBody>
      </p:sp>
    </p:spTree>
    <p:extLst>
      <p:ext uri="{BB962C8B-B14F-4D97-AF65-F5344CB8AC3E}">
        <p14:creationId xmlns:p14="http://schemas.microsoft.com/office/powerpoint/2010/main" val="2602725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10.2.1</a:t>
            </a:r>
            <a:r>
              <a:rPr lang="zh-CN" altLang="en-US" sz="2400" b="1" dirty="0">
                <a:solidFill>
                  <a:schemeClr val="bg1"/>
                </a:solidFill>
                <a:latin typeface="微软雅黑 Light" panose="020B0502040204020203" pitchFamily="34" charset="-122"/>
                <a:ea typeface="微软雅黑 Light" panose="020B0502040204020203" pitchFamily="34" charset="-122"/>
              </a:rPr>
              <a:t>　编制公文筐测验题目的注意事项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题目的区分度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有效的测评方法必须具备一定的区分度，可以把具备胜任特征的人和不具备胜任特征的人区分开来。因此，公文筐测验的题目应该难度适中，避免出现“天花板效应”和“地板效应”。</a:t>
            </a:r>
          </a:p>
        </p:txBody>
      </p:sp>
    </p:spTree>
    <p:extLst>
      <p:ext uri="{BB962C8B-B14F-4D97-AF65-F5344CB8AC3E}">
        <p14:creationId xmlns:p14="http://schemas.microsoft.com/office/powerpoint/2010/main" val="239047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10.2.1</a:t>
            </a:r>
            <a:r>
              <a:rPr lang="zh-CN" altLang="en-US" sz="2400" b="1" dirty="0">
                <a:solidFill>
                  <a:schemeClr val="bg1"/>
                </a:solidFill>
                <a:latin typeface="微软雅黑 Light" panose="020B0502040204020203" pitchFamily="34" charset="-122"/>
                <a:ea typeface="微软雅黑 Light" panose="020B0502040204020203" pitchFamily="34" charset="-122"/>
              </a:rPr>
              <a:t>　编制公文筐测验题目的注意事项</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突出主题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通常情况下，公文筐测验中公文的测评主题应该突出，文件的描述应以考察应试者某方面的能力为核心，避免应试者因为没有抓准问题的核心、过度拘泥于次要细节问题而浪费测评时间。</a:t>
            </a:r>
          </a:p>
        </p:txBody>
      </p:sp>
    </p:spTree>
    <p:extLst>
      <p:ext uri="{BB962C8B-B14F-4D97-AF65-F5344CB8AC3E}">
        <p14:creationId xmlns:p14="http://schemas.microsoft.com/office/powerpoint/2010/main" val="1089599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10.2.2</a:t>
            </a:r>
            <a:r>
              <a:rPr lang="zh-CN" altLang="en-US" sz="2400" b="1" dirty="0">
                <a:solidFill>
                  <a:schemeClr val="bg1"/>
                </a:solidFill>
                <a:latin typeface="微软雅黑 Light" panose="020B0502040204020203" pitchFamily="34" charset="-122"/>
                <a:ea typeface="微软雅黑 Light" panose="020B0502040204020203" pitchFamily="34" charset="-122"/>
              </a:rPr>
              <a:t>　编制公文筐测验题目的基本步骤</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确定测评要素</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测评要素的获取主要有两种方式：</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一是通过岗位胜任特征模型分析，得出目标岗位的关键任务指标和胜任特征，从而使题目的设计更加具有针对性。</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二是通过对相关管理者的访谈更加准确地界定在实际工作中胜任某岗位所需要的关键要素。</a:t>
            </a:r>
          </a:p>
        </p:txBody>
      </p:sp>
    </p:spTree>
    <p:extLst>
      <p:ext uri="{BB962C8B-B14F-4D97-AF65-F5344CB8AC3E}">
        <p14:creationId xmlns:p14="http://schemas.microsoft.com/office/powerpoint/2010/main" val="3468308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10.2.2</a:t>
            </a:r>
            <a:r>
              <a:rPr lang="zh-CN" altLang="en-US" sz="2400" b="1" dirty="0">
                <a:solidFill>
                  <a:schemeClr val="bg1"/>
                </a:solidFill>
                <a:latin typeface="微软雅黑 Light" panose="020B0502040204020203" pitchFamily="34" charset="-122"/>
                <a:ea typeface="微软雅黑 Light" panose="020B0502040204020203" pitchFamily="34" charset="-122"/>
              </a:rPr>
              <a:t>　编制公文筐测验题目的基本步骤</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编制题目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）收集文件素材。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）对素材进行加工。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）对文件进行组合。</a:t>
            </a:r>
          </a:p>
        </p:txBody>
      </p:sp>
    </p:spTree>
    <p:extLst>
      <p:ext uri="{BB962C8B-B14F-4D97-AF65-F5344CB8AC3E}">
        <p14:creationId xmlns:p14="http://schemas.microsoft.com/office/powerpoint/2010/main" val="106410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10.2.2</a:t>
            </a:r>
            <a:r>
              <a:rPr lang="zh-CN" altLang="en-US" sz="2400" b="1" dirty="0">
                <a:solidFill>
                  <a:schemeClr val="bg1"/>
                </a:solidFill>
                <a:latin typeface="微软雅黑 Light" panose="020B0502040204020203" pitchFamily="34" charset="-122"/>
                <a:ea typeface="微软雅黑 Light" panose="020B0502040204020203" pitchFamily="34" charset="-122"/>
              </a:rPr>
              <a:t>　编制公文筐测验题目的基本步骤</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第一阶段试测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试测工作主要有三个方面的作用：</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首先，试测可以获得各种可能的答案，从而为测验标准答案和评分标准的制定提供依据；</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其次，试测者能够对测验题目的内容和表达方式等提出他们的意见；</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最后，可以借此机会对考官进行培训，以保证其掌握公文筐测验的实施流程。</a:t>
            </a:r>
          </a:p>
        </p:txBody>
      </p:sp>
    </p:spTree>
    <p:extLst>
      <p:ext uri="{BB962C8B-B14F-4D97-AF65-F5344CB8AC3E}">
        <p14:creationId xmlns:p14="http://schemas.microsoft.com/office/powerpoint/2010/main" val="1530896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10.2.2</a:t>
            </a:r>
            <a:r>
              <a:rPr lang="zh-CN" altLang="en-US" sz="2400" b="1" dirty="0">
                <a:solidFill>
                  <a:schemeClr val="bg1"/>
                </a:solidFill>
                <a:latin typeface="微软雅黑 Light" panose="020B0502040204020203" pitchFamily="34" charset="-122"/>
                <a:ea typeface="微软雅黑 Light" panose="020B0502040204020203" pitchFamily="34" charset="-122"/>
              </a:rPr>
              <a:t>　编制公文筐测验题目的基本步骤</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制定评分标准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评分标准主要分为两个部分：第一个部分是参考标准。第二个部分是等级水平。</a:t>
            </a:r>
          </a:p>
        </p:txBody>
      </p:sp>
      <p:graphicFrame>
        <p:nvGraphicFramePr>
          <p:cNvPr id="2" name="表格 1"/>
          <p:cNvGraphicFramePr>
            <a:graphicFrameLocks noGrp="1"/>
          </p:cNvGraphicFramePr>
          <p:nvPr>
            <p:extLst>
              <p:ext uri="{D42A27DB-BD31-4B8C-83A1-F6EECF244321}">
                <p14:modId xmlns:p14="http://schemas.microsoft.com/office/powerpoint/2010/main" val="654877525"/>
              </p:ext>
            </p:extLst>
          </p:nvPr>
        </p:nvGraphicFramePr>
        <p:xfrm>
          <a:off x="454886" y="2694713"/>
          <a:ext cx="8229600" cy="2127658"/>
        </p:xfrm>
        <a:graphic>
          <a:graphicData uri="http://schemas.openxmlformats.org/drawingml/2006/table">
            <a:tbl>
              <a:tblPr firstRow="1" firstCol="1" bandRow="1">
                <a:tableStyleId>{5C22544A-7EE6-4342-B048-85BDC9FD1C3A}</a:tableStyleId>
              </a:tblPr>
              <a:tblGrid>
                <a:gridCol w="694778">
                  <a:extLst>
                    <a:ext uri="{9D8B030D-6E8A-4147-A177-3AD203B41FA5}">
                      <a16:colId xmlns:a16="http://schemas.microsoft.com/office/drawing/2014/main" val="20000"/>
                    </a:ext>
                  </a:extLst>
                </a:gridCol>
                <a:gridCol w="676822">
                  <a:extLst>
                    <a:ext uri="{9D8B030D-6E8A-4147-A177-3AD203B41FA5}">
                      <a16:colId xmlns:a16="http://schemas.microsoft.com/office/drawing/2014/main" val="20001"/>
                    </a:ext>
                  </a:extLst>
                </a:gridCol>
                <a:gridCol w="6858000">
                  <a:extLst>
                    <a:ext uri="{9D8B030D-6E8A-4147-A177-3AD203B41FA5}">
                      <a16:colId xmlns:a16="http://schemas.microsoft.com/office/drawing/2014/main" val="20002"/>
                    </a:ext>
                  </a:extLst>
                </a:gridCol>
              </a:tblGrid>
              <a:tr h="298858">
                <a:tc>
                  <a:txBody>
                    <a:bodyPr/>
                    <a:lstStyle/>
                    <a:p>
                      <a:pPr algn="ctr">
                        <a:lnSpc>
                          <a:spcPct val="100000"/>
                        </a:lnSpc>
                        <a:spcAft>
                          <a:spcPts val="0"/>
                        </a:spcAft>
                      </a:pPr>
                      <a:r>
                        <a:rPr lang="zh-CN" sz="1200">
                          <a:effectLst/>
                        </a:rPr>
                        <a:t>维度</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评分标准</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等级描述</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rowSpan="5">
                  <a:txBody>
                    <a:bodyPr/>
                    <a:lstStyle/>
                    <a:p>
                      <a:pPr algn="ctr">
                        <a:lnSpc>
                          <a:spcPct val="100000"/>
                        </a:lnSpc>
                        <a:spcAft>
                          <a:spcPts val="0"/>
                        </a:spcAft>
                      </a:pPr>
                      <a:r>
                        <a:rPr lang="zh-CN" sz="1200">
                          <a:effectLst/>
                        </a:rPr>
                        <a:t>计划组织</a:t>
                      </a:r>
                      <a:endParaRPr lang="zh-CN" sz="1600">
                        <a:effectLst/>
                      </a:endParaRPr>
                    </a:p>
                    <a:p>
                      <a:pPr algn="ctr">
                        <a:lnSpc>
                          <a:spcPct val="100000"/>
                        </a:lnSpc>
                        <a:spcAft>
                          <a:spcPts val="0"/>
                        </a:spcAft>
                      </a:pPr>
                      <a:r>
                        <a:rPr lang="zh-CN" sz="1200">
                          <a:effectLst/>
                        </a:rPr>
                        <a:t>能力</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优秀</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00">
                          <a:effectLst/>
                        </a:rPr>
                        <a:t>●</a:t>
                      </a:r>
                      <a:r>
                        <a:rPr lang="zh-CN" sz="1200">
                          <a:effectLst/>
                        </a:rPr>
                        <a:t> 能够有条不紊地处理各种文件和信息材料，并根据信息的性质和轻重缓急进行准确的分类处理</a:t>
                      </a:r>
                      <a:endParaRPr lang="zh-CN" sz="1600">
                        <a:effectLst/>
                      </a:endParaRPr>
                    </a:p>
                    <a:p>
                      <a:pPr algn="ctr">
                        <a:lnSpc>
                          <a:spcPct val="100000"/>
                        </a:lnSpc>
                        <a:spcAft>
                          <a:spcPts val="0"/>
                        </a:spcAft>
                      </a:pPr>
                      <a:r>
                        <a:rPr lang="zh-CN" sz="1000">
                          <a:effectLst/>
                        </a:rPr>
                        <a:t>●</a:t>
                      </a:r>
                      <a:r>
                        <a:rPr lang="zh-CN" sz="1200">
                          <a:effectLst/>
                        </a:rPr>
                        <a:t> 处理问题时能及时提出切实可行的解决方案</a:t>
                      </a:r>
                      <a:endParaRPr lang="zh-CN" sz="1600">
                        <a:effectLst/>
                      </a:endParaRPr>
                    </a:p>
                    <a:p>
                      <a:pPr algn="ctr">
                        <a:lnSpc>
                          <a:spcPct val="100000"/>
                        </a:lnSpc>
                        <a:spcAft>
                          <a:spcPts val="0"/>
                        </a:spcAft>
                      </a:pPr>
                      <a:r>
                        <a:rPr lang="zh-CN" sz="1000">
                          <a:effectLst/>
                        </a:rPr>
                        <a:t>●</a:t>
                      </a:r>
                      <a:r>
                        <a:rPr lang="zh-CN" sz="1200">
                          <a:effectLst/>
                        </a:rPr>
                        <a:t> 能系统地事先安排和分配工作，注意不同信息之间的关系，有效地利用人、财、物和信息资源</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1"/>
                  </a:ext>
                </a:extLst>
              </a:tr>
              <a:tr h="0">
                <a:tc vMerge="1">
                  <a:txBody>
                    <a:bodyPr/>
                    <a:lstStyle/>
                    <a:p>
                      <a:endParaRPr lang="zh-CN" altLang="en-US"/>
                    </a:p>
                  </a:txBody>
                  <a:tcPr/>
                </a:tc>
                <a:tc>
                  <a:txBody>
                    <a:bodyPr/>
                    <a:lstStyle/>
                    <a:p>
                      <a:pPr algn="ctr">
                        <a:lnSpc>
                          <a:spcPct val="100000"/>
                        </a:lnSpc>
                        <a:spcAft>
                          <a:spcPts val="0"/>
                        </a:spcAft>
                      </a:pPr>
                      <a:r>
                        <a:rPr lang="zh-CN" sz="1200">
                          <a:effectLst/>
                        </a:rPr>
                        <a:t>良好</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2"/>
                  </a:ext>
                </a:extLst>
              </a:tr>
              <a:tr h="0">
                <a:tc vMerge="1">
                  <a:txBody>
                    <a:bodyPr/>
                    <a:lstStyle/>
                    <a:p>
                      <a:endParaRPr lang="zh-CN" altLang="en-US"/>
                    </a:p>
                  </a:txBody>
                  <a:tcPr/>
                </a:tc>
                <a:tc>
                  <a:txBody>
                    <a:bodyPr/>
                    <a:lstStyle/>
                    <a:p>
                      <a:pPr algn="ctr">
                        <a:lnSpc>
                          <a:spcPct val="100000"/>
                        </a:lnSpc>
                        <a:spcAft>
                          <a:spcPts val="0"/>
                        </a:spcAft>
                      </a:pPr>
                      <a:r>
                        <a:rPr lang="zh-CN" sz="1200">
                          <a:effectLst/>
                        </a:rPr>
                        <a:t>尚可</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00">
                          <a:effectLst/>
                        </a:rPr>
                        <a:t>●</a:t>
                      </a:r>
                      <a:r>
                        <a:rPr lang="zh-CN" sz="1200">
                          <a:effectLst/>
                        </a:rPr>
                        <a:t> 分析和处理问题时能够区分轻重缓急</a:t>
                      </a:r>
                      <a:endParaRPr lang="zh-CN" sz="1600">
                        <a:effectLst/>
                      </a:endParaRPr>
                    </a:p>
                    <a:p>
                      <a:pPr algn="ctr">
                        <a:lnSpc>
                          <a:spcPct val="100000"/>
                        </a:lnSpc>
                        <a:spcAft>
                          <a:spcPts val="0"/>
                        </a:spcAft>
                      </a:pPr>
                      <a:r>
                        <a:rPr lang="zh-CN" sz="1000">
                          <a:effectLst/>
                        </a:rPr>
                        <a:t>●</a:t>
                      </a:r>
                      <a:r>
                        <a:rPr lang="zh-CN" sz="1200">
                          <a:effectLst/>
                        </a:rPr>
                        <a:t> 能够看到不同信息间的关系</a:t>
                      </a:r>
                      <a:endParaRPr lang="zh-CN" sz="1600">
                        <a:effectLst/>
                      </a:endParaRPr>
                    </a:p>
                    <a:p>
                      <a:pPr algn="ctr">
                        <a:lnSpc>
                          <a:spcPct val="100000"/>
                        </a:lnSpc>
                        <a:spcAft>
                          <a:spcPts val="0"/>
                        </a:spcAft>
                      </a:pPr>
                      <a:r>
                        <a:rPr lang="zh-CN" sz="1000">
                          <a:effectLst/>
                        </a:rPr>
                        <a:t>●</a:t>
                      </a:r>
                      <a:r>
                        <a:rPr lang="zh-CN" sz="1200">
                          <a:effectLst/>
                        </a:rPr>
                        <a:t> 解决问题的办法不是很有效，在资源的分配与调用方面也不尽合理</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3"/>
                  </a:ext>
                </a:extLst>
              </a:tr>
              <a:tr h="0">
                <a:tc vMerge="1">
                  <a:txBody>
                    <a:bodyPr/>
                    <a:lstStyle/>
                    <a:p>
                      <a:endParaRPr lang="zh-CN" altLang="en-US"/>
                    </a:p>
                  </a:txBody>
                  <a:tcPr/>
                </a:tc>
                <a:tc>
                  <a:txBody>
                    <a:bodyPr/>
                    <a:lstStyle/>
                    <a:p>
                      <a:pPr algn="ctr">
                        <a:lnSpc>
                          <a:spcPct val="100000"/>
                        </a:lnSpc>
                        <a:spcAft>
                          <a:spcPts val="0"/>
                        </a:spcAft>
                      </a:pPr>
                      <a:r>
                        <a:rPr lang="zh-CN" sz="1200">
                          <a:effectLst/>
                        </a:rPr>
                        <a:t>较差</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a:t>
                      </a:r>
                      <a:endParaRPr lang="zh-CN" sz="16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4"/>
                  </a:ext>
                </a:extLst>
              </a:tr>
              <a:tr h="0">
                <a:tc vMerge="1">
                  <a:txBody>
                    <a:bodyPr/>
                    <a:lstStyle/>
                    <a:p>
                      <a:endParaRPr lang="zh-CN" altLang="en-US"/>
                    </a:p>
                  </a:txBody>
                  <a:tcPr/>
                </a:tc>
                <a:tc>
                  <a:txBody>
                    <a:bodyPr/>
                    <a:lstStyle/>
                    <a:p>
                      <a:pPr algn="ctr">
                        <a:lnSpc>
                          <a:spcPct val="100000"/>
                        </a:lnSpc>
                        <a:spcAft>
                          <a:spcPts val="0"/>
                        </a:spcAft>
                      </a:pPr>
                      <a:r>
                        <a:rPr lang="zh-CN" sz="1200">
                          <a:effectLst/>
                        </a:rPr>
                        <a:t>很差</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00" dirty="0">
                          <a:effectLst/>
                        </a:rPr>
                        <a:t>●</a:t>
                      </a:r>
                      <a:r>
                        <a:rPr lang="zh-CN" sz="1200" dirty="0">
                          <a:effectLst/>
                        </a:rPr>
                        <a:t> 处理各种文件和信息材料时不分轻重缓急，没有觉察到各种事件之　间的内在联系</a:t>
                      </a:r>
                      <a:endParaRPr lang="zh-CN" sz="1600" dirty="0">
                        <a:effectLst/>
                      </a:endParaRPr>
                    </a:p>
                    <a:p>
                      <a:pPr algn="ctr">
                        <a:lnSpc>
                          <a:spcPct val="100000"/>
                        </a:lnSpc>
                        <a:spcAft>
                          <a:spcPts val="0"/>
                        </a:spcAft>
                      </a:pPr>
                      <a:r>
                        <a:rPr lang="zh-CN" sz="1000" dirty="0">
                          <a:effectLst/>
                        </a:rPr>
                        <a:t>●</a:t>
                      </a:r>
                      <a:r>
                        <a:rPr lang="zh-CN" sz="1200" dirty="0">
                          <a:effectLst/>
                        </a:rPr>
                        <a:t> 解决问题时没有考虑到时间、成本和资源方面的种种限制，以致提　出的问题解决办法不可行</a:t>
                      </a:r>
                      <a:endParaRPr lang="zh-CN" sz="16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41772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10.2.2</a:t>
            </a:r>
            <a:r>
              <a:rPr lang="zh-CN" altLang="en-US" sz="2400" b="1" dirty="0">
                <a:solidFill>
                  <a:schemeClr val="bg1"/>
                </a:solidFill>
                <a:latin typeface="微软雅黑 Light" panose="020B0502040204020203" pitchFamily="34" charset="-122"/>
                <a:ea typeface="微软雅黑 Light" panose="020B0502040204020203" pitchFamily="34" charset="-122"/>
              </a:rPr>
              <a:t>　编制公文筐测验题目的基本步骤</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第二阶段试测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根据所得的题目和评分标准对目标职位的其他任职者进行第二阶段的试测。在双盲的情况下，计算人员的管理绩效与测评结果的关联性，从而获得信度、效标关联效度等信息。</a:t>
            </a:r>
          </a:p>
        </p:txBody>
      </p:sp>
    </p:spTree>
    <p:extLst>
      <p:ext uri="{BB962C8B-B14F-4D97-AF65-F5344CB8AC3E}">
        <p14:creationId xmlns:p14="http://schemas.microsoft.com/office/powerpoint/2010/main" val="2368973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158909" y="785965"/>
            <a:ext cx="2730257" cy="2601415"/>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10</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公文筐测验</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10.2.3</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公文筐测验题目的获取渠道</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专业测评咨询机构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即邀请专业的测评咨询机构为组织设计公文筐测验题目。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采用这种方式的优点是，咨询机构拥有专家和丰富的公文筐测验的题库；但是将花费大量的成本，还有可能导致编制的题目不能很好地实现组织的测评目的。</a:t>
            </a:r>
          </a:p>
        </p:txBody>
      </p:sp>
    </p:spTree>
    <p:extLst>
      <p:ext uri="{BB962C8B-B14F-4D97-AF65-F5344CB8AC3E}">
        <p14:creationId xmlns:p14="http://schemas.microsoft.com/office/powerpoint/2010/main" val="231725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10.2.3</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公文筐测验题目的获取渠道</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专业网络论坛</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通过各大搜索引擎、门户网站或者专业人力资源论坛可以下载公文筐测验的题目。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这种获取方式最大的优点是成本比较低，缺点是应试者也可以通过网络获取这些公文筐测验题目，同时题目的质量不能保证。</a:t>
            </a:r>
          </a:p>
        </p:txBody>
      </p:sp>
    </p:spTree>
    <p:extLst>
      <p:ext uri="{BB962C8B-B14F-4D97-AF65-F5344CB8AC3E}">
        <p14:creationId xmlns:p14="http://schemas.microsoft.com/office/powerpoint/2010/main" val="71549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10.2</a:t>
            </a:r>
            <a:r>
              <a:rPr kumimoji="1" lang="zh-CN" altLang="en-US" sz="2800" b="1" dirty="0">
                <a:solidFill>
                  <a:schemeClr val="bg1"/>
                </a:solidFill>
                <a:latin typeface="+mn-ea"/>
              </a:rPr>
              <a:t>  公文筐测验的编制与题目获取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10.2.3</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公文筐测验题目的获取渠道</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自主编制</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运用这种方式编制公文筐测验题目的优点：题目比较符合公司日常的工作情境；能节省题目编制的成本；有利于测验的顺利进行，也能对测验过程中出现的各种问题进行控制。</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缺点是管理人员如果缺乏对相关测评知识的深入理解，就不能很好地编制出一套有实际测量效果的测验题目。</a:t>
            </a:r>
          </a:p>
        </p:txBody>
      </p:sp>
    </p:spTree>
    <p:extLst>
      <p:ext uri="{BB962C8B-B14F-4D97-AF65-F5344CB8AC3E}">
        <p14:creationId xmlns:p14="http://schemas.microsoft.com/office/powerpoint/2010/main" val="174431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什么是公文筐测验</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公文筐测验的编制与题目获取</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公文筐测验的操作流程</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39139324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10.3</a:t>
            </a:r>
            <a:r>
              <a:rPr kumimoji="1" lang="zh-CN" altLang="en-US" sz="2800" b="1" dirty="0">
                <a:solidFill>
                  <a:schemeClr val="bg1"/>
                </a:solidFill>
                <a:latin typeface="+mn-ea"/>
              </a:rPr>
              <a:t>  公文筐测验的操作流程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10.3.1</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准备好相关的材料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需要准备的测验材料包括答题背景、指导语和答题册等。</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答题背景包含应试者的身份、工作职责和在组织中的地位等信息。</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指导语是在正式的公文筐测验之前考官对应试者所做的引导性发言。</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答题册是发给应试者书写答案的文本，评分时会根据答题册上的内容进行相应评价。</a:t>
            </a:r>
          </a:p>
        </p:txBody>
      </p:sp>
    </p:spTree>
    <p:extLst>
      <p:ext uri="{BB962C8B-B14F-4D97-AF65-F5344CB8AC3E}">
        <p14:creationId xmlns:p14="http://schemas.microsoft.com/office/powerpoint/2010/main" val="186980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10.3</a:t>
            </a:r>
            <a:r>
              <a:rPr kumimoji="1" lang="zh-CN" altLang="en-US" sz="2800" b="1" dirty="0">
                <a:solidFill>
                  <a:schemeClr val="bg1"/>
                </a:solidFill>
                <a:latin typeface="+mn-ea"/>
              </a:rPr>
              <a:t>  公文筐测验的操作流程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10.3.1</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选择合适的测验场地和时间</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在场地和时间的选择上，公文筐测验要尽可能真实地模拟办公环境。</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测验场地应该具备空气清新、采光良好、环境安静整洁等条件；此外，还应当至少保证每个应试者有一张宽敞的办公桌和必要的办公文具。</a:t>
            </a:r>
          </a:p>
        </p:txBody>
      </p:sp>
    </p:spTree>
    <p:extLst>
      <p:ext uri="{BB962C8B-B14F-4D97-AF65-F5344CB8AC3E}">
        <p14:creationId xmlns:p14="http://schemas.microsoft.com/office/powerpoint/2010/main" val="1445393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10.3</a:t>
            </a:r>
            <a:r>
              <a:rPr kumimoji="1" lang="zh-CN" altLang="en-US" sz="2800" b="1" dirty="0">
                <a:solidFill>
                  <a:schemeClr val="bg1"/>
                </a:solidFill>
                <a:latin typeface="+mn-ea"/>
              </a:rPr>
              <a:t>  公文筐测验的操作流程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10.3.1</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选择合适的考官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公文筐测验对考官的素质要求也比较高。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正式测验开始前，考官要掌握测验程序，熟记指导语，在测验过程中对应试者的合理问题予以解答。</a:t>
            </a:r>
          </a:p>
        </p:txBody>
      </p:sp>
    </p:spTree>
    <p:extLst>
      <p:ext uri="{BB962C8B-B14F-4D97-AF65-F5344CB8AC3E}">
        <p14:creationId xmlns:p14="http://schemas.microsoft.com/office/powerpoint/2010/main" val="3639474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10.3</a:t>
            </a:r>
            <a:r>
              <a:rPr kumimoji="1" lang="zh-CN" altLang="en-US" sz="2800" b="1" dirty="0">
                <a:solidFill>
                  <a:schemeClr val="bg1"/>
                </a:solidFill>
                <a:latin typeface="+mn-ea"/>
              </a:rPr>
              <a:t>  公文筐测验的操作流程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10.3.2</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公文筐测验的实施阶段</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公文筐测验和普通的考试比较相似，具有严格的时间限制和考试规范。测验的时间为</a:t>
            </a:r>
            <a:r>
              <a:rPr lang="en-US" altLang="zh-CN" sz="2000" b="1" dirty="0">
                <a:solidFill>
                  <a:schemeClr val="bg1"/>
                </a:solidFill>
                <a:latin typeface="微软雅黑 Light" panose="020B0502040204020203" pitchFamily="34" charset="-122"/>
                <a:ea typeface="微软雅黑 Light" panose="020B0502040204020203" pitchFamily="34" charset="-122"/>
              </a:rPr>
              <a:t>1~3</a:t>
            </a:r>
            <a:r>
              <a:rPr lang="zh-CN" altLang="en-US" sz="2000" b="1" dirty="0">
                <a:solidFill>
                  <a:schemeClr val="bg1"/>
                </a:solidFill>
                <a:latin typeface="微软雅黑 Light" panose="020B0502040204020203" pitchFamily="34" charset="-122"/>
                <a:ea typeface="微软雅黑 Light" panose="020B0502040204020203" pitchFamily="34" charset="-122"/>
              </a:rPr>
              <a:t>小时，具体的时间视公文数量和题目难度而定。</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在应试者处理文件时，需要安排考官对应试者在答题过程中的行为表现进行观察。考官也可以适当做一些记录。</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此外，还有一些具体的行为规范。</a:t>
            </a:r>
          </a:p>
        </p:txBody>
      </p:sp>
    </p:spTree>
    <p:extLst>
      <p:ext uri="{BB962C8B-B14F-4D97-AF65-F5344CB8AC3E}">
        <p14:creationId xmlns:p14="http://schemas.microsoft.com/office/powerpoint/2010/main" val="3592053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10.3</a:t>
            </a:r>
            <a:r>
              <a:rPr kumimoji="1" lang="zh-CN" altLang="en-US" sz="2800" b="1" dirty="0">
                <a:solidFill>
                  <a:schemeClr val="bg1"/>
                </a:solidFill>
                <a:latin typeface="+mn-ea"/>
              </a:rPr>
              <a:t>  公文筐测验的操作流程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10.3.3</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公文筐测验的评估阶段</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考官的评分结果将对公文筐测验的结果产生直接影响。</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对于测评专家而言，需要增强对岗位权责尤其是胜任特征的理解。测评专家和组织的管理人员互相沟通，取长补短，才能提高整个评估工作的准确性。</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对评分者进行训练，仅仅通过技巧的传授和讲解是远远不够的，还需要通过实践操作来巩固。</a:t>
            </a:r>
          </a:p>
        </p:txBody>
      </p:sp>
    </p:spTree>
    <p:extLst>
      <p:ext uri="{BB962C8B-B14F-4D97-AF65-F5344CB8AC3E}">
        <p14:creationId xmlns:p14="http://schemas.microsoft.com/office/powerpoint/2010/main" val="3913909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10.3</a:t>
            </a:r>
            <a:r>
              <a:rPr kumimoji="1" lang="zh-CN" altLang="en-US" sz="2800" b="1" dirty="0">
                <a:solidFill>
                  <a:schemeClr val="bg1"/>
                </a:solidFill>
                <a:latin typeface="+mn-ea"/>
              </a:rPr>
              <a:t>  公文筐测验的操作流程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10.3.3</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公文筐测验的评估阶段</a:t>
            </a:r>
          </a:p>
        </p:txBody>
      </p:sp>
      <p:graphicFrame>
        <p:nvGraphicFramePr>
          <p:cNvPr id="2" name="表格 1"/>
          <p:cNvGraphicFramePr>
            <a:graphicFrameLocks noGrp="1"/>
          </p:cNvGraphicFramePr>
          <p:nvPr>
            <p:extLst>
              <p:ext uri="{D42A27DB-BD31-4B8C-83A1-F6EECF244321}">
                <p14:modId xmlns:p14="http://schemas.microsoft.com/office/powerpoint/2010/main" val="4032102434"/>
              </p:ext>
            </p:extLst>
          </p:nvPr>
        </p:nvGraphicFramePr>
        <p:xfrm>
          <a:off x="464514" y="1736462"/>
          <a:ext cx="8210344" cy="2871029"/>
        </p:xfrm>
        <a:graphic>
          <a:graphicData uri="http://schemas.openxmlformats.org/drawingml/2006/table">
            <a:tbl>
              <a:tblPr firstRow="1" firstCol="1" bandRow="1">
                <a:tableStyleId>{5C22544A-7EE6-4342-B048-85BDC9FD1C3A}</a:tableStyleId>
              </a:tblPr>
              <a:tblGrid>
                <a:gridCol w="885056">
                  <a:extLst>
                    <a:ext uri="{9D8B030D-6E8A-4147-A177-3AD203B41FA5}">
                      <a16:colId xmlns:a16="http://schemas.microsoft.com/office/drawing/2014/main" val="20000"/>
                    </a:ext>
                  </a:extLst>
                </a:gridCol>
                <a:gridCol w="1119995">
                  <a:extLst>
                    <a:ext uri="{9D8B030D-6E8A-4147-A177-3AD203B41FA5}">
                      <a16:colId xmlns:a16="http://schemas.microsoft.com/office/drawing/2014/main" val="20001"/>
                    </a:ext>
                  </a:extLst>
                </a:gridCol>
                <a:gridCol w="5353263">
                  <a:extLst>
                    <a:ext uri="{9D8B030D-6E8A-4147-A177-3AD203B41FA5}">
                      <a16:colId xmlns:a16="http://schemas.microsoft.com/office/drawing/2014/main" val="20002"/>
                    </a:ext>
                  </a:extLst>
                </a:gridCol>
                <a:gridCol w="464247">
                  <a:extLst>
                    <a:ext uri="{9D8B030D-6E8A-4147-A177-3AD203B41FA5}">
                      <a16:colId xmlns:a16="http://schemas.microsoft.com/office/drawing/2014/main" val="20003"/>
                    </a:ext>
                  </a:extLst>
                </a:gridCol>
                <a:gridCol w="387783">
                  <a:extLst>
                    <a:ext uri="{9D8B030D-6E8A-4147-A177-3AD203B41FA5}">
                      <a16:colId xmlns:a16="http://schemas.microsoft.com/office/drawing/2014/main" val="20004"/>
                    </a:ext>
                  </a:extLst>
                </a:gridCol>
              </a:tblGrid>
              <a:tr h="345526">
                <a:tc gridSpan="2">
                  <a:txBody>
                    <a:bodyPr/>
                    <a:lstStyle/>
                    <a:p>
                      <a:pPr algn="ctr">
                        <a:lnSpc>
                          <a:spcPct val="100000"/>
                        </a:lnSpc>
                        <a:spcAft>
                          <a:spcPts val="0"/>
                        </a:spcAft>
                      </a:pPr>
                      <a:r>
                        <a:rPr lang="zh-CN" sz="1050">
                          <a:effectLst/>
                        </a:rPr>
                        <a:t>测评要素及权重</a:t>
                      </a:r>
                      <a:endParaRPr lang="zh-CN" sz="11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tc>
                  <a:txBody>
                    <a:bodyPr/>
                    <a:lstStyle/>
                    <a:p>
                      <a:pPr algn="ctr">
                        <a:lnSpc>
                          <a:spcPct val="100000"/>
                        </a:lnSpc>
                        <a:spcAft>
                          <a:spcPts val="0"/>
                        </a:spcAft>
                      </a:pPr>
                      <a:r>
                        <a:rPr lang="zh-CN" sz="1050">
                          <a:effectLst/>
                        </a:rPr>
                        <a:t>具体观察要素</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评分</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备注</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178636">
                <a:tc rowSpan="2">
                  <a:txBody>
                    <a:bodyPr/>
                    <a:lstStyle/>
                    <a:p>
                      <a:pPr algn="ctr">
                        <a:lnSpc>
                          <a:spcPct val="100000"/>
                        </a:lnSpc>
                        <a:spcAft>
                          <a:spcPts val="0"/>
                        </a:spcAft>
                      </a:pPr>
                      <a:r>
                        <a:rPr lang="zh-CN" sz="1050" dirty="0">
                          <a:effectLst/>
                        </a:rPr>
                        <a:t>分析判断能力</a:t>
                      </a:r>
                      <a:endParaRPr lang="zh-CN" sz="1100" dirty="0">
                        <a:effectLst/>
                      </a:endParaRPr>
                    </a:p>
                    <a:p>
                      <a:pPr algn="ctr">
                        <a:lnSpc>
                          <a:spcPct val="100000"/>
                        </a:lnSpc>
                        <a:spcAft>
                          <a:spcPts val="0"/>
                        </a:spcAft>
                      </a:pPr>
                      <a:r>
                        <a:rPr lang="zh-CN" sz="1050" dirty="0">
                          <a:effectLst/>
                        </a:rPr>
                        <a:t>（</a:t>
                      </a:r>
                      <a:r>
                        <a:rPr lang="en-US" sz="1050" dirty="0">
                          <a:effectLst/>
                        </a:rPr>
                        <a:t>25%</a:t>
                      </a:r>
                      <a:r>
                        <a:rPr lang="zh-CN" sz="1050" dirty="0">
                          <a:effectLst/>
                        </a:rPr>
                        <a:t>）</a:t>
                      </a:r>
                      <a:endParaRPr lang="zh-CN" sz="11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判断的速度</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能在尽量短的时间内迅速抓住问题的要点</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1"/>
                  </a:ext>
                </a:extLst>
              </a:tr>
              <a:tr h="0">
                <a:tc vMerge="1">
                  <a:txBody>
                    <a:bodyPr/>
                    <a:lstStyle/>
                    <a:p>
                      <a:endParaRPr lang="zh-CN" altLang="en-US"/>
                    </a:p>
                  </a:txBody>
                  <a:tcPr/>
                </a:tc>
                <a:tc>
                  <a:txBody>
                    <a:bodyPr/>
                    <a:lstStyle/>
                    <a:p>
                      <a:pPr algn="ctr">
                        <a:lnSpc>
                          <a:spcPct val="100000"/>
                        </a:lnSpc>
                        <a:spcAft>
                          <a:spcPts val="0"/>
                        </a:spcAft>
                      </a:pPr>
                      <a:r>
                        <a:rPr lang="zh-CN" sz="1050">
                          <a:effectLst/>
                        </a:rPr>
                        <a:t>判断的质量</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能正确辨别出各项文件的重要性和紧迫性，并按照优先级排列，抓住问题的核心，找出造成问题的根本原因</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2"/>
                  </a:ext>
                </a:extLst>
              </a:tr>
              <a:tr h="178636">
                <a:tc rowSpan="2">
                  <a:txBody>
                    <a:bodyPr/>
                    <a:lstStyle/>
                    <a:p>
                      <a:pPr algn="ctr">
                        <a:lnSpc>
                          <a:spcPct val="100000"/>
                        </a:lnSpc>
                        <a:spcAft>
                          <a:spcPts val="0"/>
                        </a:spcAft>
                      </a:pPr>
                      <a:r>
                        <a:rPr lang="zh-CN" sz="1050" dirty="0">
                          <a:effectLst/>
                        </a:rPr>
                        <a:t>统筹规划能力</a:t>
                      </a:r>
                      <a:endParaRPr lang="zh-CN" sz="1100" dirty="0">
                        <a:effectLst/>
                      </a:endParaRPr>
                    </a:p>
                    <a:p>
                      <a:pPr algn="ctr">
                        <a:lnSpc>
                          <a:spcPct val="100000"/>
                        </a:lnSpc>
                        <a:spcAft>
                          <a:spcPts val="0"/>
                        </a:spcAft>
                      </a:pPr>
                      <a:r>
                        <a:rPr lang="zh-CN" sz="1050" dirty="0">
                          <a:effectLst/>
                        </a:rPr>
                        <a:t>（</a:t>
                      </a:r>
                      <a:r>
                        <a:rPr lang="en-US" sz="1050" dirty="0">
                          <a:effectLst/>
                        </a:rPr>
                        <a:t>20%</a:t>
                      </a:r>
                      <a:r>
                        <a:rPr lang="zh-CN" sz="1050" dirty="0">
                          <a:effectLst/>
                        </a:rPr>
                        <a:t>）</a:t>
                      </a:r>
                      <a:endParaRPr lang="zh-CN" sz="11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规划的速度</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能在尽量短的时间内迅速对手头的工作进行规划</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3"/>
                  </a:ext>
                </a:extLst>
              </a:tr>
              <a:tr h="357271">
                <a:tc vMerge="1">
                  <a:txBody>
                    <a:bodyPr/>
                    <a:lstStyle/>
                    <a:p>
                      <a:endParaRPr lang="zh-CN" altLang="en-US"/>
                    </a:p>
                  </a:txBody>
                  <a:tcPr/>
                </a:tc>
                <a:tc>
                  <a:txBody>
                    <a:bodyPr/>
                    <a:lstStyle/>
                    <a:p>
                      <a:pPr algn="ctr">
                        <a:lnSpc>
                          <a:spcPct val="100000"/>
                        </a:lnSpc>
                        <a:spcAft>
                          <a:spcPts val="0"/>
                        </a:spcAft>
                      </a:pPr>
                      <a:r>
                        <a:rPr lang="zh-CN" sz="1050">
                          <a:effectLst/>
                        </a:rPr>
                        <a:t>规划的质量</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能发现文件之间潜在的联系，从而根据各信息的具体情况做出统一、合理的规划</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4"/>
                  </a:ext>
                </a:extLst>
              </a:tr>
              <a:tr h="144678">
                <a:tc rowSpan="2">
                  <a:txBody>
                    <a:bodyPr/>
                    <a:lstStyle/>
                    <a:p>
                      <a:pPr algn="ctr">
                        <a:lnSpc>
                          <a:spcPct val="100000"/>
                        </a:lnSpc>
                        <a:spcAft>
                          <a:spcPts val="0"/>
                        </a:spcAft>
                      </a:pPr>
                      <a:r>
                        <a:rPr lang="zh-CN" sz="1050" dirty="0">
                          <a:effectLst/>
                        </a:rPr>
                        <a:t>决策能力</a:t>
                      </a:r>
                      <a:endParaRPr lang="zh-CN" sz="1100" dirty="0">
                        <a:effectLst/>
                      </a:endParaRPr>
                    </a:p>
                    <a:p>
                      <a:pPr algn="ctr">
                        <a:lnSpc>
                          <a:spcPct val="100000"/>
                        </a:lnSpc>
                        <a:spcAft>
                          <a:spcPts val="0"/>
                        </a:spcAft>
                      </a:pPr>
                      <a:r>
                        <a:rPr lang="zh-CN" sz="1050" dirty="0">
                          <a:effectLst/>
                        </a:rPr>
                        <a:t>（</a:t>
                      </a:r>
                      <a:r>
                        <a:rPr lang="en-US" sz="1050" dirty="0">
                          <a:effectLst/>
                        </a:rPr>
                        <a:t>30%</a:t>
                      </a:r>
                      <a:r>
                        <a:rPr lang="zh-CN" sz="1050" dirty="0">
                          <a:effectLst/>
                        </a:rPr>
                        <a:t>）</a:t>
                      </a:r>
                      <a:endParaRPr lang="zh-CN" sz="11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dirty="0">
                          <a:effectLst/>
                        </a:rPr>
                        <a:t>决策的时效性</a:t>
                      </a:r>
                      <a:endParaRPr lang="zh-CN" sz="11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根据公文的紧迫性和重要性，对公文所反映的情况及时处理</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5"/>
                  </a:ext>
                </a:extLst>
              </a:tr>
              <a:tr h="216524">
                <a:tc vMerge="1">
                  <a:txBody>
                    <a:bodyPr/>
                    <a:lstStyle/>
                    <a:p>
                      <a:endParaRPr lang="zh-CN" altLang="en-US"/>
                    </a:p>
                  </a:txBody>
                  <a:tcPr/>
                </a:tc>
                <a:tc>
                  <a:txBody>
                    <a:bodyPr/>
                    <a:lstStyle/>
                    <a:p>
                      <a:pPr algn="ctr">
                        <a:lnSpc>
                          <a:spcPct val="100000"/>
                        </a:lnSpc>
                        <a:spcAft>
                          <a:spcPts val="0"/>
                        </a:spcAft>
                      </a:pPr>
                      <a:r>
                        <a:rPr lang="zh-CN" sz="1050" dirty="0">
                          <a:effectLst/>
                        </a:rPr>
                        <a:t>方案的可行性</a:t>
                      </a:r>
                      <a:endParaRPr lang="zh-CN" sz="11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做出的决策在现有条件下可以做到，且不与其他决策相冲突</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6"/>
                  </a:ext>
                </a:extLst>
              </a:tr>
              <a:tr h="246565">
                <a:tc rowSpan="2">
                  <a:txBody>
                    <a:bodyPr/>
                    <a:lstStyle/>
                    <a:p>
                      <a:pPr algn="ctr">
                        <a:lnSpc>
                          <a:spcPct val="100000"/>
                        </a:lnSpc>
                        <a:spcAft>
                          <a:spcPts val="0"/>
                        </a:spcAft>
                      </a:pPr>
                      <a:r>
                        <a:rPr lang="zh-CN" sz="1050" dirty="0">
                          <a:effectLst/>
                        </a:rPr>
                        <a:t>授权能力</a:t>
                      </a:r>
                      <a:endParaRPr lang="zh-CN" sz="1100" dirty="0">
                        <a:effectLst/>
                      </a:endParaRPr>
                    </a:p>
                    <a:p>
                      <a:pPr algn="ctr">
                        <a:lnSpc>
                          <a:spcPct val="100000"/>
                        </a:lnSpc>
                        <a:spcAft>
                          <a:spcPts val="0"/>
                        </a:spcAft>
                      </a:pPr>
                      <a:r>
                        <a:rPr lang="zh-CN" sz="1050" dirty="0">
                          <a:effectLst/>
                        </a:rPr>
                        <a:t>（</a:t>
                      </a:r>
                      <a:r>
                        <a:rPr lang="en-US" sz="1050" dirty="0">
                          <a:effectLst/>
                        </a:rPr>
                        <a:t>15%</a:t>
                      </a:r>
                      <a:r>
                        <a:rPr lang="zh-CN" sz="1050" dirty="0">
                          <a:effectLst/>
                        </a:rPr>
                        <a:t>）</a:t>
                      </a:r>
                      <a:endParaRPr lang="zh-CN" sz="11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dirty="0">
                          <a:effectLst/>
                        </a:rPr>
                        <a:t>区分任务性质</a:t>
                      </a:r>
                      <a:endParaRPr lang="zh-CN" sz="11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能表达出个人的合理要求与意愿，并合理使用职权让他人按照自己的要求去完成工作</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7"/>
                  </a:ext>
                </a:extLst>
              </a:tr>
              <a:tr h="0">
                <a:tc vMerge="1">
                  <a:txBody>
                    <a:bodyPr/>
                    <a:lstStyle/>
                    <a:p>
                      <a:endParaRPr lang="zh-CN" altLang="en-US"/>
                    </a:p>
                  </a:txBody>
                  <a:tcPr/>
                </a:tc>
                <a:tc>
                  <a:txBody>
                    <a:bodyPr/>
                    <a:lstStyle/>
                    <a:p>
                      <a:pPr algn="ctr">
                        <a:lnSpc>
                          <a:spcPct val="100000"/>
                        </a:lnSpc>
                        <a:spcAft>
                          <a:spcPts val="0"/>
                        </a:spcAft>
                      </a:pPr>
                      <a:r>
                        <a:rPr lang="zh-CN" sz="1050" dirty="0">
                          <a:effectLst/>
                        </a:rPr>
                        <a:t>分配任务</a:t>
                      </a:r>
                      <a:endParaRPr lang="zh-CN" sz="11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能合理地给他人分配任务，并给予适当的指导</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8"/>
                  </a:ext>
                </a:extLst>
              </a:tr>
              <a:tr h="0">
                <a:tc rowSpan="2">
                  <a:txBody>
                    <a:bodyPr/>
                    <a:lstStyle/>
                    <a:p>
                      <a:pPr algn="ctr">
                        <a:lnSpc>
                          <a:spcPct val="100000"/>
                        </a:lnSpc>
                        <a:spcAft>
                          <a:spcPts val="0"/>
                        </a:spcAft>
                      </a:pPr>
                      <a:r>
                        <a:rPr lang="zh-CN" sz="1050" dirty="0">
                          <a:effectLst/>
                        </a:rPr>
                        <a:t>书面表达能力</a:t>
                      </a:r>
                      <a:endParaRPr lang="zh-CN" sz="1100" dirty="0">
                        <a:effectLst/>
                      </a:endParaRPr>
                    </a:p>
                    <a:p>
                      <a:pPr algn="ctr">
                        <a:lnSpc>
                          <a:spcPct val="100000"/>
                        </a:lnSpc>
                        <a:spcAft>
                          <a:spcPts val="0"/>
                        </a:spcAft>
                      </a:pPr>
                      <a:r>
                        <a:rPr lang="zh-CN" sz="1050" dirty="0">
                          <a:effectLst/>
                        </a:rPr>
                        <a:t>（</a:t>
                      </a:r>
                      <a:r>
                        <a:rPr lang="en-US" sz="1050" dirty="0">
                          <a:effectLst/>
                        </a:rPr>
                        <a:t>10%</a:t>
                      </a:r>
                      <a:r>
                        <a:rPr lang="zh-CN" sz="1050" dirty="0">
                          <a:effectLst/>
                        </a:rPr>
                        <a:t>）</a:t>
                      </a:r>
                      <a:endParaRPr lang="zh-CN" sz="1100" dirty="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思路清晰</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表述有逻辑性，层次分明</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9"/>
                  </a:ext>
                </a:extLst>
              </a:tr>
              <a:tr h="0">
                <a:tc vMerge="1">
                  <a:txBody>
                    <a:bodyPr/>
                    <a:lstStyle/>
                    <a:p>
                      <a:endParaRPr lang="zh-CN" altLang="en-US"/>
                    </a:p>
                  </a:txBody>
                  <a:tcPr/>
                </a:tc>
                <a:tc>
                  <a:txBody>
                    <a:bodyPr/>
                    <a:lstStyle/>
                    <a:p>
                      <a:pPr algn="ctr">
                        <a:lnSpc>
                          <a:spcPct val="100000"/>
                        </a:lnSpc>
                        <a:spcAft>
                          <a:spcPts val="0"/>
                        </a:spcAft>
                      </a:pPr>
                      <a:r>
                        <a:rPr lang="zh-CN" sz="1050">
                          <a:effectLst/>
                        </a:rPr>
                        <a:t>措辞合理</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050">
                          <a:effectLst/>
                        </a:rPr>
                        <a:t>称谓、用词、语气、文体与自己的身份相符，用词准确，言简意赅</a:t>
                      </a:r>
                      <a:endParaRPr lang="zh-CN" sz="1100">
                        <a:solidFill>
                          <a:srgbClr val="000000"/>
                        </a:solidFill>
                        <a:effectLst/>
                        <a:latin typeface="NEU-BZ-S92"/>
                        <a:ea typeface="方正书宋_GBK"/>
                        <a:cs typeface="Times New Roman"/>
                      </a:endParaRPr>
                    </a:p>
                  </a:txBody>
                  <a:tcPr marL="50241" marR="50241"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100">
                          <a:effectLst/>
                        </a:rPr>
                        <a:t> </a:t>
                      </a:r>
                      <a:endParaRPr lang="zh-CN" sz="11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10"/>
                  </a:ext>
                </a:extLst>
              </a:tr>
              <a:tr h="357271">
                <a:tc gridSpan="3">
                  <a:txBody>
                    <a:bodyPr/>
                    <a:lstStyle/>
                    <a:p>
                      <a:pPr algn="ctr">
                        <a:lnSpc>
                          <a:spcPct val="100000"/>
                        </a:lnSpc>
                        <a:spcAft>
                          <a:spcPts val="0"/>
                        </a:spcAft>
                      </a:pPr>
                      <a:r>
                        <a:rPr lang="zh-CN" sz="1050">
                          <a:effectLst/>
                        </a:rPr>
                        <a:t>评语：</a:t>
                      </a:r>
                      <a:endParaRPr lang="zh-CN" sz="1100">
                        <a:effectLst/>
                      </a:endParaRPr>
                    </a:p>
                    <a:p>
                      <a:pPr algn="ctr">
                        <a:lnSpc>
                          <a:spcPct val="100000"/>
                        </a:lnSpc>
                        <a:spcAft>
                          <a:spcPts val="0"/>
                        </a:spcAft>
                      </a:pPr>
                      <a:r>
                        <a:rPr lang="zh-CN" sz="1050">
                          <a:effectLst/>
                        </a:rPr>
                        <a:t>评分者签字：</a:t>
                      </a:r>
                      <a:endParaRPr lang="zh-CN" sz="1100">
                        <a:solidFill>
                          <a:srgbClr val="000000"/>
                        </a:solidFill>
                        <a:effectLst/>
                        <a:latin typeface="NEU-BZ-S92"/>
                        <a:ea typeface="方正书宋_GBK"/>
                        <a:cs typeface="Times New Roman"/>
                      </a:endParaRPr>
                    </a:p>
                  </a:txBody>
                  <a:tcPr marL="50241" marR="50241" marT="0" marB="0" anchor="ctr"/>
                </a:tc>
                <a:tc hMerge="1">
                  <a:txBody>
                    <a:bodyPr/>
                    <a:lstStyle/>
                    <a:p>
                      <a:endParaRPr lang="zh-CN" altLang="en-US"/>
                    </a:p>
                  </a:txBody>
                  <a:tcPr/>
                </a:tc>
                <a:tc hMerge="1">
                  <a:txBody>
                    <a:bodyPr/>
                    <a:lstStyle/>
                    <a:p>
                      <a:endParaRPr lang="zh-CN" altLang="en-US"/>
                    </a:p>
                  </a:txBody>
                  <a:tcPr/>
                </a:tc>
                <a:tc gridSpan="2">
                  <a:txBody>
                    <a:bodyPr/>
                    <a:lstStyle/>
                    <a:p>
                      <a:pPr algn="ctr">
                        <a:lnSpc>
                          <a:spcPct val="100000"/>
                        </a:lnSpc>
                        <a:spcAft>
                          <a:spcPts val="0"/>
                        </a:spcAft>
                      </a:pPr>
                      <a:r>
                        <a:rPr lang="zh-CN" sz="1050" dirty="0">
                          <a:effectLst/>
                        </a:rPr>
                        <a:t>总得分：</a:t>
                      </a:r>
                      <a:endParaRPr lang="zh-CN" sz="1100" dirty="0">
                        <a:solidFill>
                          <a:srgbClr val="000000"/>
                        </a:solidFill>
                        <a:effectLst/>
                        <a:latin typeface="NEU-BZ-S92"/>
                        <a:ea typeface="方正书宋_GBK"/>
                        <a:cs typeface="Times New Roman"/>
                      </a:endParaRPr>
                    </a:p>
                  </a:txBody>
                  <a:tcPr marL="50241" marR="50241" marT="0" marB="0" anchor="ctr"/>
                </a:tc>
                <a:tc hMerge="1">
                  <a:txBody>
                    <a:bodyPr/>
                    <a:lstStyle/>
                    <a:p>
                      <a:endParaRPr lang="zh-CN" altLang="en-US"/>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428902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如何评价公文筐测验的优缺点？</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公文筐测验的评分方法有哪些？</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什么是公文筐测验</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公文筐测验的编制与题目获取</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公文筐测验的操作流程</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10.1</a:t>
            </a:r>
            <a:r>
              <a:rPr kumimoji="1" lang="zh-CN" altLang="en-US" sz="2800" b="1" dirty="0">
                <a:solidFill>
                  <a:schemeClr val="bg1"/>
                </a:solidFill>
                <a:latin typeface="+mn-ea"/>
              </a:rPr>
              <a:t>  什么是公文筐测验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229101"/>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10.1.1</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公文筐测验的含义</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公文筐测验（</a:t>
            </a:r>
            <a:r>
              <a:rPr lang="en-US" altLang="zh-CN" sz="2000" b="1" dirty="0">
                <a:solidFill>
                  <a:schemeClr val="bg1"/>
                </a:solidFill>
                <a:latin typeface="微软雅黑 Light" panose="020B0502040204020203" pitchFamily="34" charset="-122"/>
                <a:ea typeface="微软雅黑 Light" panose="020B0502040204020203" pitchFamily="34" charset="-122"/>
              </a:rPr>
              <a:t>in-basket test</a:t>
            </a:r>
            <a:r>
              <a:rPr lang="zh-CN" altLang="en-US" sz="2000" b="1" dirty="0">
                <a:solidFill>
                  <a:schemeClr val="bg1"/>
                </a:solidFill>
                <a:latin typeface="微软雅黑 Light" panose="020B0502040204020203" pitchFamily="34" charset="-122"/>
                <a:ea typeface="微软雅黑 Light" panose="020B0502040204020203" pitchFamily="34" charset="-122"/>
              </a:rPr>
              <a:t>）又称文件筐测验，是管理人员评价中心最常用和最核心的测评技术之一。</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在公文筐测验中，要求应试者完成某一管理人员或者领导者的工作，处理一系列日常的书面公文文件，包括备忘录、邮件、电话记录、报告、信函、文稿等。</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在工作中，公文文件通常会放在公文筐内等待处理，因此将其命名为公文筐测验。</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10.1</a:t>
            </a:r>
            <a:r>
              <a:rPr kumimoji="1" lang="zh-CN" altLang="en-US" sz="2800" b="1" dirty="0">
                <a:solidFill>
                  <a:schemeClr val="bg1"/>
                </a:solidFill>
                <a:latin typeface="+mn-ea"/>
              </a:rPr>
              <a:t>  什么是公文筐测验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399"/>
            <a:ext cx="8329960" cy="4136571"/>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10.1.2</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公文筐测验的产生与发展历史</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公文筐测验的历史最早可以追溯到美国军方的尝试。</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最早将情境测验技术从军用领域引入民用领域的是美国电话电报公司（</a:t>
            </a:r>
            <a:r>
              <a:rPr lang="en-US" altLang="zh-CN" sz="2000" b="1" dirty="0">
                <a:solidFill>
                  <a:schemeClr val="bg1"/>
                </a:solidFill>
                <a:latin typeface="微软雅黑 Light" panose="020B0502040204020203" pitchFamily="34" charset="-122"/>
                <a:ea typeface="微软雅黑 Light" panose="020B0502040204020203" pitchFamily="34" charset="-122"/>
              </a:rPr>
              <a:t>AT&amp;T</a:t>
            </a:r>
            <a:r>
              <a:rPr lang="zh-CN" altLang="en-US" sz="2000" b="1" dirty="0">
                <a:solidFill>
                  <a:schemeClr val="bg1"/>
                </a:solidFill>
                <a:latin typeface="微软雅黑 Light" panose="020B0502040204020203" pitchFamily="34" charset="-122"/>
                <a:ea typeface="微软雅黑 Light" panose="020B0502040204020203" pitchFamily="34" charset="-122"/>
              </a:rPr>
              <a:t>。</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目前，美国已有千余家知名公司采用公文筐测验技术来选拔、考核企业中高层管理人员，我国一些规模较大、管理较为规范的企业也已开始使用这种测评方法。</a:t>
            </a:r>
          </a:p>
        </p:txBody>
      </p:sp>
    </p:spTree>
    <p:extLst>
      <p:ext uri="{BB962C8B-B14F-4D97-AF65-F5344CB8AC3E}">
        <p14:creationId xmlns:p14="http://schemas.microsoft.com/office/powerpoint/2010/main" val="4160540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10.1</a:t>
            </a:r>
            <a:r>
              <a:rPr kumimoji="1" lang="zh-CN" altLang="en-US" sz="2800" b="1" dirty="0">
                <a:solidFill>
                  <a:schemeClr val="bg1"/>
                </a:solidFill>
                <a:latin typeface="+mn-ea"/>
              </a:rPr>
              <a:t>  什么是公文筐测验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10.1.3</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公文筐测验的优势与不足</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公文筐测验的优势</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）测评内容的广泛性。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）测验情境的仿真性。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）操作实施的简便性。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）应用范围的广泛性。</a:t>
            </a:r>
          </a:p>
        </p:txBody>
      </p:sp>
    </p:spTree>
    <p:extLst>
      <p:ext uri="{BB962C8B-B14F-4D97-AF65-F5344CB8AC3E}">
        <p14:creationId xmlns:p14="http://schemas.microsoft.com/office/powerpoint/2010/main" val="280746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10.1</a:t>
            </a:r>
            <a:r>
              <a:rPr kumimoji="1" lang="zh-CN" altLang="en-US" sz="2800" b="1" dirty="0">
                <a:solidFill>
                  <a:schemeClr val="bg1"/>
                </a:solidFill>
                <a:latin typeface="+mn-ea"/>
              </a:rPr>
              <a:t>  什么是公文筐测验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10.1.3</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公文筐测验的优势与不足</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公文筐测验的优势</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）题目设计的灵活性。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）测验的平等性。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）较高的信度与效度。</a:t>
            </a:r>
          </a:p>
        </p:txBody>
      </p:sp>
    </p:spTree>
    <p:extLst>
      <p:ext uri="{BB962C8B-B14F-4D97-AF65-F5344CB8AC3E}">
        <p14:creationId xmlns:p14="http://schemas.microsoft.com/office/powerpoint/2010/main" val="1860401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10.1</a:t>
            </a:r>
            <a:r>
              <a:rPr kumimoji="1" lang="zh-CN" altLang="en-US" sz="2800" b="1" dirty="0">
                <a:solidFill>
                  <a:schemeClr val="bg1"/>
                </a:solidFill>
                <a:latin typeface="+mn-ea"/>
              </a:rPr>
              <a:t>  什么是公文筐测验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10.1.3</a:t>
            </a:r>
            <a:r>
              <a:rPr lang="zh-CN" altLang="en-US" sz="2400" b="1" dirty="0">
                <a:solidFill>
                  <a:schemeClr val="bg1"/>
                </a:solidFill>
                <a:latin typeface="微软雅黑 Light" panose="020B0502040204020203" pitchFamily="34" charset="-122"/>
                <a:ea typeface="微软雅黑 Light" panose="020B0502040204020203" pitchFamily="34" charset="-122"/>
              </a:rPr>
              <a:t>　公文筐测验的优势与不足</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公文筐测验的不足</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）编制成本较高。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）评分较为困难。</a:t>
            </a:r>
          </a:p>
        </p:txBody>
      </p:sp>
    </p:spTree>
    <p:extLst>
      <p:ext uri="{BB962C8B-B14F-4D97-AF65-F5344CB8AC3E}">
        <p14:creationId xmlns:p14="http://schemas.microsoft.com/office/powerpoint/2010/main" val="1215202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354</TotalTime>
  <Words>2445</Words>
  <Application>Microsoft Office PowerPoint</Application>
  <PresentationFormat>全屏显示(16:9)</PresentationFormat>
  <Paragraphs>246</Paragraphs>
  <Slides>31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vt:i4>
      </vt:variant>
    </vt:vector>
  </HeadingPairs>
  <TitlesOfParts>
    <vt:vector size="40" baseType="lpstr">
      <vt:lpstr>NEU-BZ-S92</vt: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103</cp:revision>
  <dcterms:created xsi:type="dcterms:W3CDTF">2010-04-12T23:12:02Z</dcterms:created>
  <dcterms:modified xsi:type="dcterms:W3CDTF">2021-08-30T04:55:52Z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