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53"/>
  </p:notesMasterIdLst>
  <p:handoutMasterIdLst>
    <p:handoutMasterId r:id="rId54"/>
  </p:handoutMasterIdLst>
  <p:sldIdLst>
    <p:sldId id="8822" r:id="rId3"/>
    <p:sldId id="8845" r:id="rId4"/>
    <p:sldId id="8846" r:id="rId5"/>
    <p:sldId id="8687" r:id="rId6"/>
    <p:sldId id="8688" r:id="rId7"/>
    <p:sldId id="8689" r:id="rId8"/>
    <p:sldId id="8690" r:id="rId9"/>
    <p:sldId id="8691" r:id="rId10"/>
    <p:sldId id="8692" r:id="rId11"/>
    <p:sldId id="8693" r:id="rId12"/>
    <p:sldId id="8721" r:id="rId13"/>
    <p:sldId id="8694" r:id="rId14"/>
    <p:sldId id="8701" r:id="rId15"/>
    <p:sldId id="8695" r:id="rId16"/>
    <p:sldId id="8700" r:id="rId17"/>
    <p:sldId id="8696" r:id="rId18"/>
    <p:sldId id="8699" r:id="rId19"/>
    <p:sldId id="8697" r:id="rId20"/>
    <p:sldId id="8698" r:id="rId21"/>
    <p:sldId id="8709" r:id="rId22"/>
    <p:sldId id="8710" r:id="rId23"/>
    <p:sldId id="8711" r:id="rId24"/>
    <p:sldId id="8712" r:id="rId25"/>
    <p:sldId id="8713" r:id="rId26"/>
    <p:sldId id="8726" r:id="rId27"/>
    <p:sldId id="8749" r:id="rId28"/>
    <p:sldId id="8750" r:id="rId29"/>
    <p:sldId id="8751" r:id="rId30"/>
    <p:sldId id="8752" r:id="rId31"/>
    <p:sldId id="8753" r:id="rId32"/>
    <p:sldId id="8754" r:id="rId33"/>
    <p:sldId id="8755" r:id="rId34"/>
    <p:sldId id="8756" r:id="rId35"/>
    <p:sldId id="8757" r:id="rId36"/>
    <p:sldId id="8758" r:id="rId37"/>
    <p:sldId id="8759" r:id="rId38"/>
    <p:sldId id="8760" r:id="rId39"/>
    <p:sldId id="8761" r:id="rId40"/>
    <p:sldId id="8762" r:id="rId41"/>
    <p:sldId id="8763" r:id="rId42"/>
    <p:sldId id="8764" r:id="rId43"/>
    <p:sldId id="8765" r:id="rId44"/>
    <p:sldId id="8766" r:id="rId45"/>
    <p:sldId id="8767" r:id="rId46"/>
    <p:sldId id="8722" r:id="rId47"/>
    <p:sldId id="8723" r:id="rId48"/>
    <p:sldId id="8724" r:id="rId49"/>
    <p:sldId id="8725" r:id="rId50"/>
    <p:sldId id="8768" r:id="rId51"/>
    <p:sldId id="8775" r:id="rId5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27380" indent="-17018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54125" indent="-33972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881505" indent="-50990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08250" indent="-67945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17">
          <p15:clr>
            <a:srgbClr val="A4A3A4"/>
          </p15:clr>
        </p15:guide>
        <p15:guide id="2" orient="horz" pos="589">
          <p15:clr>
            <a:srgbClr val="A4A3A4"/>
          </p15:clr>
        </p15:guide>
        <p15:guide id="3" pos="5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250"/>
    <a:srgbClr val="FFFF00"/>
    <a:srgbClr val="00554C"/>
    <a:srgbClr val="0054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4" autoAdjust="0"/>
    <p:restoredTop sz="94660" autoAdjust="0"/>
  </p:normalViewPr>
  <p:slideViewPr>
    <p:cSldViewPr showGuides="1">
      <p:cViewPr varScale="1">
        <p:scale>
          <a:sx n="51" d="100"/>
          <a:sy n="51" d="100"/>
        </p:scale>
        <p:origin x="1027" y="43"/>
      </p:cViewPr>
      <p:guideLst>
        <p:guide orient="horz" pos="4017"/>
        <p:guide orient="horz" pos="589"/>
        <p:guide pos="5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54528976-65FD-4B13-950A-E6DB2E010CA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微软雅黑" panose="020B0503020204020204" pitchFamily="34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微软雅黑" panose="020B0503020204020204" pitchFamily="34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1" y="685800"/>
            <a:ext cx="6096000" cy="3429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微软雅黑" panose="020B0503020204020204" pitchFamily="34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微软雅黑" panose="020B0503020204020204" pitchFamily="34" charset="-122"/>
              </a:defRPr>
            </a:lvl1pPr>
          </a:lstStyle>
          <a:p>
            <a:pPr>
              <a:defRPr/>
            </a:pPr>
            <a:fld id="{01D7F8C4-D0AE-4633-B9AD-11E3F27E1582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2738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5412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88277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0825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3136265" algn="l" defTabSz="1254125" rtl="0" eaLnBrk="1" latinLnBrk="0" hangingPunct="1">
      <a:defRPr sz="1645" kern="1200">
        <a:solidFill>
          <a:schemeClr val="tx1"/>
        </a:solidFill>
        <a:latin typeface="+mn-lt"/>
        <a:ea typeface="+mn-ea"/>
        <a:cs typeface="+mn-cs"/>
      </a:defRPr>
    </a:lvl6pPr>
    <a:lvl7pPr marL="3763645" algn="l" defTabSz="1254125" rtl="0" eaLnBrk="1" latinLnBrk="0" hangingPunct="1">
      <a:defRPr sz="1645" kern="1200">
        <a:solidFill>
          <a:schemeClr val="tx1"/>
        </a:solidFill>
        <a:latin typeface="+mn-lt"/>
        <a:ea typeface="+mn-ea"/>
        <a:cs typeface="+mn-cs"/>
      </a:defRPr>
    </a:lvl7pPr>
    <a:lvl8pPr marL="4391025" algn="l" defTabSz="1254125" rtl="0" eaLnBrk="1" latinLnBrk="0" hangingPunct="1">
      <a:defRPr sz="1645" kern="1200">
        <a:solidFill>
          <a:schemeClr val="tx1"/>
        </a:solidFill>
        <a:latin typeface="+mn-lt"/>
        <a:ea typeface="+mn-ea"/>
        <a:cs typeface="+mn-cs"/>
      </a:defRPr>
    </a:lvl8pPr>
    <a:lvl9pPr marL="5018405" algn="l" defTabSz="1254125" rtl="0" eaLnBrk="1" latinLnBrk="0" hangingPunct="1">
      <a:defRPr sz="164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73" y="1122366"/>
            <a:ext cx="9143838" cy="238760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73" y="3602048"/>
            <a:ext cx="9143838" cy="16557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8C2F2-A651-4365-9CD6-CF85447B147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5" y="365126"/>
            <a:ext cx="10515413" cy="581185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9C963-C095-4AF5-9A20-064A7FD5F7B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64E3DD-684C-4040-B03B-988BB3FED7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73" y="1122366"/>
            <a:ext cx="9143838" cy="238760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73" y="3602048"/>
            <a:ext cx="9143838" cy="16557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BCEE5-97FC-44CD-9F72-CB3661D236E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0181" y="365125"/>
            <a:ext cx="8726969" cy="5651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B098D-7B42-4758-ABFA-A55028EB3AC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35" y="1709743"/>
            <a:ext cx="10515413" cy="285274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35" y="4589476"/>
            <a:ext cx="10515413" cy="150019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786B4-ECC0-4395-94DF-E1493E7A1CC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5" y="1825630"/>
            <a:ext cx="5181508" cy="435135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091" y="1825630"/>
            <a:ext cx="5181508" cy="435135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C1F1C-E5AE-4D5E-88B5-C69A3AC1709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73" y="365126"/>
            <a:ext cx="10515413" cy="132556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53" y="1778443"/>
            <a:ext cx="4873488" cy="823914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53" y="2665387"/>
            <a:ext cx="4873488" cy="352429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828" y="1778443"/>
            <a:ext cx="4897490" cy="823914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828" y="2665387"/>
            <a:ext cx="4897490" cy="352429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C486D-29B0-4EAB-BB14-4995A384B15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D11D68-795E-450B-BEBB-C3F7BF59B26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7F1FD-C5F8-4948-AFC6-83154B33DAE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73" y="457201"/>
            <a:ext cx="4165275" cy="160020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096" y="457202"/>
            <a:ext cx="6172091" cy="540386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73" y="2057406"/>
            <a:ext cx="4165275" cy="3811599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02C1F-4EEF-4FE1-9E0C-53B547D5A59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0181" y="365125"/>
            <a:ext cx="8726969" cy="5651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C0916-10A1-4E65-BBB1-E8CC01AE071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746" y="365126"/>
            <a:ext cx="2628853" cy="581185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5" y="365126"/>
            <a:ext cx="7734163" cy="581185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7A799-5884-4628-A8E6-C659B55925E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5" y="365126"/>
            <a:ext cx="10515413" cy="581185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81B5A-1D8E-4932-9D4B-F497FDB5F8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35" y="1709743"/>
            <a:ext cx="10515413" cy="285274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35" y="4589476"/>
            <a:ext cx="10515413" cy="150019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E761E7-AAAC-402B-893F-A431554AB6A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5" y="1825630"/>
            <a:ext cx="5181508" cy="435135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091" y="1825630"/>
            <a:ext cx="5181508" cy="435135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2F78A-1D5D-439D-B26C-661F9E95CAB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73" y="365126"/>
            <a:ext cx="10515413" cy="132556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53" y="1778443"/>
            <a:ext cx="4873488" cy="823914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53" y="2665387"/>
            <a:ext cx="4873488" cy="352429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828" y="1778443"/>
            <a:ext cx="4897490" cy="823914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828" y="2665387"/>
            <a:ext cx="4897490" cy="352429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B6782-5345-4A00-B97F-D3A96A37A7D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38A3C-C326-4F36-B506-D3DF4A34321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FC59B-2ADC-44F3-A4BF-759B55205A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73" y="457201"/>
            <a:ext cx="4165275" cy="160020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096" y="457202"/>
            <a:ext cx="6172091" cy="540386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73" y="2057406"/>
            <a:ext cx="4165275" cy="3811599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AADA8-4CFB-4835-9218-61D15081671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746" y="365126"/>
            <a:ext cx="2628853" cy="581185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5" y="365126"/>
            <a:ext cx="7734163" cy="581185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14" y="6356350"/>
            <a:ext cx="2742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83" y="6356350"/>
            <a:ext cx="4115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942" y="6356350"/>
            <a:ext cx="274274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63F39-BBE6-4EB7-AD97-10BF970271B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249878" y="365125"/>
            <a:ext cx="6793076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314" y="892175"/>
            <a:ext cx="7318542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501" y="6356350"/>
            <a:ext cx="2742744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F64E3DD-684C-4040-B03B-988BB3FED740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3" name="图片 2" descr="网上人大图标3"/>
          <p:cNvPicPr>
            <a:picLocks noChangeAspect="1"/>
          </p:cNvPicPr>
          <p:nvPr userDrawn="1"/>
        </p:nvPicPr>
        <p:blipFill>
          <a:blip r:embed="rId13"/>
          <a:srcRect l="-156" t="24106" b="22862"/>
          <a:stretch>
            <a:fillRect/>
          </a:stretch>
        </p:blipFill>
        <p:spPr>
          <a:xfrm>
            <a:off x="10807700" y="139065"/>
            <a:ext cx="1226820" cy="6496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249878" y="365125"/>
            <a:ext cx="6793076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314" y="892175"/>
            <a:ext cx="7318542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501" y="6356350"/>
            <a:ext cx="2742744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4C57789-1CD1-435F-8A55-CF037ADF8E06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3" name="图片 2" descr="网上人大图标3"/>
          <p:cNvPicPr>
            <a:picLocks noChangeAspect="1"/>
          </p:cNvPicPr>
          <p:nvPr userDrawn="1"/>
        </p:nvPicPr>
        <p:blipFill>
          <a:blip r:embed="rId12"/>
          <a:srcRect l="-156" t="24106" b="22862"/>
          <a:stretch>
            <a:fillRect/>
          </a:stretch>
        </p:blipFill>
        <p:spPr>
          <a:xfrm>
            <a:off x="10807700" y="139065"/>
            <a:ext cx="1226820" cy="6496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xchy007@163.com" TargetMode="External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mhjy.net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直角三角形 439"/>
          <p:cNvSpPr/>
          <p:nvPr/>
        </p:nvSpPr>
        <p:spPr>
          <a:xfrm rot="5400000" flipH="1">
            <a:off x="2404269" y="-2401094"/>
            <a:ext cx="6853238" cy="11658600"/>
          </a:xfrm>
          <a:prstGeom prst="rtTriangle">
            <a:avLst/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933" tIns="39466" rIns="78933" bIns="39466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07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41" name="矩形 440"/>
          <p:cNvSpPr/>
          <p:nvPr/>
        </p:nvSpPr>
        <p:spPr>
          <a:xfrm>
            <a:off x="666750" y="3813175"/>
            <a:ext cx="1720850" cy="71438"/>
          </a:xfrm>
          <a:prstGeom prst="rect">
            <a:avLst/>
          </a:prstGeom>
          <a:solidFill>
            <a:srgbClr val="033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933" tIns="39466" rIns="78933" bIns="39466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07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442" name="直接连接符 441"/>
          <p:cNvCxnSpPr/>
          <p:nvPr/>
        </p:nvCxnSpPr>
        <p:spPr>
          <a:xfrm>
            <a:off x="2387600" y="3849688"/>
            <a:ext cx="44751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6" name="标题 1"/>
          <p:cNvSpPr txBox="1"/>
          <p:nvPr/>
        </p:nvSpPr>
        <p:spPr>
          <a:xfrm>
            <a:off x="674688" y="2589213"/>
            <a:ext cx="6196013" cy="1079500"/>
          </a:xfrm>
          <a:prstGeom prst="rect">
            <a:avLst/>
          </a:prstGeom>
        </p:spPr>
        <p:txBody>
          <a:bodyPr lIns="78933" tIns="39466" rIns="78933" bIns="39466" anchor="ctr">
            <a:normAutofit/>
          </a:bodyPr>
          <a:lstStyle/>
          <a:p>
            <a:pPr marR="0" algn="dist" defTabSz="1599565" eaLnBrk="0" fontAlgn="auto" hangingPunct="0">
              <a:lnSpc>
                <a:spcPct val="90000"/>
              </a:lnSpc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3385" b="1" kern="1200" cap="none" spc="0" normalizeH="0" baseline="0" noProof="0" dirty="0">
                <a:solidFill>
                  <a:srgbClr val="0337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人力资源管理基础知识</a:t>
            </a:r>
          </a:p>
        </p:txBody>
      </p:sp>
      <p:sp>
        <p:nvSpPr>
          <p:cNvPr id="448" name="副标题 2"/>
          <p:cNvSpPr txBox="1"/>
          <p:nvPr/>
        </p:nvSpPr>
        <p:spPr>
          <a:xfrm>
            <a:off x="674688" y="4065588"/>
            <a:ext cx="6196013" cy="360363"/>
          </a:xfrm>
          <a:prstGeom prst="rect">
            <a:avLst/>
          </a:prstGeom>
        </p:spPr>
        <p:txBody>
          <a:bodyPr lIns="78933" tIns="39466" rIns="78933" bIns="39466">
            <a:normAutofit/>
          </a:bodyPr>
          <a:lstStyle/>
          <a:p>
            <a:pPr marR="0" algn="dist" defTabSz="2195195" eaLnBrk="0" fontAlgn="auto" hangingPunct="0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1690" b="1" kern="1200" cap="none" spc="0" normalizeH="0" baseline="0" noProof="0" dirty="0">
                <a:solidFill>
                  <a:srgbClr val="03375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人力资源管理师职业资格考试</a:t>
            </a:r>
          </a:p>
        </p:txBody>
      </p:sp>
      <p:sp>
        <p:nvSpPr>
          <p:cNvPr id="2" name="矩形: 圆角 15"/>
          <p:cNvSpPr/>
          <p:nvPr/>
        </p:nvSpPr>
        <p:spPr>
          <a:xfrm>
            <a:off x="666750" y="1565275"/>
            <a:ext cx="2609215" cy="704850"/>
          </a:xfrm>
          <a:prstGeom prst="roundRect">
            <a:avLst/>
          </a:prstGeom>
          <a:solidFill>
            <a:srgbClr val="03375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78933" tIns="39466" rIns="78933" bIns="39466" anchor="ctr"/>
          <a:lstStyle/>
          <a:p>
            <a:pPr marL="0" marR="0" lvl="0" indent="0" algn="ctr" defTabSz="159956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教材精讲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42843"/>
            <a:ext cx="8037486" cy="383540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组织承诺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）定义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: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为保持一个特定组织成员身份的一种强烈期望、愿意作出较多努力来代表组织，对于组织的价值观和目标的明确信任和接受。忠诚度、对组织及将来发展的关注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　　创始人：贝克尔提出概念；阿伦和梅耶提出承诺的形式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　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5589" y="446723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42843"/>
            <a:ext cx="8205757" cy="422021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Char char="u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组织承诺包括三种形式：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感情承诺，即对组织有深厚的感情。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继续承诺，即为保有在组织已有的位置和福利，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不得不继续留在该组织。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规范承诺，即由于社会责任感和社会规范的约束，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员工为了 尽自己的责任而留在组织中。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lvl="1" indent="-228600">
              <a:lnSpc>
                <a:spcPct val="150000"/>
              </a:lnSpc>
              <a:spcBef>
                <a:spcPts val="500"/>
              </a:spcBef>
              <a:buSzPct val="80000"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）组织承诺的结果。与缺勤率和流动率呈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负相关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5589" y="446723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42843"/>
            <a:ext cx="7116556" cy="4897755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（三）员工的知觉与归因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知觉：在感觉的基础上，对信息选择、组织及解释的过程。人们的行为往往是受他们的知觉支配的。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）人的行为首知觉所支配 </a:t>
            </a:r>
          </a:p>
          <a:p>
            <a:pPr>
              <a:lnSpc>
                <a:spcPct val="150000"/>
              </a:lnSpc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）许多知觉原理都描述刺激被发觉和组织过程 </a:t>
            </a:r>
          </a:p>
          <a:p>
            <a:pPr>
              <a:lnSpc>
                <a:spcPct val="150000"/>
              </a:lnSpc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）对没有意义的赋予意义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）把不完全形象想象为完整的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）把相似的对象集成系列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）把时间和空间上彼此接近的事物看作整体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42843"/>
            <a:ext cx="8389214" cy="4686935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社会知觉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是指个体对其他个体的知觉，即我们如何认识他人。</a:t>
            </a:r>
            <a:endParaRPr lang="zh-CN" altLang="en-US" sz="229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社会知觉常见的失真现象包括：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1" indent="-228600">
              <a:lnSpc>
                <a:spcPct val="150000"/>
              </a:lnSpc>
              <a:spcBef>
                <a:spcPts val="500"/>
              </a:spcBef>
              <a:buSzPct val="70000"/>
              <a:buFont typeface="Wingdings" panose="05000000000000000000" pitchFamily="2" charset="2"/>
              <a:buChar char="u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首因效应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第一印象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1" indent="-228600">
              <a:lnSpc>
                <a:spcPct val="150000"/>
              </a:lnSpc>
              <a:spcBef>
                <a:spcPts val="500"/>
              </a:spcBef>
              <a:buSzPct val="70000"/>
              <a:buFont typeface="Wingdings" panose="05000000000000000000" pitchFamily="2" charset="2"/>
              <a:buChar char="u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光环效应</a:t>
            </a:r>
            <a:r>
              <a:rPr lang="en-US" altLang="zh-CN" sz="2295" dirty="0"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  <a:sym typeface="+mn-ea"/>
              </a:rPr>
              <a:t>—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一好百好，一坏百坏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1" indent="-228600">
              <a:lnSpc>
                <a:spcPct val="150000"/>
              </a:lnSpc>
              <a:spcBef>
                <a:spcPts val="500"/>
              </a:spcBef>
              <a:buSzPct val="70000"/>
              <a:buFont typeface="Wingdings" panose="05000000000000000000" pitchFamily="2" charset="2"/>
              <a:buChar char="u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投射效应</a:t>
            </a:r>
            <a:r>
              <a:rPr lang="en-US" altLang="zh-CN" sz="2295" dirty="0"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  <a:sym typeface="+mn-ea"/>
              </a:rPr>
              <a:t>—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推已及人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1" indent="-228600">
              <a:lnSpc>
                <a:spcPct val="150000"/>
              </a:lnSpc>
              <a:spcBef>
                <a:spcPts val="500"/>
              </a:spcBef>
              <a:buSzPct val="70000"/>
              <a:buFont typeface="Wingdings" panose="05000000000000000000" pitchFamily="2" charset="2"/>
              <a:buChar char="u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对比效应</a:t>
            </a:r>
            <a:r>
              <a:rPr lang="en-US" altLang="zh-CN" sz="2295" dirty="0"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  <a:sym typeface="+mn-ea"/>
              </a:rPr>
              <a:t>—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人比人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1" indent="-228600">
              <a:lnSpc>
                <a:spcPct val="150000"/>
              </a:lnSpc>
              <a:spcBef>
                <a:spcPts val="500"/>
              </a:spcBef>
              <a:buSzPct val="70000"/>
              <a:buFont typeface="Wingdings" panose="05000000000000000000" pitchFamily="2" charset="2"/>
              <a:buChar char="u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刻板印象</a:t>
            </a:r>
            <a:r>
              <a:rPr lang="en-US" altLang="zh-CN" sz="2295" dirty="0"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  <a:sym typeface="+mn-ea"/>
              </a:rPr>
              <a:t>—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固定看法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0417" y="1042235"/>
            <a:ext cx="8354588" cy="5959475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归因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　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）定义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: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利用有关信息资料对人的行为进行分析并推论其原因的过程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　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、内因与外因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: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内因指导致行为或时间的行为者本身可控因素。人格、品质、心境、能力、需要和努力等； 外因是导致行为的外界环境、机遇、工作特点和难度等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　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、稳因与非稳因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: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稳因是导致行为或事件相对不变得因素。行为者能力、人格、品质、工作难度、职业要求、法律等非稳因如行为者情绪、努力程度、机遇、多变的环境等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4141" y="454621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60169" y="447331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8033" y="1034946"/>
            <a:ext cx="8037486" cy="276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）归因失真和偏差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）行为者自利性偏差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）对他人行为归因取决于他人是否与己有利害关系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）“善有善报、恶有恶报”对受害者责难多于同情倾向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213781" y="267381"/>
            <a:ext cx="7232789" cy="781685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8033" y="1042235"/>
            <a:ext cx="6756324" cy="486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二、工作动机的理论与应用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（一）人的多重需要与组织的报酬形式 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报酬需要满足的四种需求： 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、管理学解释：</a:t>
            </a:r>
            <a:endParaRPr kumimoji="0" lang="en-US" altLang="zh-CN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）工资、奖金、福利；</a:t>
            </a:r>
            <a:endParaRPr kumimoji="0" lang="en-US" altLang="zh-CN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）办公室位置、工作设备分配、喜爱的任务、正式非正式认可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4062" y="1042843"/>
            <a:ext cx="7878328" cy="330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、心理学解释：</a:t>
            </a:r>
            <a:endParaRPr kumimoji="0" lang="en-US" altLang="zh-CN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）以心理学为基础。饥饿、口渴、睡眠、性、避痛等；</a:t>
            </a:r>
            <a:endParaRPr kumimoji="0" lang="en-US" altLang="zh-CN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）与组织行为相关。好奇、控制、情感动机；</a:t>
            </a:r>
            <a:endParaRPr kumimoji="0" lang="en-US" altLang="zh-CN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）与学习获得相关。成就、权力、亲和、安全和地位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lvl="0" algn="l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34338"/>
            <a:ext cx="7916599" cy="4897755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、相关理论对应：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科学管理理论（泰罗）：报酬；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人际关系理论（梅奥）：安全感和民主管理；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人本主义理论（马斯洛）：自尊与自我实现；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双因素理论（赫兹伯格）：责任、成就和进步；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成就动机理论（奥菲尔德、麦克利兰）：个人成长与发展等递进与提高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8112" y="454621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0837" y="1018070"/>
            <a:ext cx="6819487" cy="4897755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（二）组织公平与报酬分配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分配公平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人们不仅关心自己经过努力所获得的报酬的绝对数量（即工资水平），也关心自己与他人的报酬差别（工资的相对量）。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程序公平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即员工感觉到的报酬结果的决定方式的公平性。 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互动公平，即分配结果反馈和执行时的人际互动方式是否公平。例如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上级对待下属是否礼貌、尊重对方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C74335D-5B8F-4317-BA1E-A2316D4B93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1143000"/>
            <a:ext cx="9144000" cy="5715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1600"/>
              <a:t> </a:t>
            </a:r>
            <a:endParaRPr lang="en-US" altLang="zh-CN" sz="1600" b="1"/>
          </a:p>
          <a:p>
            <a:pPr eaLnBrk="1" hangingPunct="1">
              <a:lnSpc>
                <a:spcPct val="80000"/>
              </a:lnSpc>
            </a:pPr>
            <a:r>
              <a:rPr lang="zh-CN" altLang="en-US" sz="1600" b="1"/>
              <a:t>学习方式：</a:t>
            </a:r>
            <a:r>
              <a:rPr lang="zh-CN" altLang="en-US" b="1">
                <a:ea typeface="黑体" panose="02010609060101010101" pitchFamily="49" charset="-122"/>
              </a:rPr>
              <a:t>全国招生  函授学习  权威双证  国际互认</a:t>
            </a:r>
            <a:endParaRPr lang="zh-CN" altLang="en-US" sz="1600" b="1"/>
          </a:p>
          <a:p>
            <a:pPr eaLnBrk="1" hangingPunct="1">
              <a:lnSpc>
                <a:spcPct val="80000"/>
              </a:lnSpc>
            </a:pPr>
            <a:endParaRPr lang="en-US" altLang="zh-CN" sz="1600" b="1"/>
          </a:p>
          <a:p>
            <a:pPr eaLnBrk="1" hangingPunct="1">
              <a:lnSpc>
                <a:spcPct val="80000"/>
              </a:lnSpc>
            </a:pPr>
            <a:r>
              <a:rPr lang="zh-CN" altLang="en-US" sz="1600" b="1"/>
              <a:t>认证项目：注册</a:t>
            </a:r>
            <a:r>
              <a:rPr lang="en-US" altLang="zh-CN" sz="1600" b="1"/>
              <a:t> </a:t>
            </a:r>
            <a:r>
              <a:rPr lang="zh-CN" altLang="en-US" sz="1600" b="1"/>
              <a:t>职业经理、人力资源总监、品质经理、生产经理、营销策划师、物流经理、</a:t>
            </a:r>
            <a:endParaRPr lang="en-US" altLang="zh-CN" sz="1600" b="1"/>
          </a:p>
          <a:p>
            <a:pPr eaLnBrk="1" hangingPunct="1">
              <a:lnSpc>
                <a:spcPct val="80000"/>
              </a:lnSpc>
            </a:pPr>
            <a:r>
              <a:rPr lang="zh-CN" altLang="en-US" sz="1600" b="1"/>
              <a:t>          项目经理、企业管理咨询师、企业总经理、营销经理、财务总监、酒店经理、企业培训师</a:t>
            </a:r>
            <a:endParaRPr lang="en-US" altLang="zh-CN" sz="1600" b="1"/>
          </a:p>
          <a:p>
            <a:pPr eaLnBrk="1" hangingPunct="1">
              <a:lnSpc>
                <a:spcPct val="80000"/>
              </a:lnSpc>
            </a:pPr>
            <a:r>
              <a:rPr lang="zh-CN" altLang="en-US" sz="1600" b="1"/>
              <a:t>          采购经理、</a:t>
            </a:r>
            <a:r>
              <a:rPr lang="en-US" altLang="zh-CN" sz="1600" b="1"/>
              <a:t>IE</a:t>
            </a:r>
            <a:r>
              <a:rPr lang="zh-CN" altLang="en-US" sz="1600" b="1"/>
              <a:t>工业工程师、医院管理、行政总监、市场总监、工厂管理、服装企业管理、</a:t>
            </a:r>
            <a:endParaRPr lang="en-US" altLang="zh-CN" sz="1600" b="1"/>
          </a:p>
          <a:p>
            <a:pPr eaLnBrk="1" hangingPunct="1">
              <a:lnSpc>
                <a:spcPct val="80000"/>
              </a:lnSpc>
            </a:pPr>
            <a:r>
              <a:rPr lang="zh-CN" altLang="en-US" sz="1600" b="1"/>
              <a:t>          六西格玛管理师、车间主管、经济管理师、生产运营管理师、精益管理师等</a:t>
            </a:r>
            <a:r>
              <a:rPr lang="en-US" altLang="zh-CN" sz="1600" b="1"/>
              <a:t>MBA</a:t>
            </a:r>
            <a:r>
              <a:rPr lang="zh-CN" altLang="en-US" sz="1600" b="1"/>
              <a:t>等认证。</a:t>
            </a:r>
          </a:p>
          <a:p>
            <a:pPr eaLnBrk="1" hangingPunct="1">
              <a:lnSpc>
                <a:spcPct val="80000"/>
              </a:lnSpc>
            </a:pPr>
            <a:endParaRPr lang="zh-CN" altLang="en-US" sz="1600" b="1"/>
          </a:p>
          <a:p>
            <a:pPr eaLnBrk="1" hangingPunct="1">
              <a:lnSpc>
                <a:spcPct val="80000"/>
              </a:lnSpc>
            </a:pPr>
            <a:r>
              <a:rPr lang="zh-CN" altLang="en-US" sz="1600" b="1"/>
              <a:t>颁发双证：经理资格证</a:t>
            </a:r>
            <a:r>
              <a:rPr lang="en-US" altLang="zh-CN" sz="1600" b="1"/>
              <a:t>+MBA</a:t>
            </a:r>
            <a:r>
              <a:rPr lang="zh-CN" altLang="en-US" sz="1600" b="1"/>
              <a:t>研修证</a:t>
            </a:r>
            <a:r>
              <a:rPr lang="en-US" altLang="zh-CN" sz="1600" b="1"/>
              <a:t>+</a:t>
            </a:r>
            <a:r>
              <a:rPr lang="zh-CN" altLang="en-US" sz="1600" b="1"/>
              <a:t>全套学籍档案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1600" b="1"/>
              <a:t>收费标准  ：</a:t>
            </a:r>
            <a:r>
              <a:rPr lang="zh-CN" altLang="en-US" b="1"/>
              <a:t>仅收取</a:t>
            </a:r>
            <a:r>
              <a:rPr lang="en-US" altLang="zh-CN" b="1"/>
              <a:t>1280</a:t>
            </a:r>
            <a:r>
              <a:rPr lang="zh-CN" altLang="en-US" b="1"/>
              <a:t>元</a:t>
            </a:r>
            <a:r>
              <a:rPr lang="zh-CN" altLang="en-US" sz="1600" b="1"/>
              <a:t>       招生网址： </a:t>
            </a:r>
            <a:r>
              <a:rPr lang="en-US" altLang="zh-CN" b="1">
                <a:hlinkClick r:id="rId2"/>
              </a:rPr>
              <a:t>www.mhjy.net</a:t>
            </a:r>
            <a:endParaRPr lang="en-US" altLang="zh-CN" b="1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/>
              <a:t>    </a:t>
            </a:r>
            <a:r>
              <a:rPr lang="zh-CN" altLang="en-US" sz="1600" b="1"/>
              <a:t>报名电话：</a:t>
            </a:r>
            <a:r>
              <a:rPr lang="en-US" altLang="zh-CN" sz="1600" b="1"/>
              <a:t>13684609885    0451—88342620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600" b="1"/>
              <a:t>        </a:t>
            </a:r>
            <a:r>
              <a:rPr lang="zh-CN" altLang="en-US" sz="1600" b="1"/>
              <a:t>微信公众号：</a:t>
            </a:r>
            <a:r>
              <a:rPr lang="en-US" altLang="zh-CN" sz="1600" b="1"/>
              <a:t>MHJY1998   </a:t>
            </a:r>
            <a:r>
              <a:rPr lang="zh-CN" altLang="en-US" sz="1600" b="1"/>
              <a:t>微信客服：</a:t>
            </a:r>
            <a:r>
              <a:rPr lang="en-US" altLang="zh-CN" sz="1600" b="1"/>
              <a:t>122285053    </a:t>
            </a:r>
            <a:r>
              <a:rPr lang="zh-CN" altLang="en-US" sz="1600" b="1"/>
              <a:t>咨询邮箱：</a:t>
            </a:r>
            <a:r>
              <a:rPr lang="en-US" altLang="zh-CN" sz="1600" b="1">
                <a:hlinkClick r:id="rId3"/>
              </a:rPr>
              <a:t>xchy007@163.com</a:t>
            </a:r>
            <a:r>
              <a:rPr lang="en-US" altLang="zh-CN" sz="1600" b="1"/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1600" b="1"/>
              <a:t>        </a:t>
            </a:r>
            <a:r>
              <a:rPr lang="zh-CN" altLang="en-US" sz="1600" b="1"/>
              <a:t>咨询教师</a:t>
            </a:r>
            <a:r>
              <a:rPr lang="en-US" altLang="zh-CN" sz="1600" b="1"/>
              <a:t>: </a:t>
            </a:r>
            <a:r>
              <a:rPr lang="zh-CN" altLang="en-US" sz="1600" b="1"/>
              <a:t>王海涛 郑毅 </a:t>
            </a:r>
          </a:p>
          <a:p>
            <a:pPr eaLnBrk="1" hangingPunct="1">
              <a:lnSpc>
                <a:spcPct val="80000"/>
              </a:lnSpc>
            </a:pPr>
            <a:endParaRPr lang="zh-CN" altLang="en-US" sz="1600" b="1"/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zh-CN" altLang="en-US" sz="1800" b="1"/>
              <a:t>颁证单位：中国经济管理大学</a:t>
            </a:r>
          </a:p>
          <a:p>
            <a:pPr algn="r" eaLnBrk="1" hangingPunct="1">
              <a:lnSpc>
                <a:spcPct val="80000"/>
              </a:lnSpc>
            </a:pPr>
            <a:r>
              <a:rPr lang="zh-CN" altLang="en-US" sz="1800" b="1"/>
              <a:t>主办单位：哈尔滨美华企业管理有限公司</a:t>
            </a:r>
            <a:endParaRPr lang="en-US" altLang="zh-CN" sz="1800" b="1"/>
          </a:p>
        </p:txBody>
      </p:sp>
      <p:sp>
        <p:nvSpPr>
          <p:cNvPr id="2051" name="WordArt 4">
            <a:extLst>
              <a:ext uri="{FF2B5EF4-FFF2-40B4-BE49-F238E27FC236}">
                <a16:creationId xmlns:a16="http://schemas.microsoft.com/office/drawing/2014/main" id="{4227E6EF-76BB-44ED-B096-7E9BB087EED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flipH="1">
            <a:off x="13596938" y="5373688"/>
            <a:ext cx="215900" cy="4127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zh-CN" altLang="en-US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2" name="Rectangle 7">
            <a:extLst>
              <a:ext uri="{FF2B5EF4-FFF2-40B4-BE49-F238E27FC236}">
                <a16:creationId xmlns:a16="http://schemas.microsoft.com/office/drawing/2014/main" id="{B65B33C7-2A5C-4426-9649-BAD52C0B80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br>
              <a:rPr lang="en-US" altLang="zh-CN" sz="4000">
                <a:solidFill>
                  <a:srgbClr val="FF0000"/>
                </a:solidFill>
              </a:rPr>
            </a:br>
            <a:endParaRPr lang="en-US" altLang="zh-CN" sz="4000">
              <a:solidFill>
                <a:srgbClr val="FF0000"/>
              </a:solidFill>
            </a:endParaRPr>
          </a:p>
        </p:txBody>
      </p:sp>
      <p:sp>
        <p:nvSpPr>
          <p:cNvPr id="3080" name="WordArt 8">
            <a:extLst>
              <a:ext uri="{FF2B5EF4-FFF2-40B4-BE49-F238E27FC236}">
                <a16:creationId xmlns:a16="http://schemas.microsoft.com/office/drawing/2014/main" id="{A6F5C521-9032-47A1-912D-A7ED97CC7AF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919288" y="357166"/>
            <a:ext cx="8105802" cy="10001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全国迷你型</a:t>
            </a:r>
            <a:r>
              <a:rPr lang="en-US" altLang="zh-CN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MBA</a:t>
            </a:r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职业经理双证班</a:t>
            </a:r>
          </a:p>
        </p:txBody>
      </p:sp>
      <p:pic>
        <p:nvPicPr>
          <p:cNvPr id="2054" name="图片 2" descr="一些文字和图案&#10;&#10;描述已自动生成">
            <a:extLst>
              <a:ext uri="{FF2B5EF4-FFF2-40B4-BE49-F238E27FC236}">
                <a16:creationId xmlns:a16="http://schemas.microsoft.com/office/drawing/2014/main" id="{C2D5DCC8-7F3F-470E-BD99-73FAD244C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721225"/>
            <a:ext cx="1304925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0837" y="1018070"/>
            <a:ext cx="6819487" cy="4897755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（三）期望理论与绩效薪资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、弗洛姆：人之所以工作，是觉得该工作行为可以达到对他有足够价值的某种结果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;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弗洛姆第一个提出了的期望理论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）努力导致良好绩效与评估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）良好业绩带来组织奖励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）奖励报酬对自己是否有吸引力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 </a:t>
            </a:r>
          </a:p>
        </p:txBody>
      </p:sp>
      <p:grpSp>
        <p:nvGrpSpPr>
          <p:cNvPr id="4" name="Group 24"/>
          <p:cNvGrpSpPr/>
          <p:nvPr/>
        </p:nvGrpSpPr>
        <p:grpSpPr bwMode="auto">
          <a:xfrm>
            <a:off x="1047953" y="5131456"/>
            <a:ext cx="7071877" cy="728969"/>
            <a:chOff x="1200" y="2784"/>
            <a:chExt cx="2304" cy="816"/>
          </a:xfrm>
        </p:grpSpPr>
        <p:sp>
          <p:nvSpPr>
            <p:cNvPr id="5" name="Rectangle 25"/>
            <p:cNvSpPr>
              <a:spLocks noChangeArrowheads="1"/>
            </p:cNvSpPr>
            <p:nvPr/>
          </p:nvSpPr>
          <p:spPr bwMode="auto">
            <a:xfrm>
              <a:off x="1200" y="2784"/>
              <a:ext cx="672" cy="81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srgbClr val="0042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激励力</a:t>
              </a:r>
            </a:p>
          </p:txBody>
        </p:sp>
        <p:sp>
          <p:nvSpPr>
            <p:cNvPr id="6" name="Rectangle 26"/>
            <p:cNvSpPr>
              <a:spLocks noChangeArrowheads="1"/>
            </p:cNvSpPr>
            <p:nvPr/>
          </p:nvSpPr>
          <p:spPr bwMode="auto">
            <a:xfrm>
              <a:off x="1920" y="2784"/>
              <a:ext cx="240" cy="81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r>
                <a:rPr lang="en-US" altLang="zh-CN" sz="3060">
                  <a:solidFill>
                    <a:srgbClr val="0042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</a:p>
          </p:txBody>
        </p:sp>
        <p:sp>
          <p:nvSpPr>
            <p:cNvPr id="7" name="Rectangle 27"/>
            <p:cNvSpPr>
              <a:spLocks noChangeArrowheads="1"/>
            </p:cNvSpPr>
            <p:nvPr/>
          </p:nvSpPr>
          <p:spPr bwMode="auto">
            <a:xfrm>
              <a:off x="2208" y="2784"/>
              <a:ext cx="480" cy="81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>
                  <a:solidFill>
                    <a:srgbClr val="0042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效价</a:t>
              </a:r>
            </a:p>
          </p:txBody>
        </p:sp>
        <p:sp>
          <p:nvSpPr>
            <p:cNvPr id="8" name="Rectangle 28"/>
            <p:cNvSpPr>
              <a:spLocks noChangeArrowheads="1"/>
            </p:cNvSpPr>
            <p:nvPr/>
          </p:nvSpPr>
          <p:spPr bwMode="auto">
            <a:xfrm>
              <a:off x="3024" y="2784"/>
              <a:ext cx="480" cy="81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>
                  <a:solidFill>
                    <a:srgbClr val="0042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期望值</a:t>
              </a:r>
            </a:p>
          </p:txBody>
        </p:sp>
        <p:sp>
          <p:nvSpPr>
            <p:cNvPr id="9" name="Rectangle 29"/>
            <p:cNvSpPr>
              <a:spLocks noChangeArrowheads="1"/>
            </p:cNvSpPr>
            <p:nvPr/>
          </p:nvSpPr>
          <p:spPr bwMode="auto">
            <a:xfrm>
              <a:off x="2736" y="2784"/>
              <a:ext cx="240" cy="81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r>
                <a:rPr lang="en-US" altLang="zh-CN" sz="1915">
                  <a:solidFill>
                    <a:srgbClr val="0042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0837" y="1018070"/>
            <a:ext cx="7095023" cy="4366260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三、员工学习和行为管理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（一）员工学习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、强化学习法则</a:t>
            </a:r>
            <a:r>
              <a:rPr lang="zh-CN" altLang="en-US" sz="2295" noProof="0" dirty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（桑代克）。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　　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有效的行为管理的黄金法则是：为了改变行为（学习），我们应当付出不懈努力去强化而不是惩罚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）强化原则；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）惩罚原则；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）消退原则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0790" y="1017936"/>
            <a:ext cx="7087397" cy="2242820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、认知学习原理：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爱德华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托尔曼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不仅要研究行为绩效结果的刺激，还需研究员工学习和行为变化、心理结构和认知结构以及期望和动机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zh-CN" altLang="en-US" sz="2295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algn="l"/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0837" y="1018070"/>
            <a:ext cx="6819487" cy="3835400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、社会学习理论：班杜拉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　　观察学习：学习者在社会情境中观察别人行为表现及行为后果的见解学习历程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　　可用作为重视组织环境、组织文化的教育功能的管理者的理论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0790" y="1017936"/>
            <a:ext cx="7555152" cy="4897755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Char char="u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（二）员工学习与组织行为矫正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Char char="u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在每一个组织中，每时每刻都会有大量行为发生。其中，肯定会有不利于组织发展的行为。组织行为矫正增加那些有助于组织发展的行为，减少那些不利于组织发展的行为。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Char char="u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组织行为矫正的具体步骤：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①识别和确认对绩效有重大影响的关键行为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②对这些关建行为进行基线测量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③做功能性分析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④干预行为。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389" y="1042843"/>
            <a:ext cx="7610432" cy="4366260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  ）是指员工对自己的工作所抱有的一般性的满足与否的态度</a:t>
            </a:r>
            <a:endParaRPr kumimoji="0" lang="en-US" altLang="zh-CN" sz="229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295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A.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工作成就      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 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工作绩效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工作满意度    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 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工作态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389" y="1042843"/>
            <a:ext cx="7610432" cy="4897755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影响工作满意度的因素有（           ）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A.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富有挑战性的工作     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公平的报酬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支持性的工作环境      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D.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融洽的人际关系 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．个人特征与工作的匹配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】ABCDE</a:t>
            </a: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389" y="1042843"/>
            <a:ext cx="7610432" cy="4897755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阿伦和梅耶所进行的综合研究提出的承诺有（     ）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A.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感情承诺        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B.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书面承诺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规范承诺        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 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口头承诺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继续承诺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】ACE</a:t>
            </a: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389" y="1042843"/>
            <a:ext cx="7610432" cy="4366260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4.(    )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与缺勤率和流动率呈负相关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A.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组织效率 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组织承诺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C.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工作绩效 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D.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工作分析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】A</a:t>
            </a: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389" y="1042843"/>
            <a:ext cx="7610432" cy="4366260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5000"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5.(    )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是指最先的印象对人的知觉产生的强烈影响。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A.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光环效应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投射效应   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C.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首因效应 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D.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刻板印象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】C</a:t>
            </a: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EA0DD60-89AF-4B07-A2DC-0D559DC03E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27B135C-E2BB-4B67-8974-71C2D5BFF0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zh-CN" sz="2800" b="1"/>
          </a:p>
          <a:p>
            <a:pPr eaLnBrk="1" hangingPunct="1"/>
            <a:endParaRPr lang="en-US" altLang="zh-CN" sz="2800" b="1"/>
          </a:p>
          <a:p>
            <a:pPr eaLnBrk="1" hangingPunct="1"/>
            <a:endParaRPr lang="en-US" altLang="zh-CN" sz="3600" b="1"/>
          </a:p>
          <a:p>
            <a:pPr eaLnBrk="1" hangingPunct="1"/>
            <a:endParaRPr lang="en-US" altLang="zh-CN" sz="3600" b="1"/>
          </a:p>
          <a:p>
            <a:pPr eaLnBrk="1" hangingPunct="1"/>
            <a:r>
              <a:rPr lang="zh-CN" altLang="en-US" sz="3600" b="1"/>
              <a:t>近千本</a:t>
            </a:r>
            <a:r>
              <a:rPr lang="en-US" altLang="zh-CN" sz="3600" b="1"/>
              <a:t>MBA</a:t>
            </a:r>
            <a:r>
              <a:rPr lang="zh-CN" altLang="en-US" sz="3600" b="1"/>
              <a:t>职业经理教程免费下载</a:t>
            </a:r>
          </a:p>
          <a:p>
            <a:pPr eaLnBrk="1" hangingPunct="1"/>
            <a:r>
              <a:rPr lang="en-US" altLang="zh-CN" sz="3600" b="1"/>
              <a:t>-----</a:t>
            </a:r>
            <a:r>
              <a:rPr lang="zh-CN" altLang="en-US" sz="3600" b="1"/>
              <a:t>请速登陆：</a:t>
            </a:r>
            <a:r>
              <a:rPr lang="en-US" altLang="zh-CN" sz="3600" b="1">
                <a:hlinkClick r:id="rId2"/>
              </a:rPr>
              <a:t>www.mhjy.net</a:t>
            </a:r>
            <a:endParaRPr lang="en-US" altLang="zh-CN" sz="3600" b="1"/>
          </a:p>
          <a:p>
            <a:pPr eaLnBrk="1" hangingPunct="1"/>
            <a:endParaRPr lang="en-US" altLang="zh-CN" sz="3600" b="1"/>
          </a:p>
          <a:p>
            <a:pPr eaLnBrk="1" hangingPunct="1"/>
            <a:endParaRPr lang="en-US" altLang="zh-CN" sz="3600" b="1"/>
          </a:p>
          <a:p>
            <a:pPr eaLnBrk="1" hangingPunct="1"/>
            <a:endParaRPr lang="en-US" altLang="zh-CN"/>
          </a:p>
        </p:txBody>
      </p:sp>
      <p:pic>
        <p:nvPicPr>
          <p:cNvPr id="3076" name="Picture 6" descr="banner_cn">
            <a:extLst>
              <a:ext uri="{FF2B5EF4-FFF2-40B4-BE49-F238E27FC236}">
                <a16:creationId xmlns:a16="http://schemas.microsoft.com/office/drawing/2014/main" id="{E5B22D30-8256-4037-A19B-2BB4907177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389" y="1042843"/>
            <a:ext cx="7610432" cy="4897755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5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  ）是指当对一个人的某些特性形成好或坏的印象后，人们就倾向于据此推论其他方面的特性。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5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A.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光环效应         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5000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 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投射效应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5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C.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首因效应           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5000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 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刻板印象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】A</a:t>
            </a: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389" y="1042843"/>
            <a:ext cx="7610432" cy="5428615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社会知觉失真现象包括的类型有（           ）</a:t>
            </a:r>
            <a:endParaRPr kumimoji="0" lang="zh-CN" altLang="en-US" sz="229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A.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首因效应          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B. 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光环效应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投射效应          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 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对比效应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刻板效应 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】ABCDE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389" y="1042843"/>
            <a:ext cx="7610432" cy="5428615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满足安全需要的行为可以是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)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A.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免受失业和经济危机的威胁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B.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比其他的竞争者更出色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C.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避免任务或者决策失败的风险 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D.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免受疾病和残疾的威胁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E.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避免受到伤害或处于危险的环境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】ACDE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389" y="1042843"/>
            <a:ext cx="7610432" cy="4897755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满足地位需要的行为不包括（   ）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A.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拥有舒适的轿车，合理的穿着        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B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具有执行官的特权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C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居住在合适的社区，参加俱乐部      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D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影响他人并改变他们的态度和行为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】D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389" y="1042843"/>
            <a:ext cx="7610432" cy="5428615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多选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组织公正与报酬分配的原则有（       ）</a:t>
            </a:r>
            <a:endParaRPr lang="en-US" altLang="zh-CN" sz="229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分配公平     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 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程序公平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互动公平      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 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法律公平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．组织公平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】ABC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buSzPct val="75000"/>
              <a:buFont typeface="Arial" panose="020B0604020202020204" pitchFamily="34" charset="0"/>
              <a:buNone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46819" y="1034946"/>
            <a:ext cx="6586839" cy="339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一、工作团队的动力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（一）概念：团队是具有互补性的技能、承诺一个共同目标、一系列绩效目标和他们共同负责的方法的一个小数目人群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</a:pP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105">
              <a:solidFill>
                <a:srgbClr val="004250"/>
              </a:solidFill>
            </a:endParaRPr>
          </a:p>
          <a:p>
            <a:endParaRPr lang="zh-CN" altLang="en-US" sz="2105">
              <a:solidFill>
                <a:srgbClr val="00425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29006" y="387378"/>
            <a:ext cx="8126785" cy="547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70" b="1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2870" b="1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65785" y="478500"/>
            <a:ext cx="7247770" cy="532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259293" y="455416"/>
            <a:ext cx="5274695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6819" y="1042843"/>
            <a:ext cx="7524171" cy="327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（二）团队构成要素：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、绩效：团队产出。质量、数量、及时性、效率和创新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、成员满意度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、团队学习：生存、改进和适应变化着的环境的能力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、外人满意度：顾客、供应商、营销有效性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996" y="1031908"/>
            <a:ext cx="8094589" cy="2773680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indent="627380" defTabSz="1072515">
              <a:lnSpc>
                <a:spcPct val="150000"/>
              </a:lnSpc>
              <a:buSzPct val="90000"/>
              <a:defRPr/>
            </a:pP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627380" defTabSz="1072515">
              <a:lnSpc>
                <a:spcPct val="150000"/>
              </a:lnSpc>
              <a:buSzPct val="90000"/>
              <a:defRPr/>
            </a:pPr>
            <a:endParaRPr lang="zh-CN" altLang="en-US" sz="2295" b="1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27380" defTabSz="1072515">
              <a:lnSpc>
                <a:spcPct val="150000"/>
              </a:lnSpc>
              <a:buSzPct val="90000"/>
              <a:defRPr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27380" defTabSz="1072515">
              <a:buSzPct val="90000"/>
              <a:defRPr/>
            </a:pPr>
            <a:endParaRPr lang="zh-CN" altLang="zh-CN" sz="2295" b="1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27380" defTabSz="1072515"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endParaRPr lang="en-US" altLang="zh-CN" sz="2295" kern="0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27380" defTabSz="1072515"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endParaRPr lang="en-US" altLang="zh-CN" sz="2295" kern="0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7705" y="476070"/>
            <a:ext cx="6071094" cy="532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4389" y="1034338"/>
            <a:ext cx="6735062" cy="3999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（三）团队动力因素分析：</a:t>
            </a:r>
            <a:endParaRPr kumimoji="0" lang="en-US" altLang="zh-CN" sz="210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、沟通；</a:t>
            </a:r>
            <a:endParaRPr kumimoji="0" lang="en-US" altLang="zh-CN" sz="210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、影响；</a:t>
            </a:r>
            <a:endParaRPr kumimoji="0" lang="en-US" altLang="zh-CN" sz="210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、任务和维护的职能；</a:t>
            </a:r>
            <a:endParaRPr kumimoji="0" lang="en-US" altLang="zh-CN" sz="210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、决策；</a:t>
            </a:r>
            <a:endParaRPr kumimoji="0" lang="en-US" altLang="zh-CN" sz="210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、冲突；</a:t>
            </a:r>
            <a:endParaRPr kumimoji="0" lang="en-US" altLang="zh-CN" sz="210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en-US" sz="210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、氛围。</a:t>
            </a:r>
            <a:endParaRPr kumimoji="0" lang="en-US" altLang="zh-CN" sz="210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10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endParaRPr kumimoji="0" lang="en-US" altLang="zh-CN" sz="210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42843"/>
            <a:ext cx="6690109" cy="4897755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二、群体决策与人际沟通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（一）群体决策优缺点 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、优点：</a:t>
            </a:r>
            <a:endParaRPr kumimoji="0" lang="en-US" altLang="zh-CN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）提供比个体更为丰富全面的信息 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）提供更多不同的决策方案 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）能增加决策的可接受性 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）能增加决策过程民主化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47473" y="1042977"/>
            <a:ext cx="7714976" cy="330708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118127" tIns="61426" rIns="118127" bIns="61426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、缺点：</a:t>
            </a:r>
            <a:endParaRPr kumimoji="0" lang="en-US" altLang="zh-CN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）从众心理会妨碍不同意见的表达 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）比个体决策费时间或浪费达成协议的时间 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）少数人控制的群体讨论容易产生个人倾向 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）对决议的结果责任不清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94094" y="2533512"/>
            <a:ext cx="7166976" cy="2242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445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第四章 管理心理与组织行为</a:t>
            </a:r>
            <a:endParaRPr kumimoji="0" lang="zh-CN" altLang="en-US" sz="3445" b="1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algn="ctr" eaLnBrk="1" latinLnBrk="0" hangingPunct="1">
              <a:lnSpc>
                <a:spcPct val="150000"/>
              </a:lnSpc>
            </a:pPr>
            <a:endParaRPr lang="zh-CN" altLang="en-US" sz="3060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105" dirty="0">
              <a:solidFill>
                <a:srgbClr val="004250"/>
              </a:solidFill>
            </a:endParaRPr>
          </a:p>
          <a:p>
            <a:endParaRPr lang="zh-CN" altLang="en-US" sz="2105" dirty="0">
              <a:solidFill>
                <a:srgbClr val="00425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29006" y="387378"/>
            <a:ext cx="8126785" cy="547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70" b="1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2870" b="1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846211" y="1042843"/>
            <a:ext cx="6334737" cy="4900295"/>
          </a:xfrm>
          <a:prstGeom prst="rect">
            <a:avLst/>
          </a:prstGeom>
          <a:ln algn="ctr">
            <a:miter lim="800000"/>
          </a:ln>
        </p:spPr>
        <p:txBody>
          <a:bodyPr vert="horz" wrap="square" lIns="118127" tIns="61426" rIns="118127" bIns="61426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、影响群体决策的群体因素： 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）群体多样性；</a:t>
            </a:r>
            <a:endParaRPr kumimoji="0" lang="en-US" altLang="zh-CN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）群体熟悉度；</a:t>
            </a:r>
            <a:endParaRPr kumimoji="0" lang="en-US" altLang="zh-CN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）群体认知能力 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）群体成员决策能力；</a:t>
            </a:r>
            <a:endParaRPr kumimoji="0" lang="en-US" altLang="zh-CN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）参与决策的平等性； </a:t>
            </a:r>
            <a:endParaRPr kumimoji="0" lang="zh-CN" altLang="en-US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）群体规模；</a:t>
            </a:r>
            <a:endParaRPr kumimoji="0" lang="en-US" altLang="zh-CN" sz="229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r>
              <a:rPr lang="zh-CN" altLang="en-US" sz="2295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）群体决策规则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defTabSz="1563370" fontAlgn="auto">
              <a:lnSpc>
                <a:spcPct val="150000"/>
              </a:lnSpc>
              <a:spcAft>
                <a:spcPts val="0"/>
              </a:spcAft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42843"/>
            <a:ext cx="8801688" cy="5217795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（二）人际关系与沟通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人际关系发展阶段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lvl="1" indent="-228600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Char char="u"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选择或定向阶段：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评价与了解及相互选择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lvl="1" indent="-228600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Char char="u"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试验和探索阶段：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共同价值观、态度。愉快、轻松和非批评性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lvl="1" indent="-228600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Char char="u"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加强阶段：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坦白、信任、昵称；开深层玩笑，共同期望假设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lvl="1" indent="-228600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Char char="u"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融合阶段：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相互包容、理解，很好预测和解释对方行为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lvl="1" indent="-228600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Char char="u"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盟约阶段：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双方作出的某种正式承诺。如婚姻、签约等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把人们联结在一起的</a:t>
            </a:r>
            <a:r>
              <a:rPr lang="zh-CN" altLang="en-US" sz="2295" noProof="0" dirty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共同基础是承诺和沟通。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42843"/>
            <a:ext cx="7116556" cy="4648835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、沟通风格模式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自我克制型：双盲式沟通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自我保护型：假面式沟通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自我暴露型：膨胀式沟通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自我实现型：双向式沟通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dirty="0"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  <a:sym typeface="+mn-ea"/>
              </a:rPr>
              <a:t>沟通风格与个性和沟通环境相关</a:t>
            </a:r>
            <a:endParaRPr lang="zh-CN" altLang="en-US" sz="2295" dirty="0">
              <a:solidFill>
                <a:schemeClr val="tx1"/>
              </a:solidFill>
              <a:latin typeface="Tahoma" panose="020B060403050404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42843"/>
            <a:ext cx="8389214" cy="110998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、周哈利窗模型。人们交流是的四个窗口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1395809" y="1928550"/>
            <a:ext cx="1968460" cy="41529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zh-CN" altLang="en-US" sz="210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自己不知道</a:t>
            </a: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2999737" y="1928550"/>
            <a:ext cx="1458119" cy="41529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zh-CN" altLang="en-US" sz="210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自己知道</a:t>
            </a:r>
          </a:p>
        </p:txBody>
      </p:sp>
      <p:graphicFrame>
        <p:nvGraphicFramePr>
          <p:cNvPr id="7" name="Group 28"/>
          <p:cNvGraphicFramePr/>
          <p:nvPr/>
        </p:nvGraphicFramePr>
        <p:xfrm>
          <a:off x="1687432" y="2443385"/>
          <a:ext cx="2551430" cy="146685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275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89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915" u="none" strike="noStrike" cap="none" normalizeH="0" baseline="0" dirty="0">
                          <a:ln>
                            <a:noFill/>
                          </a:ln>
                          <a:solidFill>
                            <a:srgbClr val="0042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盲区</a:t>
                      </a:r>
                      <a:endParaRPr kumimoji="0" lang="zh-CN" altLang="en-US" sz="1915" b="0" i="0" u="none" strike="noStrike" cap="none" normalizeH="0" baseline="0" dirty="0">
                        <a:ln>
                          <a:noFill/>
                        </a:ln>
                        <a:solidFill>
                          <a:srgbClr val="0042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915" u="none" strike="noStrike" cap="none" normalizeH="0" baseline="0" dirty="0">
                          <a:ln>
                            <a:noFill/>
                          </a:ln>
                          <a:solidFill>
                            <a:srgbClr val="0042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开放区</a:t>
                      </a:r>
                      <a:endParaRPr kumimoji="0" lang="zh-CN" altLang="en-US" sz="1915" b="0" i="0" u="none" strike="noStrike" cap="none" normalizeH="0" baseline="0" dirty="0">
                        <a:ln>
                          <a:noFill/>
                        </a:ln>
                        <a:solidFill>
                          <a:srgbClr val="0042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87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915" u="none" strike="noStrike" cap="none" normalizeH="0" baseline="0" dirty="0">
                          <a:ln>
                            <a:noFill/>
                          </a:ln>
                          <a:solidFill>
                            <a:srgbClr val="0042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未知区</a:t>
                      </a:r>
                      <a:endParaRPr kumimoji="0" lang="zh-CN" altLang="en-US" sz="1915" b="0" i="0" u="none" strike="noStrike" cap="none" normalizeH="0" baseline="0" dirty="0">
                        <a:ln>
                          <a:noFill/>
                        </a:ln>
                        <a:solidFill>
                          <a:srgbClr val="0042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915" u="none" strike="noStrike" cap="none" normalizeH="0" baseline="0" dirty="0">
                          <a:ln>
                            <a:noFill/>
                          </a:ln>
                          <a:solidFill>
                            <a:srgbClr val="0042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隐藏区</a:t>
                      </a:r>
                      <a:endParaRPr kumimoji="0" lang="zh-CN" altLang="en-US" sz="1915" b="0" i="0" u="none" strike="noStrike" cap="none" normalizeH="0" baseline="0" dirty="0">
                        <a:ln>
                          <a:noFill/>
                        </a:ln>
                        <a:solidFill>
                          <a:srgbClr val="0042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Box 30"/>
          <p:cNvSpPr txBox="1">
            <a:spLocks noChangeArrowheads="1"/>
          </p:cNvSpPr>
          <p:nvPr/>
        </p:nvSpPr>
        <p:spPr bwMode="auto">
          <a:xfrm>
            <a:off x="904819" y="2589175"/>
            <a:ext cx="831215" cy="5831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10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暴露</a:t>
            </a: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4239138" y="2584622"/>
            <a:ext cx="1895555" cy="41529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zh-CN" altLang="en-US" sz="210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对方知道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239138" y="3391042"/>
            <a:ext cx="1895555" cy="41529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zh-CN" altLang="en-US" sz="210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对方不知道</a:t>
            </a:r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3291361" y="3974219"/>
            <a:ext cx="874871" cy="41529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zh-CN" altLang="en-US" sz="210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</a:t>
            </a: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844118" y="4386690"/>
            <a:ext cx="7144782" cy="12585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buClr>
                <a:schemeClr val="bg1"/>
              </a:buClr>
              <a:buFont typeface="Wingdings" panose="05000000000000000000" pitchFamily="2" charset="2"/>
              <a:buChar char="u"/>
            </a:pPr>
            <a:r>
              <a:rPr lang="zh-CN" altLang="en-US" sz="210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根据周哈利窗，要想提高沟通的有效性，一方面是增加自我暴露的程度，缩小隐藏区，扩大开放区；另一方面，提高他人对自己的反馈程度，缩小盲区，扩大开放区。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34338"/>
            <a:ext cx="6771511" cy="4897755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多选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团队的有效性要素构成有（         ）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A.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绩效        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成员满意度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团队学习   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D.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外人满意度    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E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．薪酬</a:t>
            </a:r>
            <a:endParaRPr lang="zh-CN" altLang="en-US" sz="2295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】ABCD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4141" y="454621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34338"/>
            <a:ext cx="6771511" cy="4897755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6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   ）是指团队生存、改进和适应变化着的环境的能力</a:t>
            </a:r>
            <a:endParaRPr lang="en-US" altLang="zh-CN" sz="229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9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 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绩效            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 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成员满意度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 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团队学习         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D. 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外人满意度</a:t>
            </a:r>
            <a:endParaRPr lang="zh-CN" altLang="en-US" sz="2295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】C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4141" y="454621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34338"/>
            <a:ext cx="6771511" cy="4897755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多选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团队过程的主要范畴是（            ）</a:t>
            </a:r>
            <a:endParaRPr kumimoji="0" lang="zh-CN" altLang="en-US" sz="229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沟通                      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 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影响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任务和维护的职能      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决策、冲突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．氛围和情绪问题</a:t>
            </a:r>
            <a:endParaRPr lang="zh-CN" altLang="en-US" sz="2295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】ABCDE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4141" y="454621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34338"/>
            <a:ext cx="6771511" cy="4897755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4.(     )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关注于人际关系，它使团队成员们紧密结合，使大家能继续相处甚至获得某种乐趣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A.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团队沟通职能  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B.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团队任务职能</a:t>
            </a:r>
            <a:b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团队维护职能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团队决策职能</a:t>
            </a:r>
            <a:endParaRPr lang="zh-CN" altLang="en-US" sz="2295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】C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4141" y="454621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34338"/>
            <a:ext cx="6771511" cy="4897755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多选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群体决策的优点有（       ）</a:t>
            </a:r>
            <a:endParaRPr kumimoji="0" lang="en-US" altLang="zh-CN" sz="229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295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能比个体决策需要更少的时间          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能提供比个体决策更为丰富和全面的信息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能提供比个体决策更多的不同决策方案              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能增加决策的可接受性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．能增加决策过程的民主性 </a:t>
            </a:r>
            <a:endParaRPr lang="zh-CN" altLang="en-US" sz="2295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】BCDE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4141" y="454621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996" y="1034338"/>
            <a:ext cx="6771511" cy="436626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70000"/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个体的沟通风格不包括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)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A.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自我实践型 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自我保护型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自我暴露型 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自我实现型</a:t>
            </a:r>
            <a:endParaRPr lang="zh-CN" altLang="en-US" sz="2295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】A</a:t>
            </a: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4141" y="454621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第二节  工作团队的心理与行为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245321" y="455416"/>
            <a:ext cx="5119790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2005" y="1042843"/>
            <a:ext cx="8370990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29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</a:t>
            </a:r>
            <a:r>
              <a:rPr lang="zh-CN" altLang="en-US" sz="2295" dirty="0">
                <a:solidFill>
                  <a:srgbClr val="00425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+mn-ea"/>
              </a:rPr>
              <a:t>个体差异</a:t>
            </a:r>
            <a:endParaRPr lang="zh-CN" altLang="en-US" sz="2295" dirty="0">
              <a:solidFill>
                <a:srgbClr val="004250"/>
              </a:solidFill>
              <a:latin typeface="Verdana" panose="020B060403050404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295" dirty="0">
                <a:solidFill>
                  <a:srgbClr val="00425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altLang="en-US" sz="2295" dirty="0"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+mn-ea"/>
              </a:rPr>
              <a:t>一）员工的能力与人格</a:t>
            </a:r>
            <a:endParaRPr lang="zh-CN" altLang="en-US" sz="2295" dirty="0">
              <a:solidFill>
                <a:schemeClr val="tx1"/>
              </a:solidFill>
              <a:latin typeface="Verdana" panose="020B060403050404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能力差异：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能力，其一是指个人在某方面所表现出的实际能力，其二是指潜在能力或性向，即个人将来有机会通过学习，在行为上表现出的能力。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实际能力又分为一般能力和特殊能力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662238" y="3978275"/>
            <a:ext cx="63071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4"/>
          <p:cNvSpPr txBox="1"/>
          <p:nvPr/>
        </p:nvSpPr>
        <p:spPr>
          <a:xfrm rot="21367217">
            <a:off x="2955925" y="2293938"/>
            <a:ext cx="1509713" cy="16906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zh-CN" altLang="en-US" sz="10395" b="1" kern="1200" cap="none" spc="0" normalizeH="0" baseline="0" noProof="0" dirty="0">
                <a:solidFill>
                  <a:srgbClr val="0337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感</a:t>
            </a:r>
          </a:p>
        </p:txBody>
      </p:sp>
      <p:sp>
        <p:nvSpPr>
          <p:cNvPr id="8" name="文本框 5"/>
          <p:cNvSpPr txBox="1"/>
          <p:nvPr/>
        </p:nvSpPr>
        <p:spPr>
          <a:xfrm rot="21244041">
            <a:off x="7081838" y="2312988"/>
            <a:ext cx="1406525" cy="15684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zh-CN" altLang="en-US" sz="9595" b="1" kern="1200" cap="none" spc="0" normalizeH="0" baseline="0" noProof="0" dirty="0">
                <a:solidFill>
                  <a:srgbClr val="0337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看</a:t>
            </a:r>
          </a:p>
        </p:txBody>
      </p:sp>
      <p:sp>
        <p:nvSpPr>
          <p:cNvPr id="9" name="文本框 6"/>
          <p:cNvSpPr txBox="1"/>
          <p:nvPr/>
        </p:nvSpPr>
        <p:spPr>
          <a:xfrm rot="640494">
            <a:off x="5713413" y="2017713"/>
            <a:ext cx="1598613" cy="1800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zh-CN" altLang="en-US" sz="11095" b="1" kern="1200" cap="none" spc="0" normalizeH="0" baseline="0" noProof="0" dirty="0">
                <a:solidFill>
                  <a:srgbClr val="0337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观</a:t>
            </a:r>
          </a:p>
        </p:txBody>
      </p:sp>
      <p:sp>
        <p:nvSpPr>
          <p:cNvPr id="10" name="文本框 7"/>
          <p:cNvSpPr txBox="1"/>
          <p:nvPr/>
        </p:nvSpPr>
        <p:spPr>
          <a:xfrm rot="20937589">
            <a:off x="4287838" y="1997075"/>
            <a:ext cx="1649413" cy="1862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zh-CN" altLang="en-US" sz="11495" b="1" kern="1200" cap="none" spc="0" normalizeH="0" baseline="0" noProof="0" dirty="0">
                <a:solidFill>
                  <a:srgbClr val="0337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谢</a:t>
            </a:r>
          </a:p>
        </p:txBody>
      </p:sp>
      <p:sp>
        <p:nvSpPr>
          <p:cNvPr id="11" name="矩形 10"/>
          <p:cNvSpPr/>
          <p:nvPr/>
        </p:nvSpPr>
        <p:spPr>
          <a:xfrm>
            <a:off x="3486150" y="4138613"/>
            <a:ext cx="4267200" cy="3984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3375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请继续关注，精彩课程内容待续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3375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……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4996" y="1031908"/>
            <a:ext cx="8094589" cy="2773680"/>
          </a:xfrm>
          <a:prstGeom prst="rect">
            <a:avLst/>
          </a:prstGeom>
        </p:spPr>
        <p:txBody>
          <a:bodyPr wrap="square" lIns="120017" tIns="60008" rIns="120017" bIns="60008">
            <a:spAutoFit/>
          </a:bodyPr>
          <a:lstStyle/>
          <a:p>
            <a:pPr indent="627380" defTabSz="1072515">
              <a:lnSpc>
                <a:spcPct val="150000"/>
              </a:lnSpc>
              <a:buSzPct val="90000"/>
              <a:defRPr/>
            </a:pP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rgbClr val="0042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indent="627380" defTabSz="1072515">
              <a:lnSpc>
                <a:spcPct val="150000"/>
              </a:lnSpc>
              <a:buSzPct val="90000"/>
              <a:defRPr/>
            </a:pPr>
            <a:endParaRPr lang="zh-CN" altLang="en-US" sz="2295" b="1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27380" defTabSz="1072515">
              <a:lnSpc>
                <a:spcPct val="150000"/>
              </a:lnSpc>
              <a:buSzPct val="90000"/>
              <a:defRPr/>
            </a:pPr>
            <a:endParaRPr lang="en-US" altLang="zh-CN" sz="2295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27380" defTabSz="1072515">
              <a:buSzPct val="90000"/>
              <a:defRPr/>
            </a:pPr>
            <a:endParaRPr lang="zh-CN" altLang="zh-CN" sz="2295" b="1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27380" defTabSz="1072515"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endParaRPr lang="en-US" altLang="zh-CN" sz="2295" kern="0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27380" defTabSz="1072515"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endParaRPr lang="en-US" altLang="zh-CN" sz="2295" kern="0" dirty="0">
              <a:solidFill>
                <a:srgbClr val="0042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6256" y="476070"/>
            <a:ext cx="4967921" cy="532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4996" y="1031908"/>
            <a:ext cx="7739217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人格差异</a:t>
            </a:r>
            <a:endParaRPr lang="zh-CN" altLang="en-US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295" dirty="0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  <a:t>      人格包括了动机、情绪、态度、价值观、自我观念等。能力与人格是决定人生成败、事业成功的两大心理因素。</a:t>
            </a: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29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  <p:sp>
        <p:nvSpPr>
          <p:cNvPr id="4" name="Rectangle 320"/>
          <p:cNvSpPr>
            <a:spLocks noChangeArrowheads="1"/>
          </p:cNvSpPr>
          <p:nvPr/>
        </p:nvSpPr>
        <p:spPr bwMode="auto">
          <a:xfrm>
            <a:off x="765477" y="1037055"/>
            <a:ext cx="7290595" cy="196821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  <a:buSzPct val="70000"/>
            </a:pPr>
            <a:r>
              <a:rPr lang="en-US" altLang="zh-CN" sz="191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5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大五人格特质与工作绩效</a:t>
            </a:r>
            <a:endParaRPr lang="en-US" altLang="zh-CN" sz="2105" dirty="0">
              <a:solidFill>
                <a:srgbClr val="00425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SzPct val="70000"/>
            </a:pPr>
            <a:r>
              <a:rPr lang="zh-CN" altLang="en-US" sz="2105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五因素模型在组织行为和人力资源管理领域称为</a:t>
            </a:r>
            <a:r>
              <a:rPr lang="zh-CN" altLang="en-US" sz="2105" dirty="0"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2105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大五人格特质</a:t>
            </a:r>
            <a:r>
              <a:rPr lang="zh-CN" altLang="en-US" sz="2105" dirty="0"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2105" dirty="0">
                <a:solidFill>
                  <a:schemeClr val="tx1"/>
                </a:solidFill>
                <a:ea typeface="微软雅黑" panose="020B0503020204020204" pitchFamily="34" charset="-122"/>
              </a:rPr>
              <a:t>；</a:t>
            </a:r>
            <a:r>
              <a:rPr lang="zh-CN" altLang="en-US" sz="2105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责任感与工作绩效有最强的正相关</a:t>
            </a:r>
          </a:p>
        </p:txBody>
      </p:sp>
      <p:graphicFrame>
        <p:nvGraphicFramePr>
          <p:cNvPr id="5" name="Group 321"/>
          <p:cNvGraphicFramePr/>
          <p:nvPr/>
        </p:nvGraphicFramePr>
        <p:xfrm>
          <a:off x="970525" y="2677249"/>
          <a:ext cx="6561455" cy="3352800"/>
        </p:xfrm>
        <a:graphic>
          <a:graphicData uri="http://schemas.openxmlformats.org/drawingml/2006/table">
            <a:tbl>
              <a:tblPr/>
              <a:tblGrid>
                <a:gridCol w="697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8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5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3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90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72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425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特质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情绪稳定性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外向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开放性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宜人性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责任感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1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72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425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表现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平静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安全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不忧虑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不冲动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乐群 支配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精力充沛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寻求刺激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自信 健谈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爱交际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想象力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审美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好奇 智慧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尝新 灵活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有创造性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有教养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可信 直率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合作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温顺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谦虚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好脾气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自信 自律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有组织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可依赖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追求成就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深思熟虑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坚持不懈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72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425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工作绩效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能够有效地预测所在效标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易获得管理和商业上的成功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更易于精通工作，并能逆境出成绩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能有效地处理客户关系，解决冲突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53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能有效地预测所有效标</a:t>
                      </a:r>
                    </a:p>
                  </a:txBody>
                  <a:tcPr marL="86109" marR="86109" marT="44771" marB="4477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47426" y="1042843"/>
            <a:ext cx="7460386" cy="522033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118127" tIns="61426" rIns="118127" bIns="61426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rgbClr val="0042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（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二）员工的态度</a:t>
            </a:r>
            <a:endParaRPr kumimoji="0" lang="en-US" altLang="zh-CN" sz="229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1.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态度的分析：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Pct val="65000"/>
              <a:buFont typeface="Wingdings" panose="05000000000000000000" pitchFamily="2" charset="2"/>
              <a:buChar char="u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态度是人对事物或特定对象所持有的一种肯定或者否定的心理倾向。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Pct val="65000"/>
              <a:buFont typeface="Wingdings" panose="05000000000000000000" pitchFamily="2" charset="2"/>
              <a:buChar char="u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态度直接显示出个体的中心价值和自我意向。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Pct val="65000"/>
              <a:buFont typeface="Wingdings" panose="05000000000000000000" pitchFamily="2" charset="2"/>
              <a:buChar char="u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态度会影响到行为。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工作满意度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ClrTx/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）工作满意度的定义：指员工对自己的工作所报有的一般性的满足与否的态度。满意导致生产率。</a:t>
            </a:r>
            <a:endParaRPr lang="zh-CN" altLang="en-US" sz="2295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_GB2312" pitchFamily="49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846211" y="1042843"/>
            <a:ext cx="7678469" cy="4368800"/>
          </a:xfrm>
          <a:prstGeom prst="rect">
            <a:avLst/>
          </a:prstGeom>
          <a:ln algn="ctr">
            <a:miter lim="800000"/>
          </a:ln>
        </p:spPr>
        <p:txBody>
          <a:bodyPr vert="horz" wrap="square" lIns="118127" tIns="61426" rIns="118127" bIns="61426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29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2 </a:t>
            </a: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）影响工作满意度因素。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富有挑战性的工作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公平的报酬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支持性的工作环境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融洽的人际关系</a:t>
            </a:r>
            <a:endParaRPr kumimoji="0" lang="en-US" altLang="zh-CN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个人特征与工作的匹配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295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9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4141" y="455228"/>
            <a:ext cx="5992883" cy="560070"/>
          </a:xfrm>
          <a:prstGeom prst="rect">
            <a:avLst/>
          </a:prstGeom>
          <a:noFill/>
        </p:spPr>
        <p:txBody>
          <a:bodyPr wrap="square" lIns="120017" tIns="60008" rIns="120017" bIns="60008" rtlCol="0">
            <a:spAutoFit/>
          </a:bodyPr>
          <a:lstStyle/>
          <a:p>
            <a:r>
              <a:rPr lang="zh-CN" altLang="en-US" sz="2870" b="1" dirty="0">
                <a:solidFill>
                  <a:srgbClr val="0042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第一节  个体心理与行为分析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3298</Words>
  <Application>Microsoft Office PowerPoint</Application>
  <PresentationFormat>宽屏</PresentationFormat>
  <Paragraphs>420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61" baseType="lpstr">
      <vt:lpstr>黑体</vt:lpstr>
      <vt:lpstr>华文新魏</vt:lpstr>
      <vt:lpstr>微软雅黑</vt:lpstr>
      <vt:lpstr>Arial</vt:lpstr>
      <vt:lpstr>Calibri</vt:lpstr>
      <vt:lpstr>Calibri Light</vt:lpstr>
      <vt:lpstr>Tahoma</vt:lpstr>
      <vt:lpstr>Verdana</vt:lpstr>
      <vt:lpstr>Wingdings</vt:lpstr>
      <vt:lpstr>自定义设计方案</vt:lpstr>
      <vt:lpstr>1_自定义设计方案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传有 徐</cp:lastModifiedBy>
  <cp:revision>348</cp:revision>
  <dcterms:created xsi:type="dcterms:W3CDTF">2015-04-07T05:51:00Z</dcterms:created>
  <dcterms:modified xsi:type="dcterms:W3CDTF">2021-06-08T05:09:55Z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