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40" r:id="rId2"/>
    <p:sldId id="339" r:id="rId3"/>
    <p:sldId id="343" r:id="rId4"/>
    <p:sldId id="257" r:id="rId5"/>
    <p:sldId id="259" r:id="rId6"/>
    <p:sldId id="349" r:id="rId7"/>
    <p:sldId id="344" r:id="rId8"/>
    <p:sldId id="345" r:id="rId9"/>
    <p:sldId id="346" r:id="rId10"/>
    <p:sldId id="347" r:id="rId11"/>
    <p:sldId id="258" r:id="rId12"/>
  </p:sldIdLst>
  <p:sldSz cx="10693400" cy="7561263"/>
  <p:notesSz cx="6858000" cy="9144000"/>
  <p:defaultTextStyle>
    <a:defPPr>
      <a:defRPr lang="zh-CN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ny Tong" initials="TT" lastIdx="6" clrIdx="0">
    <p:extLst>
      <p:ext uri="{19B8F6BF-5375-455C-9EA6-DF929625EA0E}">
        <p15:presenceInfo xmlns:p15="http://schemas.microsoft.com/office/powerpoint/2012/main" userId="S-1-5-21-1275210071-492894223-682003330-1996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4" autoAdjust="0"/>
    <p:restoredTop sz="91171" autoAdjust="0"/>
  </p:normalViewPr>
  <p:slideViewPr>
    <p:cSldViewPr>
      <p:cViewPr varScale="1">
        <p:scale>
          <a:sx n="71" d="100"/>
          <a:sy n="71" d="100"/>
        </p:scale>
        <p:origin x="1363" y="62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0C3E185-1A97-4B5F-AC25-EAB19BFEC942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A9A0807-CA0B-45A1-A7CB-643D70210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7706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6A0C8F1-9DFE-4845-A5A1-EE860F92058E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8021151-9688-44F7-AC2A-2B4A30035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784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21151-9688-44F7-AC2A-2B4A30035588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00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KJ工作\人大商学院\院宣\王越华\A\人大ppt_A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3994945"/>
            <a:ext cx="9089390" cy="1143008"/>
          </a:xfrm>
        </p:spPr>
        <p:txBody>
          <a:bodyPr>
            <a:normAutofit/>
          </a:bodyPr>
          <a:lstStyle>
            <a:lvl1pPr algn="r">
              <a:defRPr sz="440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7742" y="5137953"/>
            <a:ext cx="7485380" cy="785818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7825B-F6E6-4C27-81BE-9CF643E89A6A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AB290-ECD4-49CC-A050-EDDCD944F0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8A0BC-C0CB-4E03-B595-60EC404CBEB1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226EF-A4B6-4BAF-8003-C6F7BADEB8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46B60-62EE-4AB5-9461-F0048DC7DF89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254CF-CC4D-43C3-9725-3065960004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218E-7756-43D2-9B64-CB70734BF2B4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06CE4-740E-4829-9487-30529AE1FA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5F5C9-22EB-4487-85C5-A05C0414008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BCFA6-EF63-49DA-B784-D09EFE5D8A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BFE5A-DAEA-4DB2-8F18-1E3D3B6380E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29EA1-F2FA-40DB-8689-F697FAD3DB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2DA81-2590-4BFD-BB08-E3A1FAB6AAD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EFA7A-FF3D-4418-B92B-55775DF4C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5DCA-BA41-4B68-B92A-DC452168550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7024B-5F99-4EC2-B853-01503AA910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EC55-1E59-4657-93C4-9FCFD9C1513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69AD-22E1-4717-AC82-98B6434F0F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A411-9755-4F76-960C-5DE0C2A20AE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F955E-7ED8-4EE0-AC7A-95BEF1250A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C264-279F-4731-A203-204F92EF70F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2DBF3-F388-4D32-A726-DC109325BC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E:\KJ工作\人大商学院\院宣\王越华\A\人大ppt_A-02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88950" y="163513"/>
            <a:ext cx="60007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88950" y="1636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0CE909-4172-4683-B0FA-5F1E86CA8F8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61325" y="6950075"/>
            <a:ext cx="2495550" cy="4032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F71F61-6E12-4AA2-BAA9-E7CAA829F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hf sldNum="0" hdr="0" ftr="0" dt="0"/>
  <p:txStyles>
    <p:titleStyle>
      <a:lvl1pPr algn="l" defTabSz="1042988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黑体" pitchFamily="2" charset="-122"/>
          <a:ea typeface="黑体" pitchFamily="2" charset="-122"/>
          <a:cs typeface="+mj-cs"/>
        </a:defRPr>
      </a:lvl1pPr>
      <a:lvl2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2pPr>
      <a:lvl3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3pPr>
      <a:lvl4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4pPr>
      <a:lvl5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9pPr>
    </p:titleStyle>
    <p:bodyStyle>
      <a:lvl1pPr marL="390525" indent="-390525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xchy007@163.com" TargetMode="External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234132" y="1620391"/>
            <a:ext cx="989171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r" defTabSz="1042988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第 </a:t>
            </a:r>
            <a:r>
              <a:rPr lang="en-US" altLang="zh-CN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章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b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利益相关</a:t>
            </a:r>
            <a:r>
              <a:rPr lang="zh-CN" altLang="en-US" sz="4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者治理</a:t>
            </a:r>
            <a:endParaRPr lang="zh-CN" altLang="en-US" sz="27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352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 </a:t>
            </a:r>
            <a:r>
              <a:rPr lang="zh-CN" altLang="en-US" dirty="0"/>
              <a:t>前沿研究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媒体、舆论监督与公司治理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>
                <a:latin typeface="Times New Roman" panose="02020603050405020304" pitchFamily="18" charset="0"/>
                <a:cs typeface="Times New Roman" panose="02020603050405020304" pitchFamily="18" charset="0"/>
              </a:rPr>
              <a:t>利益相关者与企业社会责任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645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E:\KJ工作\人大商学院\院宣\王越华\A\人大ppt_A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311115" y="2556495"/>
            <a:ext cx="100727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Thank you!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3070" y="493498"/>
            <a:ext cx="6017134" cy="4968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学习目标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070" y="1332359"/>
            <a:ext cx="9944189" cy="4797552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dirty="0"/>
          </a:p>
        </p:txBody>
      </p:sp>
      <p:sp>
        <p:nvSpPr>
          <p:cNvPr id="5" name="矩形 35"/>
          <p:cNvSpPr>
            <a:spLocks noChangeArrowheads="1"/>
          </p:cNvSpPr>
          <p:nvPr/>
        </p:nvSpPr>
        <p:spPr bwMode="auto">
          <a:xfrm>
            <a:off x="810196" y="1548383"/>
            <a:ext cx="900100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明确利益相关者理论及其发展过程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了解利益相关者的类别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掌握利益相关者的公司治理实践与研究前沿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218"/>
          <p:cNvGrpSpPr>
            <a:grpSpLocks/>
          </p:cNvGrpSpPr>
          <p:nvPr/>
        </p:nvGrpSpPr>
        <p:grpSpPr bwMode="auto">
          <a:xfrm>
            <a:off x="666180" y="4039568"/>
            <a:ext cx="588962" cy="588962"/>
            <a:chOff x="6621796" y="3514125"/>
            <a:chExt cx="588639" cy="587975"/>
          </a:xfrm>
        </p:grpSpPr>
        <p:sp>
          <p:nvSpPr>
            <p:cNvPr id="7" name="Freeform 96"/>
            <p:cNvSpPr>
              <a:spLocks noEditPoints="1" noChangeArrowhead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97"/>
            <p:cNvSpPr/>
            <p:nvPr/>
          </p:nvSpPr>
          <p:spPr bwMode="auto">
            <a:xfrm>
              <a:off x="6915322" y="3514125"/>
              <a:ext cx="295113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98"/>
            <p:cNvSpPr/>
            <p:nvPr/>
          </p:nvSpPr>
          <p:spPr bwMode="auto">
            <a:xfrm>
              <a:off x="6621796" y="3514125"/>
              <a:ext cx="293526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0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1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124"/>
              <p:cNvSpPr/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3" name="矩形 219"/>
          <p:cNvSpPr>
            <a:spLocks noChangeArrowheads="1"/>
          </p:cNvSpPr>
          <p:nvPr/>
        </p:nvSpPr>
        <p:spPr bwMode="auto">
          <a:xfrm>
            <a:off x="1128115" y="5011442"/>
            <a:ext cx="63498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400" b="1" dirty="0"/>
              <a:t>霸王致癌门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媒体与舆论治理的“双刃剑”</a:t>
            </a:r>
            <a:endParaRPr lang="en-US" altLang="zh-CN" sz="2400" b="1" dirty="0"/>
          </a:p>
        </p:txBody>
      </p:sp>
      <p:sp>
        <p:nvSpPr>
          <p:cNvPr id="14" name="矩形 35"/>
          <p:cNvSpPr>
            <a:spLocks noChangeArrowheads="1"/>
          </p:cNvSpPr>
          <p:nvPr/>
        </p:nvSpPr>
        <p:spPr bwMode="auto">
          <a:xfrm>
            <a:off x="1674292" y="4016051"/>
            <a:ext cx="2169644" cy="60939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引导案例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94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利益相关者理论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8148" y="1548383"/>
            <a:ext cx="9623425" cy="49911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利益相关者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思想起源于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20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世纪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60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年代，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20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世纪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80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年代后迅速发展</a:t>
            </a:r>
          </a:p>
          <a:p>
            <a:pPr lvl="1">
              <a:spcAft>
                <a:spcPts val="600"/>
              </a:spcAft>
            </a:pP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核心观点：企业的生存与发展与其利益相关者密切相关。</a:t>
            </a:r>
          </a:p>
          <a:p>
            <a:pPr lvl="2">
              <a:spcAft>
                <a:spcPts val="600"/>
              </a:spcAft>
            </a:pPr>
            <a:r>
              <a:rPr lang="zh-CN" altLang="en-US" sz="2000" kern="100" dirty="0">
                <a:latin typeface="+mn-ea"/>
                <a:cs typeface="Times New Roman" panose="02020603050405020304" pitchFamily="18" charset="0"/>
              </a:rPr>
              <a:t>利益相关者包括企业的股东、债权人、雇员、消费者、供应商等交易伙伴，也包括政府部门、居民、社区、环保主义等的压力集团，甚至包括自然环境、人类后代等受到企业经营活动直接或间接影响的客体。</a:t>
            </a:r>
          </a:p>
        </p:txBody>
      </p:sp>
    </p:spTree>
    <p:extLst>
      <p:ext uri="{BB962C8B-B14F-4D97-AF65-F5344CB8AC3E}">
        <p14:creationId xmlns:p14="http://schemas.microsoft.com/office/powerpoint/2010/main" val="1845706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5E70E3-1666-4AEA-B042-A7F7214705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5859" y="1260210"/>
            <a:ext cx="10081683" cy="630105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1764" dirty="0"/>
              <a:t> 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学习方式：</a:t>
            </a:r>
            <a:r>
              <a:rPr lang="zh-CN" altLang="en-US" b="1" dirty="0">
                <a:ea typeface="黑体" panose="02010609060101010101" pitchFamily="49" charset="-122"/>
              </a:rPr>
              <a:t>全国招生  函授学习  权威双证  国际互认</a:t>
            </a: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认证项目：注册</a:t>
            </a:r>
            <a:r>
              <a:rPr lang="en-US" altLang="zh-CN" sz="1764" b="1" dirty="0"/>
              <a:t> </a:t>
            </a:r>
            <a:r>
              <a:rPr lang="zh-CN" altLang="en-US" sz="1764" b="1" dirty="0"/>
              <a:t>职业经理、人力资源总监、品质经理、生产经理、营销策划师、物流经理、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项目经理、企业管理咨询师、企业总经理、营销经理、财务总监、酒店经理、企业培训师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采购经理、</a:t>
            </a:r>
            <a:r>
              <a:rPr lang="en-US" altLang="zh-CN" sz="1764" b="1" dirty="0"/>
              <a:t>IE</a:t>
            </a:r>
            <a:r>
              <a:rPr lang="zh-CN" altLang="en-US" sz="1764" b="1" dirty="0"/>
              <a:t>工业工程师、医院管理、行政总监、市场总监、工厂管理、服装企业管理、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六西格玛管理师、车间主管、经济管理师、生产运营管理师、精益管理师等</a:t>
            </a:r>
            <a:r>
              <a:rPr lang="en-US" altLang="zh-CN" sz="1764" b="1" dirty="0"/>
              <a:t>MBA</a:t>
            </a:r>
            <a:r>
              <a:rPr lang="zh-CN" altLang="en-US" sz="1764" b="1" dirty="0"/>
              <a:t>等认证。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颁发双证：经理资格证</a:t>
            </a:r>
            <a:r>
              <a:rPr lang="en-US" altLang="zh-CN" sz="1764" b="1" dirty="0"/>
              <a:t>+MBA</a:t>
            </a:r>
            <a:r>
              <a:rPr lang="zh-CN" altLang="en-US" sz="1764" b="1" dirty="0"/>
              <a:t>研修证</a:t>
            </a:r>
            <a:r>
              <a:rPr lang="en-US" altLang="zh-CN" sz="1764" b="1" dirty="0"/>
              <a:t>+</a:t>
            </a:r>
            <a:r>
              <a:rPr lang="zh-CN" altLang="en-US" sz="1764" b="1" dirty="0"/>
              <a:t>全套学籍档案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收费标准  ：</a:t>
            </a:r>
            <a:r>
              <a:rPr lang="zh-CN" altLang="en-US" sz="2646" b="1" dirty="0"/>
              <a:t>仅收取</a:t>
            </a:r>
            <a:r>
              <a:rPr lang="en-US" altLang="zh-CN" sz="2646" b="1" dirty="0"/>
              <a:t>1280</a:t>
            </a:r>
            <a:r>
              <a:rPr lang="zh-CN" altLang="en-US" sz="2646" b="1" dirty="0"/>
              <a:t>元</a:t>
            </a:r>
            <a:r>
              <a:rPr lang="zh-CN" altLang="en-US" sz="1764" b="1" dirty="0"/>
              <a:t>       招生网址： </a:t>
            </a:r>
            <a:r>
              <a:rPr lang="en-US" altLang="zh-CN" b="1" dirty="0">
                <a:hlinkClick r:id="rId2"/>
              </a:rPr>
              <a:t>www.mhjy.net</a:t>
            </a:r>
            <a:endParaRPr lang="en-US" altLang="zh-CN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/>
              <a:t>    </a:t>
            </a:r>
            <a:r>
              <a:rPr lang="zh-CN" altLang="en-US" sz="1764" b="1" dirty="0"/>
              <a:t>报名电话：</a:t>
            </a:r>
            <a:r>
              <a:rPr lang="en-US" altLang="zh-CN" sz="1764" b="1" dirty="0"/>
              <a:t>13684609885    0451—88342620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微信公众号：</a:t>
            </a:r>
            <a:r>
              <a:rPr lang="en-US" altLang="zh-CN" sz="1764" b="1" dirty="0"/>
              <a:t>MHJY1998   </a:t>
            </a:r>
            <a:r>
              <a:rPr lang="zh-CN" altLang="en-US" sz="1764" b="1" dirty="0"/>
              <a:t>微信客服：</a:t>
            </a:r>
            <a:r>
              <a:rPr lang="en-US" altLang="zh-CN" sz="1764" b="1" dirty="0"/>
              <a:t>122285053    </a:t>
            </a:r>
            <a:r>
              <a:rPr lang="zh-CN" altLang="en-US" sz="1764" b="1" dirty="0"/>
              <a:t>咨询邮箱：</a:t>
            </a:r>
            <a:r>
              <a:rPr lang="en-US" altLang="zh-CN" sz="1764" b="1" dirty="0">
                <a:hlinkClick r:id="rId3"/>
              </a:rPr>
              <a:t>xchy007@163.com</a:t>
            </a:r>
            <a:r>
              <a:rPr lang="en-US" altLang="zh-CN" sz="1764" b="1" dirty="0"/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咨询教师</a:t>
            </a:r>
            <a:r>
              <a:rPr lang="en-US" altLang="zh-CN" sz="1764" b="1" dirty="0"/>
              <a:t>: </a:t>
            </a:r>
            <a:r>
              <a:rPr lang="zh-CN" altLang="en-US" sz="1764" b="1" dirty="0"/>
              <a:t>王海涛 郑毅 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zh-CN" altLang="en-US" sz="1985" b="1" dirty="0"/>
              <a:t>颁证单位：中国经济管理大学</a:t>
            </a:r>
          </a:p>
          <a:p>
            <a:pPr algn="r" eaLnBrk="1" hangingPunct="1">
              <a:lnSpc>
                <a:spcPct val="80000"/>
              </a:lnSpc>
            </a:pPr>
            <a:r>
              <a:rPr lang="zh-CN" altLang="en-US" sz="1985" b="1" dirty="0"/>
              <a:t>主办单位：哈尔滨美华企业管理有限公司</a:t>
            </a:r>
            <a:endParaRPr lang="en-US" altLang="zh-CN" sz="1985" b="1" dirty="0"/>
          </a:p>
        </p:txBody>
      </p:sp>
      <p:sp>
        <p:nvSpPr>
          <p:cNvPr id="2051" name="WordArt 4">
            <a:extLst>
              <a:ext uri="{FF2B5EF4-FFF2-40B4-BE49-F238E27FC236}">
                <a16:creationId xmlns:a16="http://schemas.microsoft.com/office/drawing/2014/main" id="{3F783D7C-FAA5-4AD1-B833-9525AE179E8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flipH="1">
            <a:off x="12242409" y="5924740"/>
            <a:ext cx="238040" cy="45507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2315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2" name="Rectangle 7">
            <a:extLst>
              <a:ext uri="{FF2B5EF4-FFF2-40B4-BE49-F238E27FC236}">
                <a16:creationId xmlns:a16="http://schemas.microsoft.com/office/drawing/2014/main" id="{341CE459-99BF-4E3C-BD11-25D6B44123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br>
              <a:rPr lang="en-US" altLang="zh-CN" sz="4410">
                <a:solidFill>
                  <a:srgbClr val="FF0000"/>
                </a:solidFill>
              </a:rPr>
            </a:br>
            <a:endParaRPr lang="en-US" altLang="zh-CN" sz="4410">
              <a:solidFill>
                <a:srgbClr val="FF0000"/>
              </a:solidFill>
            </a:endParaRPr>
          </a:p>
        </p:txBody>
      </p:sp>
      <p:sp>
        <p:nvSpPr>
          <p:cNvPr id="3080" name="WordArt 8">
            <a:extLst>
              <a:ext uri="{FF2B5EF4-FFF2-40B4-BE49-F238E27FC236}">
                <a16:creationId xmlns:a16="http://schemas.microsoft.com/office/drawing/2014/main" id="{A6F5C521-9032-47A1-912D-A7ED97CC7AF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41682" y="393792"/>
            <a:ext cx="8937022" cy="1102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全国迷你型</a:t>
            </a:r>
            <a:r>
              <a:rPr lang="en-US" altLang="zh-CN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MBA</a:t>
            </a: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职业经理双证班</a:t>
            </a:r>
          </a:p>
        </p:txBody>
      </p:sp>
      <p:pic>
        <p:nvPicPr>
          <p:cNvPr id="2054" name="图片 2" descr="一些文字和图案&#10;&#10;描述已自动生成">
            <a:extLst>
              <a:ext uri="{FF2B5EF4-FFF2-40B4-BE49-F238E27FC236}">
                <a16:creationId xmlns:a16="http://schemas.microsoft.com/office/drawing/2014/main" id="{990DA6AD-220E-4BBE-839E-1CB7758C6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909" y="5432908"/>
            <a:ext cx="1438740" cy="14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FAF6047-5E9C-4A96-AC0F-9931771B8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17F5666-FC50-432E-96AE-FD4EEB216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r>
              <a:rPr lang="zh-CN" altLang="en-US" sz="3969" b="1"/>
              <a:t>近千本</a:t>
            </a:r>
            <a:r>
              <a:rPr lang="en-US" altLang="zh-CN" sz="3969" b="1"/>
              <a:t>MBA</a:t>
            </a:r>
            <a:r>
              <a:rPr lang="zh-CN" altLang="en-US" sz="3969" b="1"/>
              <a:t>职业经理教程免费下载</a:t>
            </a:r>
          </a:p>
          <a:p>
            <a:pPr eaLnBrk="1" hangingPunct="1"/>
            <a:r>
              <a:rPr lang="en-US" altLang="zh-CN" sz="3969" b="1"/>
              <a:t>-----</a:t>
            </a:r>
            <a:r>
              <a:rPr lang="zh-CN" altLang="en-US" sz="3969" b="1"/>
              <a:t>请速登陆：</a:t>
            </a:r>
            <a:r>
              <a:rPr lang="en-US" altLang="zh-CN" sz="3969" b="1">
                <a:hlinkClick r:id="rId2"/>
              </a:rPr>
              <a:t>www.mhjy.net</a:t>
            </a:r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/>
          </a:p>
        </p:txBody>
      </p:sp>
      <p:pic>
        <p:nvPicPr>
          <p:cNvPr id="3076" name="Picture 6" descr="banner_cn">
            <a:extLst>
              <a:ext uri="{FF2B5EF4-FFF2-40B4-BE49-F238E27FC236}">
                <a16:creationId xmlns:a16="http://schemas.microsoft.com/office/drawing/2014/main" id="{44297621-B1AA-4775-BA05-B3DD7E03F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9" y="0"/>
            <a:ext cx="10081683" cy="306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DD4657-FCE0-48E5-99A3-A4D3D58FF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4DF574-59FC-4C0C-AD6F-98F536491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CCF9C3E6-2920-4FDB-BB64-73F849E9B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8389" y="836614"/>
            <a:ext cx="1703387" cy="649287"/>
          </a:xfrm>
          <a:prstGeom prst="wedgeEllipseCallout">
            <a:avLst>
              <a:gd name="adj1" fmla="val -61556"/>
              <a:gd name="adj2" fmla="val 101588"/>
            </a:avLst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公司治理</a:t>
            </a: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9804B33-8C06-4087-A390-F8B84C382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950" y="4005263"/>
            <a:ext cx="1703388" cy="633412"/>
          </a:xfrm>
          <a:prstGeom prst="wedgeEllipseCallout">
            <a:avLst>
              <a:gd name="adj1" fmla="val -61648"/>
              <a:gd name="adj2" fmla="val 5977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公司管理</a:t>
            </a: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00F8A5F3-BB4B-40B8-881D-9800FE9C9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4357" y="295275"/>
            <a:ext cx="6911975" cy="4332288"/>
          </a:xfrm>
          <a:prstGeom prst="ellipse">
            <a:avLst/>
          </a:prstGeom>
          <a:solidFill>
            <a:srgbClr val="800080"/>
          </a:solidFill>
          <a:ln w="9525">
            <a:solidFill>
              <a:srgbClr val="000000"/>
            </a:solidFill>
            <a:prstDash val="dashDot"/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       </a:t>
            </a:r>
            <a:r>
              <a: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                           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161B5372-BC41-4665-8E19-AB84450F6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7519" y="852489"/>
            <a:ext cx="1579563" cy="4413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利益相关者</a:t>
            </a:r>
          </a:p>
        </p:txBody>
      </p:sp>
      <p:sp>
        <p:nvSpPr>
          <p:cNvPr id="8" name="Line 8">
            <a:extLst>
              <a:ext uri="{FF2B5EF4-FFF2-40B4-BE49-F238E27FC236}">
                <a16:creationId xmlns:a16="http://schemas.microsoft.com/office/drawing/2014/main" id="{16A56E0D-C193-4971-964C-832381A3CCE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56918" y="1006475"/>
            <a:ext cx="27368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  <a:latin typeface="Calibri"/>
              <a:ea typeface="宋体"/>
            </a:endParaRPr>
          </a:p>
        </p:txBody>
      </p:sp>
      <p:sp>
        <p:nvSpPr>
          <p:cNvPr id="9" name="Line 9">
            <a:extLst>
              <a:ext uri="{FF2B5EF4-FFF2-40B4-BE49-F238E27FC236}">
                <a16:creationId xmlns:a16="http://schemas.microsoft.com/office/drawing/2014/main" id="{EA8740F9-12EC-4D04-93AB-D4EF5D36CEE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48525" y="981076"/>
            <a:ext cx="0" cy="1008063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  <a:latin typeface="Calibri"/>
              <a:ea typeface="宋体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F3356971-BDFB-47BC-A0D1-B76BCC628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5706" y="1984376"/>
            <a:ext cx="2055812" cy="8223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监事会：</a:t>
            </a:r>
          </a:p>
          <a:p>
            <a:pPr marL="457200" lvl="1" indent="0"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利益相关者</a:t>
            </a:r>
          </a:p>
          <a:p>
            <a:pPr marL="457200" lvl="1" indent="0" algn="just"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243261BB-7BD1-4C29-A51D-7A29CF6D7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2242" y="1870076"/>
            <a:ext cx="2089150" cy="10080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董事会：</a:t>
            </a:r>
          </a:p>
          <a:p>
            <a:pPr marL="457200" lvl="1" indent="0"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利益相关者</a:t>
            </a:r>
          </a:p>
          <a:p>
            <a:pPr marL="457200" lvl="1" indent="0"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经理人员</a:t>
            </a:r>
          </a:p>
        </p:txBody>
      </p:sp>
      <p:sp>
        <p:nvSpPr>
          <p:cNvPr id="12" name="Oval 13">
            <a:extLst>
              <a:ext uri="{FF2B5EF4-FFF2-40B4-BE49-F238E27FC236}">
                <a16:creationId xmlns:a16="http://schemas.microsoft.com/office/drawing/2014/main" id="{C5661B96-A6C8-47D4-B71E-FA1869D1D7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8818" y="2928939"/>
            <a:ext cx="6513513" cy="3775075"/>
          </a:xfrm>
          <a:prstGeom prst="ellipse">
            <a:avLst/>
          </a:prstGeom>
          <a:solidFill>
            <a:srgbClr val="4F81BD">
              <a:alpha val="0"/>
            </a:srgbClr>
          </a:solidFill>
          <a:ln w="76200">
            <a:solidFill>
              <a:srgbClr val="1F497D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</a:rPr>
              <a:t>        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13" name="Line 16">
            <a:extLst>
              <a:ext uri="{FF2B5EF4-FFF2-40B4-BE49-F238E27FC236}">
                <a16:creationId xmlns:a16="http://schemas.microsoft.com/office/drawing/2014/main" id="{3F06470B-82B9-419B-8DCC-2E7961ABE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4368006" y="3741738"/>
            <a:ext cx="1368425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  <a:latin typeface="Calibri"/>
              <a:ea typeface="宋体"/>
            </a:endParaRPr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9D812C68-691A-4CCA-814B-B6A973231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0080" y="3470275"/>
            <a:ext cx="1776412" cy="463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公司战略规划</a:t>
            </a:r>
          </a:p>
        </p:txBody>
      </p:sp>
      <p:sp>
        <p:nvSpPr>
          <p:cNvPr id="15" name="Line 18">
            <a:extLst>
              <a:ext uri="{FF2B5EF4-FFF2-40B4-BE49-F238E27FC236}">
                <a16:creationId xmlns:a16="http://schemas.microsoft.com/office/drawing/2014/main" id="{FABB4C48-EC30-45FF-83E8-9696188592F5}"/>
              </a:ext>
            </a:extLst>
          </p:cNvPr>
          <p:cNvSpPr>
            <a:spLocks noChangeShapeType="1"/>
          </p:cNvSpPr>
          <p:nvPr/>
        </p:nvSpPr>
        <p:spPr bwMode="auto">
          <a:xfrm>
            <a:off x="6601617" y="3933826"/>
            <a:ext cx="0" cy="1223963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  <a:latin typeface="Calibri"/>
              <a:ea typeface="宋体"/>
            </a:endParaRPr>
          </a:p>
        </p:txBody>
      </p:sp>
      <p:sp>
        <p:nvSpPr>
          <p:cNvPr id="16" name="Rectangle 19">
            <a:extLst>
              <a:ext uri="{FF2B5EF4-FFF2-40B4-BE49-F238E27FC236}">
                <a16:creationId xmlns:a16="http://schemas.microsoft.com/office/drawing/2014/main" id="{D8E4F009-4EFD-4380-A901-98483A0508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6138" y="5167313"/>
            <a:ext cx="1778000" cy="4937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公司业务运作</a:t>
            </a:r>
          </a:p>
        </p:txBody>
      </p:sp>
      <p:sp>
        <p:nvSpPr>
          <p:cNvPr id="17" name="Line 20">
            <a:extLst>
              <a:ext uri="{FF2B5EF4-FFF2-40B4-BE49-F238E27FC236}">
                <a16:creationId xmlns:a16="http://schemas.microsoft.com/office/drawing/2014/main" id="{9A04BB16-E29E-4393-A4E4-C219693FE721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3476" y="5373688"/>
            <a:ext cx="10080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  <a:latin typeface="Calibri"/>
              <a:ea typeface="宋体"/>
            </a:endParaRPr>
          </a:p>
        </p:txBody>
      </p:sp>
      <p:sp>
        <p:nvSpPr>
          <p:cNvPr id="18" name="Line 21">
            <a:extLst>
              <a:ext uri="{FF2B5EF4-FFF2-40B4-BE49-F238E27FC236}">
                <a16:creationId xmlns:a16="http://schemas.microsoft.com/office/drawing/2014/main" id="{1CE5CCEE-1FA1-4640-A3C9-7E3276A9D29D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3475" y="4797426"/>
            <a:ext cx="0" cy="100806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9" name="Line 22">
            <a:extLst>
              <a:ext uri="{FF2B5EF4-FFF2-40B4-BE49-F238E27FC236}">
                <a16:creationId xmlns:a16="http://schemas.microsoft.com/office/drawing/2014/main" id="{517BDF27-827C-4FB2-8A1C-00BDB8ADB88A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9513" y="5013326"/>
            <a:ext cx="0" cy="57626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0" name="Rectangle 23">
            <a:extLst>
              <a:ext uri="{FF2B5EF4-FFF2-40B4-BE49-F238E27FC236}">
                <a16:creationId xmlns:a16="http://schemas.microsoft.com/office/drawing/2014/main" id="{5F6E31CD-2C08-468C-ACE6-C2E6DAC10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918" y="5546726"/>
            <a:ext cx="1281113" cy="4746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普遍员工</a:t>
            </a: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FFA0DC98-9A04-4278-8E3F-66AE4FDA6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918" y="4602163"/>
            <a:ext cx="1382713" cy="4111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一般经理</a:t>
            </a:r>
          </a:p>
        </p:txBody>
      </p:sp>
      <p:sp>
        <p:nvSpPr>
          <p:cNvPr id="22" name="Line 25">
            <a:extLst>
              <a:ext uri="{FF2B5EF4-FFF2-40B4-BE49-F238E27FC236}">
                <a16:creationId xmlns:a16="http://schemas.microsoft.com/office/drawing/2014/main" id="{4818A310-9DD1-4C3B-929B-43238EC6A9B0}"/>
              </a:ext>
            </a:extLst>
          </p:cNvPr>
          <p:cNvSpPr>
            <a:spLocks noChangeShapeType="1"/>
          </p:cNvSpPr>
          <p:nvPr/>
        </p:nvSpPr>
        <p:spPr bwMode="auto">
          <a:xfrm>
            <a:off x="3720305" y="3933825"/>
            <a:ext cx="0" cy="6477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  <a:latin typeface="Calibri"/>
              <a:ea typeface="宋体"/>
            </a:endParaRPr>
          </a:p>
        </p:txBody>
      </p:sp>
      <p:sp>
        <p:nvSpPr>
          <p:cNvPr id="23" name="Rectangle 26">
            <a:extLst>
              <a:ext uri="{FF2B5EF4-FFF2-40B4-BE49-F238E27FC236}">
                <a16:creationId xmlns:a16="http://schemas.microsoft.com/office/drawing/2014/main" id="{34E125DE-DFE7-4080-A18D-B048776C7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2605" y="3495675"/>
            <a:ext cx="1295400" cy="463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003366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经理人员</a:t>
            </a:r>
          </a:p>
        </p:txBody>
      </p:sp>
    </p:spTree>
    <p:extLst>
      <p:ext uri="{BB962C8B-B14F-4D97-AF65-F5344CB8AC3E}">
        <p14:creationId xmlns:p14="http://schemas.microsoft.com/office/powerpoint/2010/main" val="945095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 </a:t>
            </a:r>
            <a:r>
              <a:rPr lang="zh-CN" altLang="en-US" dirty="0"/>
              <a:t>债权人与公司治理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债权人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lvl="1" indent="0">
              <a:spcAft>
                <a:spcPts val="600"/>
              </a:spcAft>
              <a:buNone/>
            </a:pP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236" y="2327763"/>
            <a:ext cx="7542082" cy="431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84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 </a:t>
            </a:r>
            <a:r>
              <a:rPr lang="zh-CN" altLang="en-US" dirty="0"/>
              <a:t>媒体监督与公司治理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媒体参与公司治理的声誉机制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企业形象</a:t>
            </a: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自我认同</a:t>
            </a: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期望认同</a:t>
            </a: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lvl="1" indent="0">
              <a:spcAft>
                <a:spcPts val="600"/>
              </a:spcAft>
              <a:buNone/>
            </a:pP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335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产品市场与公司治理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93700" indent="-457200">
              <a:spcBef>
                <a:spcPts val="441"/>
              </a:spcBef>
              <a:spcAft>
                <a:spcPts val="441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zh-CN" altLang="en-US" sz="28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产品市场竞争性如何发挥公司治理力量呢？</a:t>
            </a:r>
            <a:endParaRPr lang="en-US" altLang="zh-CN" sz="2800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  <a:p>
            <a:pPr marL="914400" lvl="1" indent="-457200">
              <a:lnSpc>
                <a:spcPct val="125000"/>
              </a:lnSpc>
              <a:spcBef>
                <a:spcPts val="441"/>
              </a:spcBef>
              <a:spcAft>
                <a:spcPts val="441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C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竞争有助于降低信息不对称</a:t>
            </a:r>
            <a:r>
              <a:rPr lang="zh-CN" altLang="en-US" sz="24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  <a:p>
            <a:pPr marL="914400" lvl="1" indent="-457200">
              <a:lnSpc>
                <a:spcPct val="125000"/>
              </a:lnSpc>
              <a:spcBef>
                <a:spcPts val="441"/>
              </a:spcBef>
              <a:spcAft>
                <a:spcPts val="441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C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清算威胁的约束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marL="914400" lvl="1" indent="-457200">
              <a:lnSpc>
                <a:spcPct val="125000"/>
              </a:lnSpc>
              <a:spcBef>
                <a:spcPts val="441"/>
              </a:spcBef>
              <a:spcAft>
                <a:spcPts val="441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C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信誉机制</a:t>
            </a:r>
            <a:r>
              <a:rPr lang="zh-CN" altLang="en-US" sz="24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  <a:p>
            <a:pPr marL="520700" lvl="1" indent="0">
              <a:spcAft>
                <a:spcPts val="600"/>
              </a:spcAft>
              <a:buNone/>
            </a:pP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827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4341</TotalTime>
  <Words>460</Words>
  <Application>Microsoft Office PowerPoint</Application>
  <PresentationFormat>自定义</PresentationFormat>
  <Paragraphs>73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仿宋_GB2312</vt:lpstr>
      <vt:lpstr>黑体</vt:lpstr>
      <vt:lpstr>华文新魏</vt:lpstr>
      <vt:lpstr>楷体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学习目标</vt:lpstr>
      <vt:lpstr>1. 利益相关者理论</vt:lpstr>
      <vt:lpstr> </vt:lpstr>
      <vt:lpstr>PowerPoint 演示文稿</vt:lpstr>
      <vt:lpstr>PowerPoint 演示文稿</vt:lpstr>
      <vt:lpstr>2. 债权人与公司治理</vt:lpstr>
      <vt:lpstr>3. 媒体监督与公司治理</vt:lpstr>
      <vt:lpstr>4. 产品市场与公司治理</vt:lpstr>
      <vt:lpstr>5. 前沿研究</vt:lpstr>
      <vt:lpstr>PowerPoint 演示文稿</vt:lpstr>
    </vt:vector>
  </TitlesOfParts>
  <Company>番茄花园II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tina</dc:creator>
  <cp:lastModifiedBy>传有 徐</cp:lastModifiedBy>
  <cp:revision>1552</cp:revision>
  <dcterms:created xsi:type="dcterms:W3CDTF">2011-11-15T08:48:30Z</dcterms:created>
  <dcterms:modified xsi:type="dcterms:W3CDTF">2021-09-28T06:31:34Z</dcterms:modified>
</cp:coreProperties>
</file>