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66"/>
  </p:notesMasterIdLst>
  <p:handoutMasterIdLst>
    <p:handoutMasterId r:id="rId67"/>
  </p:handoutMasterIdLst>
  <p:sldIdLst>
    <p:sldId id="8844" r:id="rId3"/>
    <p:sldId id="8687" r:id="rId4"/>
    <p:sldId id="8688" r:id="rId5"/>
    <p:sldId id="8689" r:id="rId6"/>
    <p:sldId id="8845" r:id="rId7"/>
    <p:sldId id="8846" r:id="rId8"/>
    <p:sldId id="8690" r:id="rId9"/>
    <p:sldId id="8691" r:id="rId10"/>
    <p:sldId id="8692" r:id="rId11"/>
    <p:sldId id="8693" r:id="rId12"/>
    <p:sldId id="8721" r:id="rId13"/>
    <p:sldId id="8694" r:id="rId14"/>
    <p:sldId id="8701" r:id="rId15"/>
    <p:sldId id="8695" r:id="rId16"/>
    <p:sldId id="8700" r:id="rId17"/>
    <p:sldId id="8696" r:id="rId18"/>
    <p:sldId id="8699" r:id="rId19"/>
    <p:sldId id="8697" r:id="rId20"/>
    <p:sldId id="8698" r:id="rId21"/>
    <p:sldId id="8709" r:id="rId22"/>
    <p:sldId id="8710" r:id="rId23"/>
    <p:sldId id="8711" r:id="rId24"/>
    <p:sldId id="8712" r:id="rId25"/>
    <p:sldId id="8713" r:id="rId26"/>
    <p:sldId id="8714" r:id="rId27"/>
    <p:sldId id="8715" r:id="rId28"/>
    <p:sldId id="8716" r:id="rId29"/>
    <p:sldId id="8747" r:id="rId30"/>
    <p:sldId id="8717" r:id="rId31"/>
    <p:sldId id="8718" r:id="rId32"/>
    <p:sldId id="8748" r:id="rId33"/>
    <p:sldId id="8749" r:id="rId34"/>
    <p:sldId id="8750" r:id="rId35"/>
    <p:sldId id="8751" r:id="rId36"/>
    <p:sldId id="8752" r:id="rId37"/>
    <p:sldId id="8753" r:id="rId38"/>
    <p:sldId id="8754" r:id="rId39"/>
    <p:sldId id="8755" r:id="rId40"/>
    <p:sldId id="8756" r:id="rId41"/>
    <p:sldId id="8757" r:id="rId42"/>
    <p:sldId id="8758" r:id="rId43"/>
    <p:sldId id="8759" r:id="rId44"/>
    <p:sldId id="8760" r:id="rId45"/>
    <p:sldId id="8761" r:id="rId46"/>
    <p:sldId id="8762" r:id="rId47"/>
    <p:sldId id="8763" r:id="rId48"/>
    <p:sldId id="8764" r:id="rId49"/>
    <p:sldId id="8765" r:id="rId50"/>
    <p:sldId id="8766" r:id="rId51"/>
    <p:sldId id="8767" r:id="rId52"/>
    <p:sldId id="8768" r:id="rId53"/>
    <p:sldId id="8769" r:id="rId54"/>
    <p:sldId id="8770" r:id="rId55"/>
    <p:sldId id="8771" r:id="rId56"/>
    <p:sldId id="8772" r:id="rId57"/>
    <p:sldId id="8773" r:id="rId58"/>
    <p:sldId id="8719" r:id="rId59"/>
    <p:sldId id="8722" r:id="rId60"/>
    <p:sldId id="8723" r:id="rId61"/>
    <p:sldId id="8724" r:id="rId62"/>
    <p:sldId id="8725" r:id="rId63"/>
    <p:sldId id="8726" r:id="rId64"/>
    <p:sldId id="8784" r:id="rId65"/>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17">
          <p15:clr>
            <a:srgbClr val="A4A3A4"/>
          </p15:clr>
        </p15:guide>
        <p15:guide id="2" orient="horz" pos="582">
          <p15:clr>
            <a:srgbClr val="A4A3A4"/>
          </p15:clr>
        </p15:guide>
        <p15:guide id="3" pos="5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250"/>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4" autoAdjust="0"/>
    <p:restoredTop sz="94660" autoAdjust="0"/>
  </p:normalViewPr>
  <p:slideViewPr>
    <p:cSldViewPr showGuides="1">
      <p:cViewPr varScale="1">
        <p:scale>
          <a:sx n="51" d="100"/>
          <a:sy n="51" d="100"/>
        </p:scale>
        <p:origin x="1027" y="43"/>
      </p:cViewPr>
      <p:guideLst>
        <p:guide orient="horz" pos="4017"/>
        <p:guide orient="horz" pos="582"/>
        <p:guide pos="532"/>
      </p:guideLst>
    </p:cSldViewPr>
  </p:slideViewPr>
  <p:notesTextViewPr>
    <p:cViewPr>
      <p:scale>
        <a:sx n="100" d="100"/>
        <a:sy n="100" d="100"/>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5185" y="1042670"/>
            <a:ext cx="8739505" cy="436626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环境因素不断的变化，应采取的措施：</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）对企业现有条件做些调整，以提高素质，改善企业内部条件，增强企业适应环境的能力，这样可以避免或减少“威胁”给企业造成的损失。</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）尽量利用一切可以利用的机会，以便在变化的环境中仍然达到企业预定的目标。</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205757"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（三）经营环境分析的方法</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、外部环境的调研（了解外部环境的过去和现实状况）</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）获取口头信息（是目前了解外部环境情况的主要方法，如个别交谈、调查、访问、座谈会、讨论会等）。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）获取书面信息（期刊、报纸、会议记录、企业年报、各种专题报告等）。</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）专题性调研（针对性强，但花费大，耗费的人力、物力、财力较多）。</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270854" cy="277368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、外部环境的预测（根据调查的信息，对外部环境中某些因素的今后发展及对本企业经营的影响用科学的方法进行推测，为企业进行经营决策提供依据）。</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（四）经营环境的分析</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竞争对手分析是企业战略分析</a:t>
            </a:r>
            <a:r>
              <a:rPr lang="zh-CN" altLang="en-US" sz="2295" dirty="0">
                <a:solidFill>
                  <a:srgbClr val="004250"/>
                </a:solidFill>
                <a:latin typeface="微软雅黑" panose="020B0503020204020204" pitchFamily="34" charset="-122"/>
                <a:ea typeface="微软雅黑" panose="020B0503020204020204" pitchFamily="34" charset="-122"/>
                <a:sym typeface="+mn-ea"/>
              </a:rPr>
              <a:t>最重要</a:t>
            </a:r>
            <a:r>
              <a:rPr lang="zh-CN" altLang="en-US" sz="2295" dirty="0">
                <a:solidFill>
                  <a:schemeClr val="tx1"/>
                </a:solidFill>
                <a:latin typeface="微软雅黑" panose="020B0503020204020204" pitchFamily="34" charset="-122"/>
                <a:ea typeface="微软雅黑" panose="020B0503020204020204" pitchFamily="34" charset="-122"/>
                <a:sym typeface="+mn-ea"/>
              </a:rPr>
              <a:t>的任务</a:t>
            </a:r>
            <a:r>
              <a:rPr lang="en-US" altLang="zh-CN" sz="2295" dirty="0">
                <a:solidFill>
                  <a:schemeClr val="tx1"/>
                </a:solidFill>
                <a:latin typeface="微软雅黑" panose="020B0503020204020204" pitchFamily="34" charset="-122"/>
                <a:ea typeface="微软雅黑" panose="020B0503020204020204" pitchFamily="34" charset="-122"/>
                <a:sym typeface="+mn-ea"/>
              </a:rPr>
              <a:t>.</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、现有竞争对手的分析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）现有竞争对手的数目</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）现有竞争对手的经营战略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）竞争对手的产品差异化</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）固定成本的高低</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）行业成长过剩</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449452" cy="4897755"/>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、潜在竞争对手分析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新进入某个行业的企业威胁大小，取决于现有的进入障碍。进入障碍包括：</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）产品差异化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）规模经济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）绝对成本优势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）进入分销渠道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）资本需求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）现有企业的反应</a:t>
            </a:r>
          </a:p>
        </p:txBody>
      </p:sp>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2" name="文本框 1"/>
          <p:cNvSpPr txBox="1"/>
          <p:nvPr/>
        </p:nvSpPr>
        <p:spPr>
          <a:xfrm>
            <a:off x="848033" y="1034946"/>
            <a:ext cx="8037486" cy="27609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、替代产品或服务威胁的分析（替代产品通过规定某个行业内各企业可能获利的最高限价来限制该行业的潜在收益率，比行业内主要竞争对手企业的威胁要小，但会对企业的获利能力产生影响）</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2" name="文本框 1"/>
          <p:cNvSpPr txBox="1"/>
          <p:nvPr/>
        </p:nvSpPr>
        <p:spPr>
          <a:xfrm>
            <a:off x="848033" y="1042235"/>
            <a:ext cx="6756324" cy="4869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、顾客力量的分析（是企业特定经营环境分析的重要内容，包括企业产品消费群体分析、顾客购买动机分析、顾客消费承受能力）</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）客户购买大批量产品</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）客户通过实现后向一体化，自己生产所需产品的能力</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）客户向其他厂家购买该产品</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）客户改变供应厂家不会增加成本</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buFont typeface="Arial" panose="020B0604020202020204" pitchFamily="34" charset="0"/>
              <a:buNone/>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2" name="文本框 1"/>
          <p:cNvSpPr txBox="1"/>
          <p:nvPr/>
        </p:nvSpPr>
        <p:spPr>
          <a:xfrm>
            <a:off x="834062" y="1042843"/>
            <a:ext cx="7878328" cy="3300095"/>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、供应商力量分析（原材料、零部件、半成品、包装、劳动力成本及来源渠道、可用性等）</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总之：一个行业中如果五种力量都很强大，该行业的平均利润率将会很低，反之，会很高，行业吸引力大。</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R="0" lvl="0" algn="l" rtl="0" eaLnBrk="1" latinLnBrk="0" hangingPunct="1">
              <a:lnSpc>
                <a:spcPct val="150000"/>
              </a:lnSpc>
              <a:spcBef>
                <a:spcPct val="0"/>
              </a:spcBef>
              <a:spcAft>
                <a:spcPct val="0"/>
              </a:spcAft>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379592" cy="330454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（五）经营环境的宏观分析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、政治法律环境：社会制度、政府政策、法律法制、国际战争与和平等；</a:t>
            </a:r>
            <a:r>
              <a:rPr lang="zh-CN" altLang="en-US" sz="2295" dirty="0">
                <a:solidFill>
                  <a:schemeClr val="tx1"/>
                </a:solidFill>
                <a:latin typeface="微软雅黑" panose="020B0503020204020204" pitchFamily="34" charset="-122"/>
                <a:ea typeface="微软雅黑" panose="020B0503020204020204" pitchFamily="34" charset="-122"/>
                <a:sym typeface="+mn-ea"/>
              </a:rPr>
              <a:t>政治法律环境是影响企业战略决策的首要外部条件。</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9095098" cy="4897755"/>
          </a:xfrm>
          <a:prstGeom prst="rect">
            <a:avLst/>
          </a:prstGeom>
        </p:spPr>
        <p:txBody>
          <a:bodyPr wrap="square" lIns="120017" tIns="60008" rIns="120017" bIns="60008">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、经济环境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）经济体制（是宏观经济的结构体系、运行方式和管理制度的总称。决定企业性质、地位、作用、工作内容和工作方式的基础）</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）经济形势（经济形势是上升、平稳还是下降，对企业的战略选择、投资决策和经营策略有重大影响）</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）经济结构（产业结构、分配结构、交换结构、消费结构和技术结构）。</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）经济政策（财政政策、货币政策、收入分配政策、产业政策等）。</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buSzPct val="75000"/>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1404985" y="2461986"/>
            <a:ext cx="7166976" cy="1933575"/>
          </a:xfrm>
          <a:prstGeom prst="rect">
            <a:avLst/>
          </a:prstGeom>
          <a:noFill/>
        </p:spPr>
        <p:txBody>
          <a:bodyPr wrap="square" rtlCol="0">
            <a:spAutoFit/>
          </a:bodyPr>
          <a:lstStyle/>
          <a:p>
            <a:pPr marL="0" marR="0" lvl="0" indent="0" algn="ctr" defTabSz="914400" rtl="0" eaLnBrk="1" latinLnBrk="0" hangingPunct="1">
              <a:lnSpc>
                <a:spcPct val="150000"/>
              </a:lnSpc>
              <a:spcBef>
                <a:spcPct val="0"/>
              </a:spcBef>
              <a:spcAft>
                <a:spcPct val="0"/>
              </a:spcAft>
              <a:buClrTx/>
              <a:buSzTx/>
              <a:buFontTx/>
              <a:buNone/>
              <a:defRPr/>
            </a:pP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第三章  现代企业管理</a:t>
            </a:r>
            <a:endParaRPr kumimoji="0" lang="zh-CN" altLang="en-US" sz="2870" b="1"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gn="ctr" eaLnBrk="1" latinLnBrk="0" hangingPunct="1">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endParaRPr lang="zh-CN" altLang="en-US" sz="2105">
              <a:solidFill>
                <a:srgbClr val="004250"/>
              </a:solidFill>
            </a:endParaRPr>
          </a:p>
          <a:p>
            <a:endParaRPr lang="zh-CN" altLang="en-US" sz="2105">
              <a:solidFill>
                <a:srgbClr val="00425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30454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、技术环境（新科学原理的发现、新技术发明的发明、新的管理方法和手段的采用。）</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、社会文化环境（价值观念、理想、情感、生活态度、生活方式、习俗爱好、价值标准 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30454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二、企业分析</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（一）企业资源状况分析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、企业资源的概念（企业拥有或控制的有形资产和无形资产，包括机器、资本等实物资产及专利、商标、技术秘密和管理等无形资产）。</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7341321"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、企业资源分析：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）物质资源状况：机器设备的功能、先进程度、使用与维修状况等。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）人力资源状况：人力资源结构、素质水平、拥有的关键性人才、员工的工作态度和学习能力、教育培训的投入与效果等。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）财务资源状况：资金的来源与渠道、筹集资金的成本、风险和数量、企业的信誉等级、资产负债水平等。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44931" y="45776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8358840" cy="436626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）技术资源状况：拥有的技术诀窍、专利，工艺技术水平，研发开发的投入与水平。</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）管理资源状况：组织管理水平、领导的风格、企业文化。</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）无形资产状况：企业的商誉、品牌知名度、顾客的忠诚度等。</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总之企业资源分析必须辨明企业现有的资源状况与竞争对手的资源状况分析的区别，更主要的是着眼与对企业所要实现的战略目标进行分析。</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8177205"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（二）企业能力分析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、能力的概念及内容</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能力： 是指企业将其资源进行组合、归集、整合形成产品和服务，以满足顾客需要的一种技能。</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美国的战略管理家迈克尔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波特按产品的价值形成和创造过程</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价值链，把资源的开发和利用活动分成两类：</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1" eaLnBrk="1" hangingPunct="1">
              <a:lnSpc>
                <a:spcPct val="150000"/>
              </a:lnSpc>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基本活动：生产加工，成品运输，市场营销，售后服务。</a:t>
            </a:r>
            <a:endParaRPr lang="zh-CN" altLang="en-US" sz="2295" dirty="0">
              <a:solidFill>
                <a:schemeClr val="tx1"/>
              </a:solidFill>
              <a:latin typeface="微软雅黑" panose="020B0503020204020204" pitchFamily="34" charset="-122"/>
              <a:ea typeface="微软雅黑" panose="020B0503020204020204" pitchFamily="34" charset="-122"/>
            </a:endParaRPr>
          </a:p>
          <a:p>
            <a:pPr lvl="1" eaLnBrk="1" hangingPunct="1">
              <a:lnSpc>
                <a:spcPct val="150000"/>
              </a:lnSpc>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支持活动：采购管理、技术开发、人力资源管理、 企业基础设施。</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7710058" cy="277368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、企业能力分析方法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）纵向分析：</a:t>
            </a:r>
            <a:r>
              <a:rPr lang="zh-CN" altLang="en-US" sz="2295" dirty="0">
                <a:solidFill>
                  <a:schemeClr val="tx1"/>
                </a:solidFill>
                <a:latin typeface="微软雅黑" panose="020B0503020204020204" pitchFamily="34" charset="-122"/>
                <a:ea typeface="微软雅黑" panose="020B0503020204020204" pitchFamily="34" charset="-122"/>
                <a:sym typeface="+mn-ea"/>
              </a:rPr>
              <a:t> （与自身以往相比）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lvl="0">
              <a:lnSpc>
                <a:spcPct val="150000"/>
              </a:lnSpc>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）横向分析：</a:t>
            </a:r>
            <a:r>
              <a:rPr lang="zh-CN" altLang="en-US" sz="2295" dirty="0">
                <a:solidFill>
                  <a:schemeClr val="tx1"/>
                </a:solidFill>
                <a:latin typeface="微软雅黑" panose="020B0503020204020204" pitchFamily="34" charset="-122"/>
                <a:ea typeface="微软雅黑" panose="020B0503020204020204" pitchFamily="34" charset="-122"/>
                <a:sym typeface="+mn-ea"/>
              </a:rPr>
              <a:t> （与其他企业相比）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）财务分析：财务报表和财务比率分析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7088005"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、企业能力评价的标准</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）效率分析（实际的投入产出比）</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）各种投入要素的成本（原材料、劳动力等）</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）生产率（即单位要素的产出）</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）工艺设计水平</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）产能的利用程度</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）效果分析：实际产出达到预期产出的程度（产品及服务程度、售后服务满足程度和产品增值及能否一贯坚持提供客户的需要）。</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274141"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7766553"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（三）企业内部条件和外部环境的综合分析</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明确企业的战略目标</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hangingPunct="1">
              <a:lnSpc>
                <a:spcPct val="150000"/>
              </a:lnSpc>
              <a:buSzPct val="75000"/>
              <a:buFont typeface="Wingdings" panose="05000000000000000000" pitchFamily="2" charset="2"/>
              <a:buChar char="u"/>
            </a:pPr>
            <a:r>
              <a:rPr lang="en-US" altLang="zh-CN" sz="2295" dirty="0">
                <a:solidFill>
                  <a:schemeClr val="tx1"/>
                </a:solidFill>
                <a:latin typeface="微软雅黑" panose="020B0503020204020204" pitchFamily="34" charset="-122"/>
                <a:ea typeface="微软雅黑" panose="020B0503020204020204" pitchFamily="34" charset="-122"/>
                <a:sym typeface="+mn-ea"/>
              </a:rPr>
              <a:t>SWOT</a:t>
            </a:r>
            <a:r>
              <a:rPr lang="zh-CN" altLang="en-US" sz="2295" dirty="0">
                <a:solidFill>
                  <a:schemeClr val="tx1"/>
                </a:solidFill>
                <a:latin typeface="微软雅黑" panose="020B0503020204020204" pitchFamily="34" charset="-122"/>
                <a:ea typeface="微软雅黑" panose="020B0503020204020204" pitchFamily="34" charset="-122"/>
                <a:sym typeface="+mn-ea"/>
              </a:rPr>
              <a:t>分析，是指将企业的内部优势、劣势、机会和威胁，依照矩阵形式排列，加以分析，并决策的过程。</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SzPct val="75000"/>
              <a:buFont typeface="Wingdings" panose="05000000000000000000" pitchFamily="2" charset="2"/>
              <a:buChar char="u"/>
            </a:pPr>
            <a:r>
              <a:rPr lang="en-US" altLang="zh-CN" sz="2295" dirty="0">
                <a:solidFill>
                  <a:schemeClr val="tx1"/>
                </a:solidFill>
                <a:latin typeface="微软雅黑" panose="020B0503020204020204" pitchFamily="34" charset="-122"/>
                <a:ea typeface="微软雅黑" panose="020B0503020204020204" pitchFamily="34" charset="-122"/>
                <a:sym typeface="+mn-ea"/>
              </a:rPr>
              <a:t>20</a:t>
            </a:r>
            <a:r>
              <a:rPr lang="zh-CN" altLang="en-US" sz="2295" dirty="0">
                <a:solidFill>
                  <a:schemeClr val="tx1"/>
                </a:solidFill>
                <a:latin typeface="微软雅黑" panose="020B0503020204020204" pitchFamily="34" charset="-122"/>
                <a:ea typeface="微软雅黑" panose="020B0503020204020204" pitchFamily="34" charset="-122"/>
                <a:sym typeface="+mn-ea"/>
              </a:rPr>
              <a:t>世纪</a:t>
            </a:r>
            <a:r>
              <a:rPr lang="en-US" altLang="zh-CN" sz="2295" dirty="0">
                <a:solidFill>
                  <a:schemeClr val="tx1"/>
                </a:solidFill>
                <a:latin typeface="微软雅黑" panose="020B0503020204020204" pitchFamily="34" charset="-122"/>
                <a:ea typeface="微软雅黑" panose="020B0503020204020204" pitchFamily="34" charset="-122"/>
                <a:sym typeface="+mn-ea"/>
              </a:rPr>
              <a:t>80</a:t>
            </a:r>
            <a:r>
              <a:rPr lang="zh-CN" altLang="en-US" sz="2295" dirty="0">
                <a:solidFill>
                  <a:schemeClr val="tx1"/>
                </a:solidFill>
                <a:latin typeface="微软雅黑" panose="020B0503020204020204" pitchFamily="34" charset="-122"/>
                <a:ea typeface="微软雅黑" panose="020B0503020204020204" pitchFamily="34" charset="-122"/>
                <a:sym typeface="+mn-ea"/>
              </a:rPr>
              <a:t>年代初由旧金山大学的管理学教授韦里克提出</a:t>
            </a:r>
            <a:r>
              <a:rPr lang="en-US" altLang="zh-CN" sz="2295" dirty="0">
                <a:solidFill>
                  <a:schemeClr val="tx1"/>
                </a:solidFill>
                <a:latin typeface="微软雅黑" panose="020B0503020204020204" pitchFamily="34" charset="-122"/>
                <a:ea typeface="微软雅黑" panose="020B0503020204020204" pitchFamily="34" charset="-122"/>
                <a:sym typeface="+mn-ea"/>
              </a:rPr>
              <a:t>SWOT</a:t>
            </a:r>
            <a:r>
              <a:rPr lang="zh-CN" altLang="en-US" sz="2295" dirty="0">
                <a:solidFill>
                  <a:schemeClr val="tx1"/>
                </a:solidFill>
                <a:latin typeface="微软雅黑" panose="020B0503020204020204" pitchFamily="34" charset="-122"/>
                <a:ea typeface="微软雅黑" panose="020B0503020204020204" pitchFamily="34" charset="-122"/>
                <a:sym typeface="+mn-ea"/>
              </a:rPr>
              <a:t>分析方法。</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6405812" cy="38354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S</a:t>
            </a:r>
            <a:r>
              <a:rPr lang="zh-CN" altLang="en-US" sz="2295" dirty="0">
                <a:solidFill>
                  <a:schemeClr val="tx1"/>
                </a:solidFill>
                <a:latin typeface="微软雅黑" panose="020B0503020204020204" pitchFamily="34" charset="-122"/>
                <a:ea typeface="微软雅黑" panose="020B0503020204020204" pitchFamily="34" charset="-122"/>
                <a:sym typeface="+mn-ea"/>
              </a:rPr>
              <a:t>：企业内部优势（</a:t>
            </a:r>
            <a:r>
              <a:rPr lang="en-US" altLang="zh-CN" sz="2295" dirty="0">
                <a:solidFill>
                  <a:schemeClr val="tx1"/>
                </a:solidFill>
                <a:latin typeface="微软雅黑" panose="020B0503020204020204" pitchFamily="34" charset="-122"/>
                <a:ea typeface="微软雅黑" panose="020B0503020204020204" pitchFamily="34" charset="-122"/>
                <a:sym typeface="+mn-ea"/>
              </a:rPr>
              <a:t>strength</a:t>
            </a:r>
            <a:r>
              <a:rPr lang="zh-CN" altLang="en-US"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W</a:t>
            </a:r>
            <a:r>
              <a:rPr lang="zh-CN" altLang="en-US" sz="2295" dirty="0">
                <a:solidFill>
                  <a:schemeClr val="tx1"/>
                </a:solidFill>
                <a:latin typeface="微软雅黑" panose="020B0503020204020204" pitchFamily="34" charset="-122"/>
                <a:ea typeface="微软雅黑" panose="020B0503020204020204" pitchFamily="34" charset="-122"/>
                <a:sym typeface="+mn-ea"/>
              </a:rPr>
              <a:t>：企业内部劣势（</a:t>
            </a:r>
            <a:r>
              <a:rPr lang="en-US" altLang="zh-CN" sz="2295" dirty="0">
                <a:solidFill>
                  <a:schemeClr val="tx1"/>
                </a:solidFill>
                <a:latin typeface="微软雅黑" panose="020B0503020204020204" pitchFamily="34" charset="-122"/>
                <a:ea typeface="微软雅黑" panose="020B0503020204020204" pitchFamily="34" charset="-122"/>
                <a:sym typeface="+mn-ea"/>
              </a:rPr>
              <a:t>weaknesses</a:t>
            </a:r>
            <a:r>
              <a:rPr lang="zh-CN" altLang="en-US"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O:</a:t>
            </a:r>
            <a:r>
              <a:rPr lang="zh-CN" altLang="en-US" sz="2295" dirty="0">
                <a:solidFill>
                  <a:schemeClr val="tx1"/>
                </a:solidFill>
                <a:latin typeface="微软雅黑" panose="020B0503020204020204" pitchFamily="34" charset="-122"/>
                <a:ea typeface="微软雅黑" panose="020B0503020204020204" pitchFamily="34" charset="-122"/>
                <a:sym typeface="+mn-ea"/>
              </a:rPr>
              <a:t>企业外部环境机会（</a:t>
            </a:r>
            <a:r>
              <a:rPr lang="en-US" altLang="zh-CN" sz="2295" dirty="0">
                <a:solidFill>
                  <a:schemeClr val="tx1"/>
                </a:solidFill>
                <a:latin typeface="微软雅黑" panose="020B0503020204020204" pitchFamily="34" charset="-122"/>
                <a:ea typeface="微软雅黑" panose="020B0503020204020204" pitchFamily="34" charset="-122"/>
                <a:sym typeface="+mn-ea"/>
              </a:rPr>
              <a:t>opportunities</a:t>
            </a:r>
            <a:r>
              <a:rPr lang="zh-CN" altLang="en-US"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T</a:t>
            </a:r>
            <a:r>
              <a:rPr lang="zh-CN" altLang="en-US" sz="2295" dirty="0">
                <a:solidFill>
                  <a:schemeClr val="tx1"/>
                </a:solidFill>
                <a:latin typeface="微软雅黑" panose="020B0503020204020204" pitchFamily="34" charset="-122"/>
                <a:ea typeface="微软雅黑" panose="020B0503020204020204" pitchFamily="34" charset="-122"/>
                <a:sym typeface="+mn-ea"/>
              </a:rPr>
              <a:t>：企业外部环境威胁（</a:t>
            </a:r>
            <a:r>
              <a:rPr lang="en-US" altLang="zh-CN" sz="2295" dirty="0">
                <a:solidFill>
                  <a:schemeClr val="tx1"/>
                </a:solidFill>
                <a:latin typeface="微软雅黑" panose="020B0503020204020204" pitchFamily="34" charset="-122"/>
                <a:ea typeface="微软雅黑" panose="020B0503020204020204" pitchFamily="34" charset="-122"/>
                <a:sym typeface="+mn-ea"/>
              </a:rPr>
              <a:t>treats</a:t>
            </a:r>
            <a:r>
              <a:rPr lang="zh-CN" altLang="en-US"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4" name="Rectangle 3"/>
          <p:cNvSpPr txBox="1">
            <a:spLocks noChangeArrowheads="1"/>
          </p:cNvSpPr>
          <p:nvPr/>
        </p:nvSpPr>
        <p:spPr bwMode="auto">
          <a:xfrm>
            <a:off x="1150482" y="1190451"/>
            <a:ext cx="2528943" cy="492057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txBody>
          <a:bodyPr vert="horz" wrap="square" lIns="87476" tIns="43738" rIns="87476" bIns="43738" numCol="1" anchor="t" anchorCtr="0" compatLnSpc="1"/>
          <a:lstStyle/>
          <a:p>
            <a:pPr marL="0" marR="0" lvl="0" indent="0" defTabSz="914400" rtl="0" eaLnBrk="1" fontAlgn="base" latinLnBrk="0" hangingPunct="1">
              <a:lnSpc>
                <a:spcPct val="150000"/>
              </a:lnSpc>
              <a:spcBef>
                <a:spcPct val="0"/>
              </a:spcBef>
              <a:spcAft>
                <a:spcPct val="0"/>
              </a:spcAft>
              <a:buClrTx/>
              <a:buSzTx/>
              <a:defRPr/>
            </a:pPr>
            <a:r>
              <a:rPr kumimoji="0" lang="en-US" altLang="zh-CN" sz="191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rPr>
              <a:t>   </a:t>
            </a:r>
            <a:r>
              <a:rPr kumimoji="0" lang="en-US" altLang="zh-CN"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SWOT</a:t>
            </a: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分析的程序：</a:t>
            </a:r>
          </a:p>
          <a:p>
            <a:pPr marL="0" marR="0" lvl="0" indent="0" defTabSz="914400" rtl="0" eaLnBrk="1" fontAlgn="base" latinLnBrk="0" hangingPunct="1">
              <a:lnSpc>
                <a:spcPct val="150000"/>
              </a:lnSpc>
              <a:spcBef>
                <a:spcPct val="0"/>
              </a:spcBef>
              <a:spcAft>
                <a:spcPct val="0"/>
              </a:spcAft>
              <a:buClrTx/>
              <a:buSzTx/>
              <a:buFont typeface="Wingdings" panose="05000000000000000000" pitchFamily="2" charset="2"/>
              <a:buChar char="u"/>
              <a:defRPr/>
            </a:pP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分析企业外部环境的变化，寻找机会与威胁；</a:t>
            </a:r>
          </a:p>
          <a:p>
            <a:pPr marL="0" marR="0" lvl="0" indent="0" defTabSz="914400" rtl="0" eaLnBrk="1" fontAlgn="base" latinLnBrk="0" hangingPunct="1">
              <a:lnSpc>
                <a:spcPct val="150000"/>
              </a:lnSpc>
              <a:spcBef>
                <a:spcPct val="0"/>
              </a:spcBef>
              <a:spcAft>
                <a:spcPct val="0"/>
              </a:spcAft>
              <a:buClrTx/>
              <a:buSzTx/>
              <a:buFont typeface="Wingdings" panose="05000000000000000000" pitchFamily="2" charset="2"/>
              <a:buChar char="u"/>
              <a:defRPr/>
            </a:pP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根据企业内部资源和能力分析，确定企业内部优势与劣势；</a:t>
            </a:r>
          </a:p>
          <a:p>
            <a:pPr marL="0" marR="0" lvl="0" indent="0" defTabSz="914400" rtl="0" eaLnBrk="1" fontAlgn="base" latinLnBrk="0" hangingPunct="1">
              <a:lnSpc>
                <a:spcPct val="150000"/>
              </a:lnSpc>
              <a:spcBef>
                <a:spcPct val="0"/>
              </a:spcBef>
              <a:spcAft>
                <a:spcPct val="0"/>
              </a:spcAft>
              <a:buClrTx/>
              <a:buSzTx/>
              <a:buFont typeface="Wingdings" panose="05000000000000000000" pitchFamily="2" charset="2"/>
              <a:buChar char="u"/>
              <a:defRPr/>
            </a:pP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对决定企业的</a:t>
            </a:r>
            <a:r>
              <a:rPr kumimoji="0" lang="en-US" altLang="zh-CN"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S</a:t>
            </a: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a:t>
            </a:r>
            <a:r>
              <a:rPr kumimoji="0" lang="en-US" altLang="zh-CN"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W</a:t>
            </a: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a:t>
            </a:r>
            <a:r>
              <a:rPr kumimoji="0" lang="en-US" altLang="zh-CN"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O</a:t>
            </a: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a:t>
            </a:r>
            <a:r>
              <a:rPr kumimoji="0" lang="en-US" altLang="zh-CN"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T</a:t>
            </a: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的各种关键因素进行总体评价；</a:t>
            </a:r>
          </a:p>
          <a:p>
            <a:pPr marL="0" marR="0" lvl="0" indent="0" defTabSz="914400" rtl="0" eaLnBrk="1" fontAlgn="base" latinLnBrk="0" hangingPunct="1">
              <a:lnSpc>
                <a:spcPct val="150000"/>
              </a:lnSpc>
              <a:spcBef>
                <a:spcPct val="0"/>
              </a:spcBef>
              <a:spcAft>
                <a:spcPct val="0"/>
              </a:spcAft>
              <a:buClrTx/>
              <a:buSzTx/>
              <a:buFont typeface="Wingdings" panose="05000000000000000000" pitchFamily="2" charset="2"/>
              <a:buChar char="u"/>
              <a:defRPr/>
            </a:pPr>
            <a:r>
              <a:rPr kumimoji="0" lang="zh-CN" altLang="en-US" sz="191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进行战略分析</a:t>
            </a:r>
            <a:r>
              <a:rPr kumimoji="0" lang="zh-CN" altLang="en-US" sz="191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rPr>
              <a:t>。</a:t>
            </a:r>
          </a:p>
        </p:txBody>
      </p:sp>
      <p:sp>
        <p:nvSpPr>
          <p:cNvPr id="27" name="Line 7"/>
          <p:cNvSpPr>
            <a:spLocks noChangeShapeType="1"/>
          </p:cNvSpPr>
          <p:nvPr/>
        </p:nvSpPr>
        <p:spPr bwMode="auto">
          <a:xfrm>
            <a:off x="7094934" y="1744795"/>
            <a:ext cx="0" cy="3085967"/>
          </a:xfrm>
          <a:prstGeom prst="line">
            <a:avLst/>
          </a:prstGeom>
          <a:noFill/>
          <a:ln w="9525">
            <a:solidFill>
              <a:schemeClr val="tx1"/>
            </a:solidFill>
            <a:round/>
            <a:headEnd type="triangle" w="med" len="med"/>
            <a:tailEnd type="triangle" w="med" len="med"/>
          </a:ln>
        </p:spPr>
        <p:txBody>
          <a:bodyPr wrap="none" anchor="ctr"/>
          <a:lstStyle/>
          <a:p>
            <a:pPr algn="ctr"/>
            <a:endParaRPr lang="zh-CN" altLang="en-US" sz="100">
              <a:solidFill>
                <a:schemeClr val="bg1"/>
              </a:solidFill>
              <a:latin typeface="微软雅黑" panose="020B0503020204020204" pitchFamily="34" charset="-122"/>
              <a:ea typeface="微软雅黑" panose="020B0503020204020204" pitchFamily="34" charset="-122"/>
            </a:endParaRPr>
          </a:p>
        </p:txBody>
      </p:sp>
      <p:sp>
        <p:nvSpPr>
          <p:cNvPr id="26" name="Line 6"/>
          <p:cNvSpPr>
            <a:spLocks noChangeShapeType="1"/>
          </p:cNvSpPr>
          <p:nvPr/>
        </p:nvSpPr>
        <p:spPr bwMode="auto">
          <a:xfrm flipV="1">
            <a:off x="5211248" y="3287778"/>
            <a:ext cx="3766807" cy="0"/>
          </a:xfrm>
          <a:prstGeom prst="line">
            <a:avLst/>
          </a:prstGeom>
          <a:noFill/>
          <a:ln w="9525">
            <a:solidFill>
              <a:schemeClr val="tx1"/>
            </a:solidFill>
            <a:round/>
            <a:headEnd type="triangle" w="med" len="med"/>
            <a:tailEnd type="triangle" w="med" len="med"/>
          </a:ln>
        </p:spPr>
        <p:txBody>
          <a:bodyPr wrap="none" anchor="ctr"/>
          <a:lstStyle/>
          <a:p>
            <a:pPr algn="ctr"/>
            <a:endParaRPr lang="zh-CN" altLang="en-US" sz="100">
              <a:solidFill>
                <a:schemeClr val="bg1"/>
              </a:solidFill>
              <a:latin typeface="微软雅黑" panose="020B0503020204020204" pitchFamily="34" charset="-122"/>
              <a:ea typeface="微软雅黑" panose="020B0503020204020204" pitchFamily="34" charset="-122"/>
            </a:endParaRPr>
          </a:p>
        </p:txBody>
      </p:sp>
      <p:sp>
        <p:nvSpPr>
          <p:cNvPr id="36" name="Rectangle 54"/>
          <p:cNvSpPr>
            <a:spLocks noChangeArrowheads="1"/>
          </p:cNvSpPr>
          <p:nvPr/>
        </p:nvSpPr>
        <p:spPr bwMode="auto">
          <a:xfrm>
            <a:off x="6256822" y="1336884"/>
            <a:ext cx="1675317" cy="415290"/>
          </a:xfrm>
          <a:prstGeom prst="rect">
            <a:avLst/>
          </a:prstGeom>
          <a:noFill/>
          <a:ln w="9525" algn="ctr">
            <a:noFill/>
            <a:miter lim="800000"/>
          </a:ln>
        </p:spPr>
        <p:txBody>
          <a:bodyPr>
            <a:spAutoFit/>
          </a:bodyPr>
          <a:lstStyle/>
          <a:p>
            <a:pPr algn="ctr" defTabSz="1137920">
              <a:spcBef>
                <a:spcPct val="20000"/>
              </a:spcBef>
            </a:pPr>
            <a:r>
              <a:rPr lang="zh-CN" altLang="en-US" sz="2105">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机会</a:t>
            </a:r>
          </a:p>
        </p:txBody>
      </p:sp>
      <p:sp>
        <p:nvSpPr>
          <p:cNvPr id="29" name="Rectangle 54"/>
          <p:cNvSpPr>
            <a:spLocks noChangeArrowheads="1"/>
          </p:cNvSpPr>
          <p:nvPr/>
        </p:nvSpPr>
        <p:spPr bwMode="auto">
          <a:xfrm>
            <a:off x="5258027" y="1921877"/>
            <a:ext cx="1675317" cy="1193800"/>
          </a:xfrm>
          <a:prstGeom prst="rect">
            <a:avLst/>
          </a:prstGeom>
          <a:noFill/>
          <a:ln w="9525" algn="ctr">
            <a:noFill/>
            <a:miter lim="800000"/>
          </a:ln>
        </p:spPr>
        <p:txBody>
          <a:bodyPr>
            <a:spAutoFit/>
          </a:bodyPr>
          <a:lstStyle/>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Ⅱ</a:t>
            </a:r>
          </a:p>
          <a:p>
            <a:pPr algn="ctr" defTabSz="1137920">
              <a:spcBef>
                <a:spcPct val="20000"/>
              </a:spcBef>
            </a:pPr>
            <a:r>
              <a:rPr lang="zh-CN" altLang="en-US"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扭转战略</a:t>
            </a:r>
            <a:endPar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WO</a:t>
            </a:r>
          </a:p>
        </p:txBody>
      </p:sp>
      <p:sp>
        <p:nvSpPr>
          <p:cNvPr id="30" name="Rectangle 54"/>
          <p:cNvSpPr>
            <a:spLocks noChangeArrowheads="1"/>
          </p:cNvSpPr>
          <p:nvPr/>
        </p:nvSpPr>
        <p:spPr bwMode="auto">
          <a:xfrm>
            <a:off x="7301797" y="2009354"/>
            <a:ext cx="1676837" cy="1193800"/>
          </a:xfrm>
          <a:prstGeom prst="rect">
            <a:avLst/>
          </a:prstGeom>
          <a:noFill/>
          <a:ln w="9525" algn="ctr">
            <a:noFill/>
            <a:miter lim="800000"/>
          </a:ln>
        </p:spPr>
        <p:txBody>
          <a:bodyPr>
            <a:spAutoFit/>
          </a:bodyPr>
          <a:lstStyle/>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Ⅰ</a:t>
            </a:r>
          </a:p>
          <a:p>
            <a:pPr algn="ctr" defTabSz="1137920">
              <a:spcBef>
                <a:spcPct val="20000"/>
              </a:spcBef>
            </a:pPr>
            <a:r>
              <a:rPr lang="zh-CN" altLang="en-US"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增长战略</a:t>
            </a:r>
            <a:endPar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SO</a:t>
            </a:r>
          </a:p>
        </p:txBody>
      </p:sp>
      <p:sp>
        <p:nvSpPr>
          <p:cNvPr id="33" name="Rectangle 54"/>
          <p:cNvSpPr>
            <a:spLocks noChangeArrowheads="1"/>
          </p:cNvSpPr>
          <p:nvPr/>
        </p:nvSpPr>
        <p:spPr bwMode="auto">
          <a:xfrm>
            <a:off x="3679630" y="3081549"/>
            <a:ext cx="1676837" cy="415290"/>
          </a:xfrm>
          <a:prstGeom prst="rect">
            <a:avLst/>
          </a:prstGeom>
          <a:noFill/>
          <a:ln w="9525" algn="ctr">
            <a:noFill/>
            <a:miter lim="800000"/>
          </a:ln>
        </p:spPr>
        <p:txBody>
          <a:bodyPr>
            <a:spAutoFit/>
          </a:bodyPr>
          <a:lstStyle/>
          <a:p>
            <a:pPr algn="ctr" defTabSz="1137920">
              <a:spcBef>
                <a:spcPct val="20000"/>
              </a:spcBef>
            </a:pPr>
            <a:r>
              <a:rPr lang="zh-CN" altLang="en-US" sz="2105">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内部劣势</a:t>
            </a:r>
          </a:p>
        </p:txBody>
      </p:sp>
      <p:sp>
        <p:nvSpPr>
          <p:cNvPr id="35" name="Rectangle 54"/>
          <p:cNvSpPr>
            <a:spLocks noChangeArrowheads="1"/>
          </p:cNvSpPr>
          <p:nvPr/>
        </p:nvSpPr>
        <p:spPr bwMode="auto">
          <a:xfrm>
            <a:off x="8849241" y="3111315"/>
            <a:ext cx="1676837" cy="415290"/>
          </a:xfrm>
          <a:prstGeom prst="rect">
            <a:avLst/>
          </a:prstGeom>
          <a:noFill/>
          <a:ln w="9525" algn="ctr">
            <a:noFill/>
            <a:miter lim="800000"/>
          </a:ln>
        </p:spPr>
        <p:txBody>
          <a:bodyPr>
            <a:spAutoFit/>
          </a:bodyPr>
          <a:lstStyle/>
          <a:p>
            <a:pPr algn="ctr" defTabSz="1137920">
              <a:spcBef>
                <a:spcPct val="20000"/>
              </a:spcBef>
            </a:pPr>
            <a:r>
              <a:rPr lang="zh-CN" altLang="en-US" sz="2105">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内部战略</a:t>
            </a:r>
          </a:p>
        </p:txBody>
      </p:sp>
      <p:sp>
        <p:nvSpPr>
          <p:cNvPr id="32" name="Rectangle 54"/>
          <p:cNvSpPr>
            <a:spLocks noChangeArrowheads="1"/>
          </p:cNvSpPr>
          <p:nvPr/>
        </p:nvSpPr>
        <p:spPr bwMode="auto">
          <a:xfrm>
            <a:off x="5355830" y="3523786"/>
            <a:ext cx="1675317" cy="1193800"/>
          </a:xfrm>
          <a:prstGeom prst="rect">
            <a:avLst/>
          </a:prstGeom>
          <a:noFill/>
          <a:ln w="9525" algn="ctr">
            <a:noFill/>
            <a:miter lim="800000"/>
          </a:ln>
        </p:spPr>
        <p:txBody>
          <a:bodyPr>
            <a:spAutoFit/>
          </a:bodyPr>
          <a:lstStyle/>
          <a:p>
            <a:pPr algn="ctr" defTabSz="1137920">
              <a:spcBef>
                <a:spcPct val="20000"/>
              </a:spcBef>
            </a:pPr>
            <a:r>
              <a:rPr lang="zh-CN" altLang="en-US"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防御战略</a:t>
            </a:r>
            <a:endPar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WT</a:t>
            </a:r>
          </a:p>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Ⅲ</a:t>
            </a:r>
          </a:p>
        </p:txBody>
      </p:sp>
      <p:sp>
        <p:nvSpPr>
          <p:cNvPr id="31" name="Rectangle 54"/>
          <p:cNvSpPr>
            <a:spLocks noChangeArrowheads="1"/>
          </p:cNvSpPr>
          <p:nvPr/>
        </p:nvSpPr>
        <p:spPr bwMode="auto">
          <a:xfrm>
            <a:off x="7266549" y="3523786"/>
            <a:ext cx="1822648" cy="1193800"/>
          </a:xfrm>
          <a:prstGeom prst="rect">
            <a:avLst/>
          </a:prstGeom>
          <a:noFill/>
          <a:ln w="9525" algn="ctr">
            <a:noFill/>
            <a:miter lim="800000"/>
          </a:ln>
        </p:spPr>
        <p:txBody>
          <a:bodyPr>
            <a:spAutoFit/>
          </a:bodyPr>
          <a:lstStyle/>
          <a:p>
            <a:pPr algn="ctr" defTabSz="1137920">
              <a:spcBef>
                <a:spcPct val="20000"/>
              </a:spcBef>
            </a:pPr>
            <a:r>
              <a:rPr lang="zh-CN" altLang="en-US"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多种经营战略</a:t>
            </a:r>
            <a:endPar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ST</a:t>
            </a:r>
          </a:p>
          <a:p>
            <a:pPr algn="ctr" defTabSz="1137920">
              <a:spcBef>
                <a:spcPct val="20000"/>
              </a:spcBef>
            </a:pPr>
            <a:r>
              <a:rPr lang="en-US" altLang="zh-CN" sz="2105"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Ⅵ</a:t>
            </a:r>
          </a:p>
        </p:txBody>
      </p:sp>
      <p:sp>
        <p:nvSpPr>
          <p:cNvPr id="34" name="Rectangle 54"/>
          <p:cNvSpPr>
            <a:spLocks noChangeArrowheads="1"/>
          </p:cNvSpPr>
          <p:nvPr/>
        </p:nvSpPr>
        <p:spPr bwMode="auto">
          <a:xfrm>
            <a:off x="6256822" y="4925839"/>
            <a:ext cx="1675317" cy="415290"/>
          </a:xfrm>
          <a:prstGeom prst="rect">
            <a:avLst/>
          </a:prstGeom>
          <a:noFill/>
          <a:ln w="9525" algn="ctr">
            <a:noFill/>
            <a:miter lim="800000"/>
          </a:ln>
        </p:spPr>
        <p:txBody>
          <a:bodyPr>
            <a:spAutoFit/>
          </a:bodyPr>
          <a:lstStyle/>
          <a:p>
            <a:pPr algn="ctr" defTabSz="1137920">
              <a:spcBef>
                <a:spcPct val="20000"/>
              </a:spcBef>
            </a:pPr>
            <a:r>
              <a:rPr lang="zh-CN" altLang="en-US" sz="2105">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威胁</a:t>
            </a:r>
          </a:p>
        </p:txBody>
      </p:sp>
      <p:sp>
        <p:nvSpPr>
          <p:cNvPr id="28" name="矩形 17"/>
          <p:cNvSpPr>
            <a:spLocks noChangeArrowheads="1"/>
          </p:cNvSpPr>
          <p:nvPr/>
        </p:nvSpPr>
        <p:spPr bwMode="auto">
          <a:xfrm>
            <a:off x="4215164" y="5500205"/>
            <a:ext cx="5759570" cy="114300"/>
          </a:xfrm>
          <a:prstGeom prst="rect">
            <a:avLst/>
          </a:prstGeom>
          <a:noFill/>
          <a:ln w="9525">
            <a:noFill/>
            <a:miter lim="800000"/>
          </a:ln>
        </p:spPr>
        <p:txBody>
          <a:bodyPr>
            <a:spAutoFit/>
          </a:bodyPr>
          <a:lstStyle/>
          <a:p>
            <a:pPr algn="ctr" defTabSz="1244600">
              <a:lnSpc>
                <a:spcPct val="150000"/>
              </a:lnSpc>
            </a:pPr>
            <a:r>
              <a:rPr lang="zh-CN" altLang="en-US" sz="100"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图</a:t>
            </a:r>
            <a:r>
              <a:rPr lang="en-US" altLang="zh-CN" sz="100"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3-2   SWOT</a:t>
            </a:r>
            <a:r>
              <a:rPr lang="zh-CN" altLang="en-US" sz="100"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分析图</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22862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3" name="文本框 2"/>
          <p:cNvSpPr txBox="1"/>
          <p:nvPr/>
        </p:nvSpPr>
        <p:spPr>
          <a:xfrm>
            <a:off x="862005" y="1042843"/>
            <a:ext cx="7634124" cy="5081270"/>
          </a:xfrm>
          <a:prstGeom prst="rect">
            <a:avLst/>
          </a:prstGeom>
          <a:noFill/>
        </p:spPr>
        <p:txBody>
          <a:bodyPr wrap="square" rtlCol="0">
            <a:spAutoFit/>
          </a:bodyPr>
          <a:lstStyle/>
          <a:p>
            <a:pPr eaLnBrk="1" latinLnBrk="0" hangingPunct="1">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mn-ea"/>
              </a:rPr>
              <a:t>一、企业战略环境分析</a:t>
            </a:r>
            <a:endParaRPr lang="en-US" altLang="zh-CN" sz="2295" dirty="0">
              <a:solidFill>
                <a:srgbClr val="004250"/>
              </a:solidFill>
              <a:latin typeface="微软雅黑" panose="020B0503020204020204" pitchFamily="34" charset="-122"/>
              <a:ea typeface="微软雅黑" panose="020B0503020204020204" pitchFamily="34" charset="-122"/>
            </a:endParaRPr>
          </a:p>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一）企业战略的概念与特征</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spcBef>
                <a:spcPct val="20000"/>
              </a:spcBef>
              <a:buClr>
                <a:schemeClr val="bg1"/>
              </a:buClr>
              <a:buSzPct val="75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企业战略是指企业为了适应未来环境的变化，寻求长期生存和稳定发展而制定的总体性和长远性的谋划与方略。</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spcBef>
                <a:spcPct val="20000"/>
              </a:spcBef>
              <a:buClr>
                <a:schemeClr val="bg1"/>
              </a:buClr>
              <a:buSzPct val="75000"/>
              <a:buFont typeface="Wingdings" panose="05000000000000000000" pitchFamily="2" charset="2"/>
              <a:buChar char="u"/>
            </a:pPr>
            <a:r>
              <a:rPr lang="zh-CN" altLang="en-US" sz="2295" dirty="0">
                <a:solidFill>
                  <a:srgbClr val="004250"/>
                </a:solidFill>
                <a:latin typeface="微软雅黑" panose="020B0503020204020204" pitchFamily="34" charset="-122"/>
                <a:ea typeface="微软雅黑" panose="020B0503020204020204" pitchFamily="34" charset="-122"/>
                <a:sym typeface="+mn-ea"/>
              </a:rPr>
              <a:t>实质：实现外部环境、企业实力和战略目标</a:t>
            </a:r>
            <a:r>
              <a:rPr lang="zh-CN" altLang="en-US" sz="2295" dirty="0">
                <a:solidFill>
                  <a:schemeClr val="tx1"/>
                </a:solidFill>
                <a:latin typeface="微软雅黑" panose="020B0503020204020204" pitchFamily="34" charset="-122"/>
                <a:ea typeface="微软雅黑" panose="020B0503020204020204" pitchFamily="34" charset="-122"/>
                <a:sym typeface="+mn-ea"/>
              </a:rPr>
              <a:t>三者之间的动态平衡。</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spcBef>
                <a:spcPct val="20000"/>
              </a:spcBef>
              <a:buClr>
                <a:schemeClr val="bg1"/>
              </a:buClr>
              <a:buSzPct val="75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企业战略特征：具有全局性、系统性、长期性、风险性和抗争性。</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389" y="1042843"/>
            <a:ext cx="7696694" cy="489775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）增长型战略（</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SO</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）：第一象限。企业拥有强大的内部优势、众多环境机会。采取开发市场增加产量增长型战略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）扭转型战略（</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WO</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）：第二象限。有外部机会缺少内部条件。可采取扭转型战略，改变内部不利条件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）防御型战略（</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WT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）：第三象限。外部威胁内部状况不佳。采取防守型战略，避开威胁、消除劣势</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）多种经营战略（</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ST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）：拥有内部优势和外部风险。应利用自身优势开展多种经营，避免或减轻外部威胁打击，分散风险，寻找新的发展机会 </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33120" y="1034415"/>
            <a:ext cx="7887335" cy="392557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（四）企业的战略选择</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、总体战略包括：</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）进入战略：购并战略（购买或兼并）、内部创业战略（开发新产品、创造新市场）、合资战略（互补提升竞争力、分散风险）。</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gn="ctr" eaLnBrk="1" latinLnBrk="0" hangingPunct="1">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a:p>
            <a:endParaRPr lang="zh-CN" altLang="en-US" sz="2105">
              <a:solidFill>
                <a:srgbClr val="004250"/>
              </a:solidFill>
            </a:endParaRPr>
          </a:p>
          <a:p>
            <a:endParaRPr lang="zh-CN" altLang="en-US" sz="2105">
              <a:solidFill>
                <a:srgbClr val="004250"/>
              </a:solidFill>
            </a:endParaRP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2007701" y="478500"/>
            <a:ext cx="4181850"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228625"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3" name="文本框 2"/>
          <p:cNvSpPr txBox="1"/>
          <p:nvPr/>
        </p:nvSpPr>
        <p:spPr>
          <a:xfrm>
            <a:off x="862005" y="1042843"/>
            <a:ext cx="8370990" cy="433832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）发展战略：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）单一产品或服务发展战略（提高市场占有率、销售额和利润）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实现战略目的：</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①把原有的产品或服务向新的市场领域扩展</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②提高原有分销渠道的能力</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③加大广告投入以吸引新的消费者</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④采取价格手段挤占竞争对手的地盘</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⑤填补产品系列或者增加新的品种</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3893300" cy="532130"/>
          </a:xfrm>
          <a:prstGeom prst="rect">
            <a:avLst/>
          </a:prstGeom>
          <a:noFill/>
        </p:spPr>
        <p:txBody>
          <a:bodyPr wrap="square" rtlCol="0">
            <a:spAutoFit/>
          </a:bodyPr>
          <a:lstStyle/>
          <a:p>
            <a:pPr algn="ct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6" name="文本框 5"/>
          <p:cNvSpPr txBox="1"/>
          <p:nvPr/>
        </p:nvSpPr>
        <p:spPr>
          <a:xfrm>
            <a:off x="844996" y="1031908"/>
            <a:ext cx="7739217" cy="486981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）横向发展战略（收购竞争对手产品和服务，购买竞争对手的控股权以及整体收购的方式）</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优点：</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①减少行业竞争的激烈程度和由于竞争带来的不确定性</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②把握消费者需求变化的规律，加强企业对市场的控制力，实现战略协同效应，取得规模效益等。</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缺点：</a:t>
            </a:r>
            <a:endParaRPr lang="en-US" altLang="zh-CN"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①规模过大可能带来规模的不经济</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②企业抵御风险的能力降低</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411181"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）纵向发展战略：前向一体化（把业务向消费其产品或者服务的行业发展）和后向一体化（向目前的产品或者提供原料的行业扩展）</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rtl="0" eaLnBrk="1" latinLnBrk="0" hangingPunct="1">
              <a:lnSpc>
                <a:spcPct val="150000"/>
              </a:lnSpc>
              <a:spcBef>
                <a:spcPct val="0"/>
              </a:spcBef>
              <a:spcAft>
                <a:spcPct val="0"/>
              </a:spcAft>
              <a:buNone/>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纵向一体化的缺点：</a:t>
            </a:r>
          </a:p>
          <a:p>
            <a:pPr marL="0" marR="0" lvl="0" indent="0" algn="l" rtl="0" eaLnBrk="1" latinLnBrk="0" hangingPunct="1">
              <a:lnSpc>
                <a:spcPct val="150000"/>
              </a:lnSpc>
              <a:spcBef>
                <a:spcPct val="0"/>
              </a:spcBef>
              <a:spcAft>
                <a:spcPct val="0"/>
              </a:spcAft>
              <a:buNone/>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①企业资本投入增加</a:t>
            </a:r>
          </a:p>
          <a:p>
            <a:pPr marL="0" marR="0" lvl="0" indent="0" algn="l" rtl="0" eaLnBrk="1" latinLnBrk="0" hangingPunct="1">
              <a:lnSpc>
                <a:spcPct val="150000"/>
              </a:lnSpc>
              <a:spcBef>
                <a:spcPct val="0"/>
              </a:spcBef>
              <a:spcAft>
                <a:spcPct val="0"/>
              </a:spcAft>
              <a:buNone/>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②横向管理难度加大</a:t>
            </a:r>
          </a:p>
          <a:p>
            <a:pPr marL="0" marR="0" lvl="0" indent="0" algn="l" rtl="0" eaLnBrk="1" latinLnBrk="0" hangingPunct="1">
              <a:lnSpc>
                <a:spcPct val="150000"/>
              </a:lnSpc>
              <a:spcBef>
                <a:spcPct val="0"/>
              </a:spcBef>
              <a:spcAft>
                <a:spcPct val="0"/>
              </a:spcAft>
              <a:buNone/>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③自制原料或自行销售的效率往往低于专业公司</a:t>
            </a:r>
          </a:p>
          <a:p>
            <a:pPr marL="0" marR="0" lvl="0" indent="0" algn="l" rtl="0" eaLnBrk="1" latinLnBrk="0" hangingPunct="1">
              <a:lnSpc>
                <a:spcPct val="150000"/>
              </a:lnSpc>
              <a:spcBef>
                <a:spcPct val="0"/>
              </a:spcBef>
              <a:spcAft>
                <a:spcPct val="0"/>
              </a:spcAft>
              <a:buNone/>
            </a:pPr>
            <a:r>
              <a:rPr lang="zh-CN" altLang="en-US" sz="2295"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④纵向生产能力难以平衡等</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21086" y="979343"/>
            <a:ext cx="7460386" cy="4900295"/>
          </a:xfrm>
          <a:prstGeom prst="rect">
            <a:avLst/>
          </a:prstGeom>
          <a:noFill/>
          <a:ln w="9525" algn="ctr">
            <a:noFill/>
            <a:miter lim="800000"/>
          </a:ln>
        </p:spPr>
        <p:txBody>
          <a:bodyPr wrap="square" lIns="118127" tIns="61426" rIns="118127" bIns="61426">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）多样化发展战略：相关多样化（增加目前产品或者服务类似的新产品或者服务）和不相关多样化（增加目前产品或者服务明显不同的新产品或者服务）。</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企业不相关化的目的：</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①进行不同行业的战略转移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②利用无形资产带来乘数效应</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③利用不同的市场活动分散经营风险</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④</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培育新的增长机会</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347801" y="3917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7678469" cy="1183640"/>
          </a:xfrm>
          <a:prstGeom prst="rect">
            <a:avLst/>
          </a:prstGeom>
          <a:ln algn="ctr">
            <a:miter lim="800000"/>
          </a:ln>
        </p:spPr>
        <p:txBody>
          <a:bodyPr vert="horz" wrap="square" lIns="118127" tIns="61426" rIns="118127" bIns="61426"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）稳定战略：保持在战略起点水平和范围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754404" cy="436626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）撤退战略：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）特许经营（卖给被特许经营企业以有限权力，而收取一次性付清的费用）</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）分包（采用招标的方式让其他公司生产本公司的某种产品或者经营本公司的某种业务）</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）卖断（母公司将其中的业务单位卖给另外一家企业，从而断绝一切关系，实现产权的彻底转移）</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205757" cy="171196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）管理层和杠杆收购（保留母公司股权延期付款）</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）拆产为股</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分拆（母公司与子公司的脱壳）</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）资产互换与战略贸易（所有权转让）</a:t>
            </a:r>
          </a:p>
        </p:txBody>
      </p:sp>
      <p:sp>
        <p:nvSpPr>
          <p:cNvPr id="4" name="TextBox 3"/>
          <p:cNvSpPr txBox="1"/>
          <p:nvPr/>
        </p:nvSpPr>
        <p:spPr>
          <a:xfrm>
            <a:off x="1245589"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、一般竞争战略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）低成本战略：降低成本途经（规模经济、专利技术、改善原材料等</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低成本战略的原则：</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）领先原则；</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）全过程低成本；</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）总成本最低；</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）持久原则。</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3893300" cy="532130"/>
          </a:xfrm>
          <a:prstGeom prst="rect">
            <a:avLst/>
          </a:prstGeom>
          <a:noFill/>
        </p:spPr>
        <p:txBody>
          <a:bodyPr wrap="square" rtlCol="0">
            <a:spAutoFit/>
          </a:bodyPr>
          <a:lstStyle/>
          <a:p>
            <a:pPr algn="ct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6" name="文本框 5"/>
          <p:cNvSpPr txBox="1"/>
          <p:nvPr/>
        </p:nvSpPr>
        <p:spPr>
          <a:xfrm>
            <a:off x="844996" y="1031908"/>
            <a:ext cx="7739217" cy="13208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a:p>
            <a:pPr algn="just">
              <a:lnSpc>
                <a:spcPct val="120000"/>
              </a:lnSpc>
              <a:buClr>
                <a:schemeClr val="folHlink"/>
              </a:buClr>
              <a:buFont typeface="Wingdings" panose="05000000000000000000" pitchFamily="2" charset="2"/>
              <a:buNone/>
            </a:pPr>
            <a:endParaRPr lang="zh-CN" altLang="en-US" sz="100" dirty="0">
              <a:solidFill>
                <a:srgbClr val="004250"/>
              </a:solidFill>
              <a:latin typeface="微软雅黑" panose="020B0503020204020204" pitchFamily="34" charset="-122"/>
              <a:ea typeface="微软雅黑" panose="020B0503020204020204" pitchFamily="34" charset="-122"/>
              <a:sym typeface="+mn-ea"/>
            </a:endParaRPr>
          </a:p>
        </p:txBody>
      </p:sp>
      <p:grpSp>
        <p:nvGrpSpPr>
          <p:cNvPr id="3" name="Group 3"/>
          <p:cNvGrpSpPr/>
          <p:nvPr/>
        </p:nvGrpSpPr>
        <p:grpSpPr bwMode="auto">
          <a:xfrm>
            <a:off x="4963795" y="1144270"/>
            <a:ext cx="4170680" cy="4765040"/>
            <a:chOff x="1728" y="864"/>
            <a:chExt cx="2928" cy="2544"/>
          </a:xfrm>
        </p:grpSpPr>
        <p:sp>
          <p:nvSpPr>
            <p:cNvPr id="7" name="Oval 4"/>
            <p:cNvSpPr>
              <a:spLocks noChangeArrowheads="1"/>
            </p:cNvSpPr>
            <p:nvPr/>
          </p:nvSpPr>
          <p:spPr bwMode="auto">
            <a:xfrm>
              <a:off x="1728" y="864"/>
              <a:ext cx="2928" cy="2544"/>
            </a:xfrm>
            <a:prstGeom prst="ellipse">
              <a:avLst/>
            </a:prstGeom>
            <a:solidFill>
              <a:srgbClr val="0000CC"/>
            </a:solidFill>
            <a:ln w="9525" algn="ctr">
              <a:noFill/>
              <a:round/>
            </a:ln>
          </p:spPr>
          <p:txBody>
            <a:bodyPr wrap="none" anchor="ctr"/>
            <a:lstStyle/>
            <a:p>
              <a:endParaRPr lang="zh-CN" altLang="en-US" sz="100">
                <a:solidFill>
                  <a:schemeClr val="bg1"/>
                </a:solidFill>
                <a:latin typeface="Calibri" panose="020F0502020204030204" pitchFamily="34" charset="0"/>
              </a:endParaRPr>
            </a:p>
          </p:txBody>
        </p:sp>
        <p:sp>
          <p:nvSpPr>
            <p:cNvPr id="8" name="Oval 5"/>
            <p:cNvSpPr>
              <a:spLocks noChangeArrowheads="1"/>
            </p:cNvSpPr>
            <p:nvPr/>
          </p:nvSpPr>
          <p:spPr bwMode="auto">
            <a:xfrm>
              <a:off x="2256" y="1296"/>
              <a:ext cx="1968" cy="1680"/>
            </a:xfrm>
            <a:prstGeom prst="ellipse">
              <a:avLst/>
            </a:prstGeom>
            <a:solidFill>
              <a:srgbClr val="FFFF00"/>
            </a:solidFill>
            <a:ln w="9525" algn="ctr">
              <a:noFill/>
              <a:round/>
            </a:ln>
          </p:spPr>
          <p:txBody>
            <a:bodyPr wrap="none" anchor="ctr"/>
            <a:lstStyle/>
            <a:p>
              <a:endParaRPr lang="zh-CN" altLang="en-US" sz="100">
                <a:solidFill>
                  <a:schemeClr val="bg1"/>
                </a:solidFill>
                <a:latin typeface="Calibri" panose="020F0502020204030204" pitchFamily="34" charset="0"/>
              </a:endParaRPr>
            </a:p>
          </p:txBody>
        </p:sp>
        <p:sp>
          <p:nvSpPr>
            <p:cNvPr id="9" name="Oval 6"/>
            <p:cNvSpPr>
              <a:spLocks noChangeArrowheads="1"/>
            </p:cNvSpPr>
            <p:nvPr/>
          </p:nvSpPr>
          <p:spPr bwMode="auto">
            <a:xfrm>
              <a:off x="2683" y="1776"/>
              <a:ext cx="1104" cy="672"/>
            </a:xfrm>
            <a:prstGeom prst="ellipse">
              <a:avLst/>
            </a:prstGeom>
            <a:solidFill>
              <a:srgbClr val="7030A0"/>
            </a:solidFill>
            <a:ln w="9525" algn="ctr">
              <a:noFill/>
              <a:round/>
            </a:ln>
          </p:spPr>
          <p:txBody>
            <a:bodyPr wrap="none" anchor="ctr"/>
            <a:lstStyle/>
            <a:p>
              <a:pPr marL="342900" indent="-342900" algn="ctr">
                <a:spcBef>
                  <a:spcPct val="20000"/>
                </a:spcBef>
                <a:buClr>
                  <a:schemeClr val="folHlink"/>
                </a:buClr>
                <a:buFont typeface="Wingdings" panose="05000000000000000000" pitchFamily="2" charset="2"/>
                <a:buNone/>
              </a:pPr>
              <a:r>
                <a:rPr lang="zh-CN" altLang="en-US" sz="1915">
                  <a:solidFill>
                    <a:schemeClr val="bg1"/>
                  </a:solidFill>
                  <a:latin typeface="微软雅黑" panose="020B0503020204020204" pitchFamily="34" charset="-122"/>
                  <a:ea typeface="微软雅黑" panose="020B0503020204020204" pitchFamily="34" charset="-122"/>
                </a:rPr>
                <a:t>企业</a:t>
              </a:r>
            </a:p>
          </p:txBody>
        </p:sp>
        <p:sp>
          <p:nvSpPr>
            <p:cNvPr id="10" name="Text Box 7"/>
            <p:cNvSpPr txBox="1">
              <a:spLocks noChangeArrowheads="1"/>
            </p:cNvSpPr>
            <p:nvPr/>
          </p:nvSpPr>
          <p:spPr bwMode="auto">
            <a:xfrm>
              <a:off x="2402" y="1776"/>
              <a:ext cx="335" cy="672"/>
            </a:xfrm>
            <a:prstGeom prst="rect">
              <a:avLst/>
            </a:prstGeom>
            <a:noFill/>
            <a:ln w="9525" algn="ctr">
              <a:noFill/>
              <a:miter lim="800000"/>
            </a:ln>
          </p:spPr>
          <p:txBody>
            <a:bodyPr vert="eaVert">
              <a:spAutoFit/>
            </a:bodyPr>
            <a:lstStyle/>
            <a:p>
              <a:pPr marL="342900" indent="-342900" algn="just">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行业环境</a:t>
              </a:r>
            </a:p>
          </p:txBody>
        </p:sp>
        <p:sp>
          <p:nvSpPr>
            <p:cNvPr id="11" name="Text Box 8"/>
            <p:cNvSpPr txBox="1">
              <a:spLocks noChangeArrowheads="1"/>
            </p:cNvSpPr>
            <p:nvPr/>
          </p:nvSpPr>
          <p:spPr bwMode="auto">
            <a:xfrm>
              <a:off x="3793" y="1804"/>
              <a:ext cx="335" cy="672"/>
            </a:xfrm>
            <a:prstGeom prst="rect">
              <a:avLst/>
            </a:prstGeom>
            <a:noFill/>
            <a:ln w="9525" algn="ctr">
              <a:noFill/>
              <a:miter lim="800000"/>
            </a:ln>
          </p:spPr>
          <p:txBody>
            <a:bodyPr vert="eaVert">
              <a:spAutoFit/>
            </a:bodyPr>
            <a:lstStyle/>
            <a:p>
              <a:pPr marL="342900" indent="-342900" algn="just">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市场环境</a:t>
              </a:r>
            </a:p>
          </p:txBody>
        </p:sp>
        <p:sp>
          <p:nvSpPr>
            <p:cNvPr id="12" name="Text Box 9"/>
            <p:cNvSpPr txBox="1">
              <a:spLocks noChangeArrowheads="1"/>
            </p:cNvSpPr>
            <p:nvPr/>
          </p:nvSpPr>
          <p:spPr bwMode="auto">
            <a:xfrm>
              <a:off x="2832" y="960"/>
              <a:ext cx="960" cy="206"/>
            </a:xfrm>
            <a:prstGeom prst="rect">
              <a:avLst/>
            </a:prstGeom>
            <a:noFill/>
            <a:ln w="9525" algn="ctr">
              <a:noFill/>
              <a:miter lim="800000"/>
            </a:ln>
          </p:spPr>
          <p:txBody>
            <a:bodyPr>
              <a:spAutoFit/>
            </a:bodyPr>
            <a:lstStyle/>
            <a:p>
              <a:pPr marL="342900" indent="-342900" algn="just">
                <a:spcBef>
                  <a:spcPct val="50000"/>
                </a:spcBef>
                <a:buClr>
                  <a:schemeClr val="folHlink"/>
                </a:buClr>
                <a:buFont typeface="Wingdings" panose="05000000000000000000" pitchFamily="2" charset="2"/>
                <a:buNone/>
              </a:pPr>
              <a:r>
                <a:rPr lang="zh-CN" altLang="en-US" sz="1915" dirty="0">
                  <a:solidFill>
                    <a:schemeClr val="tx1"/>
                  </a:solidFill>
                  <a:latin typeface="微软雅黑" panose="020B0503020204020204" pitchFamily="34" charset="-122"/>
                  <a:ea typeface="微软雅黑" panose="020B0503020204020204" pitchFamily="34" charset="-122"/>
                </a:rPr>
                <a:t>政治环境</a:t>
              </a:r>
            </a:p>
          </p:txBody>
        </p:sp>
        <p:sp>
          <p:nvSpPr>
            <p:cNvPr id="13" name="Text Box 10"/>
            <p:cNvSpPr txBox="1">
              <a:spLocks noChangeArrowheads="1"/>
            </p:cNvSpPr>
            <p:nvPr/>
          </p:nvSpPr>
          <p:spPr bwMode="auto">
            <a:xfrm>
              <a:off x="2736" y="3024"/>
              <a:ext cx="960" cy="206"/>
            </a:xfrm>
            <a:prstGeom prst="rect">
              <a:avLst/>
            </a:prstGeom>
            <a:noFill/>
            <a:ln w="9525" algn="ctr">
              <a:noFill/>
              <a:miter lim="800000"/>
            </a:ln>
          </p:spPr>
          <p:txBody>
            <a:bodyPr>
              <a:spAutoFit/>
            </a:bodyPr>
            <a:lstStyle/>
            <a:p>
              <a:pPr marL="342900" indent="-342900" algn="just">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技术环境</a:t>
              </a:r>
            </a:p>
          </p:txBody>
        </p:sp>
        <p:sp>
          <p:nvSpPr>
            <p:cNvPr id="14" name="Text Box 11"/>
            <p:cNvSpPr txBox="1">
              <a:spLocks noChangeArrowheads="1"/>
            </p:cNvSpPr>
            <p:nvPr/>
          </p:nvSpPr>
          <p:spPr bwMode="auto">
            <a:xfrm>
              <a:off x="1827" y="1776"/>
              <a:ext cx="335" cy="672"/>
            </a:xfrm>
            <a:prstGeom prst="rect">
              <a:avLst/>
            </a:prstGeom>
            <a:noFill/>
            <a:ln w="9525" algn="ctr">
              <a:noFill/>
              <a:miter lim="800000"/>
            </a:ln>
          </p:spPr>
          <p:txBody>
            <a:bodyPr vert="eaVert">
              <a:spAutoFit/>
            </a:bodyPr>
            <a:lstStyle/>
            <a:p>
              <a:pPr marL="342900" indent="-342900" algn="just">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经济环境</a:t>
              </a:r>
            </a:p>
          </p:txBody>
        </p:sp>
        <p:sp>
          <p:nvSpPr>
            <p:cNvPr id="15" name="Text Box 12"/>
            <p:cNvSpPr txBox="1">
              <a:spLocks noChangeArrowheads="1"/>
            </p:cNvSpPr>
            <p:nvPr/>
          </p:nvSpPr>
          <p:spPr bwMode="auto">
            <a:xfrm>
              <a:off x="4226" y="1776"/>
              <a:ext cx="335" cy="672"/>
            </a:xfrm>
            <a:prstGeom prst="rect">
              <a:avLst/>
            </a:prstGeom>
            <a:noFill/>
            <a:ln w="9525" algn="ctr">
              <a:noFill/>
              <a:miter lim="800000"/>
            </a:ln>
          </p:spPr>
          <p:txBody>
            <a:bodyPr vert="eaVert">
              <a:spAutoFit/>
            </a:bodyPr>
            <a:lstStyle/>
            <a:p>
              <a:pPr marL="342900" indent="-342900" algn="just">
                <a:spcBef>
                  <a:spcPct val="50000"/>
                </a:spcBef>
                <a:buClr>
                  <a:schemeClr val="folHlink"/>
                </a:buClr>
                <a:buFont typeface="Wingdings" panose="05000000000000000000" pitchFamily="2" charset="2"/>
                <a:buNone/>
              </a:pPr>
              <a:r>
                <a:rPr lang="zh-CN" altLang="en-US" sz="1915">
                  <a:solidFill>
                    <a:schemeClr val="tx1"/>
                  </a:solidFill>
                  <a:latin typeface="微软雅黑" panose="020B0503020204020204" pitchFamily="34" charset="-122"/>
                  <a:ea typeface="微软雅黑" panose="020B0503020204020204" pitchFamily="34" charset="-122"/>
                </a:rPr>
                <a:t>法律环境</a:t>
              </a:r>
            </a:p>
          </p:txBody>
        </p:sp>
      </p:grpSp>
      <p:sp>
        <p:nvSpPr>
          <p:cNvPr id="4" name="Rectangle 2"/>
          <p:cNvSpPr txBox="1">
            <a:spLocks noChangeArrowheads="1"/>
          </p:cNvSpPr>
          <p:nvPr/>
        </p:nvSpPr>
        <p:spPr>
          <a:xfrm>
            <a:off x="844725" y="1031896"/>
            <a:ext cx="5741343" cy="441938"/>
          </a:xfrm>
          <a:prstGeom prst="rect">
            <a:avLst/>
          </a:prstGeom>
        </p:spPr>
        <p:txBody>
          <a:bodyPr anchor="t"/>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2295"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（二）企业环境的结构和特点  </a:t>
            </a:r>
          </a:p>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2295"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16" name="Text Box 15"/>
          <p:cNvSpPr txBox="1">
            <a:spLocks noChangeArrowheads="1"/>
          </p:cNvSpPr>
          <p:nvPr/>
        </p:nvSpPr>
        <p:spPr bwMode="auto">
          <a:xfrm>
            <a:off x="1076503" y="1652735"/>
            <a:ext cx="2939021" cy="1863725"/>
          </a:xfrm>
          <a:prstGeom prst="rect">
            <a:avLst/>
          </a:prstGeom>
          <a:noFill/>
          <a:ln w="9525" algn="ctr">
            <a:noFill/>
            <a:miter lim="800000"/>
          </a:ln>
        </p:spPr>
        <p:txBody>
          <a:bodyPr>
            <a:spAutoFit/>
          </a:bodyPr>
          <a:lstStyle/>
          <a:p>
            <a:pPr algn="just">
              <a:lnSpc>
                <a:spcPct val="150000"/>
              </a:lnSpc>
              <a:buClr>
                <a:schemeClr val="folHlink"/>
              </a:buClr>
              <a:buFont typeface="Wingdings" panose="05000000000000000000" pitchFamily="2" charset="2"/>
              <a:buNone/>
            </a:pPr>
            <a:r>
              <a:rPr lang="zh-CN" altLang="en-US" sz="1915" dirty="0">
                <a:solidFill>
                  <a:schemeClr val="tx1"/>
                </a:solidFill>
                <a:latin typeface="微软雅黑" panose="020B0503020204020204" pitchFamily="34" charset="-122"/>
                <a:ea typeface="微软雅黑" panose="020B0503020204020204" pitchFamily="34" charset="-122"/>
              </a:rPr>
              <a:t>     宏观环境：包括经济、技术、政治、自然、人口、文化、法律环境等。</a:t>
            </a:r>
          </a:p>
          <a:p>
            <a:pPr algn="just">
              <a:lnSpc>
                <a:spcPct val="150000"/>
              </a:lnSpc>
              <a:buClr>
                <a:schemeClr val="folHlink"/>
              </a:buClr>
              <a:buFont typeface="Wingdings" panose="05000000000000000000" pitchFamily="2" charset="2"/>
              <a:buNone/>
            </a:pPr>
            <a:r>
              <a:rPr lang="zh-CN" altLang="en-US" sz="1915" dirty="0">
                <a:solidFill>
                  <a:schemeClr val="tx1"/>
                </a:solidFill>
                <a:latin typeface="微软雅黑" panose="020B0503020204020204" pitchFamily="34" charset="-122"/>
                <a:ea typeface="微软雅黑" panose="020B0503020204020204" pitchFamily="34" charset="-122"/>
              </a:rPr>
              <a:t>特点：间接影响企业活动。</a:t>
            </a:r>
          </a:p>
        </p:txBody>
      </p:sp>
      <p:sp>
        <p:nvSpPr>
          <p:cNvPr id="17" name="AutoShape 17"/>
          <p:cNvSpPr>
            <a:spLocks noChangeArrowheads="1"/>
          </p:cNvSpPr>
          <p:nvPr/>
        </p:nvSpPr>
        <p:spPr bwMode="auto">
          <a:xfrm>
            <a:off x="2108449" y="3362520"/>
            <a:ext cx="707795" cy="1602213"/>
          </a:xfrm>
          <a:prstGeom prst="upDownArrow">
            <a:avLst>
              <a:gd name="adj1" fmla="val 50000"/>
              <a:gd name="adj2" fmla="val 49964"/>
            </a:avLst>
          </a:prstGeom>
          <a:solidFill>
            <a:srgbClr val="92D050"/>
          </a:solidFill>
          <a:ln w="9525" algn="ctr">
            <a:noFill/>
            <a:miter lim="800000"/>
          </a:ln>
        </p:spPr>
        <p:txBody>
          <a:bodyPr wrap="none" anchor="ctr"/>
          <a:lstStyle/>
          <a:p>
            <a:pPr marL="342900" indent="-342900" algn="ctr">
              <a:spcBef>
                <a:spcPct val="20000"/>
              </a:spcBef>
              <a:buClr>
                <a:schemeClr val="folHlink"/>
              </a:buClr>
              <a:buFont typeface="Wingdings" panose="05000000000000000000" pitchFamily="2" charset="2"/>
              <a:buNone/>
            </a:pPr>
            <a:r>
              <a:rPr lang="zh-CN" altLang="en-US" sz="1915" dirty="0">
                <a:solidFill>
                  <a:srgbClr val="004250"/>
                </a:solidFill>
                <a:latin typeface="微软雅黑" panose="020B0503020204020204" pitchFamily="34" charset="-122"/>
                <a:ea typeface="微软雅黑" panose="020B0503020204020204" pitchFamily="34" charset="-122"/>
              </a:rPr>
              <a:t>经</a:t>
            </a:r>
          </a:p>
          <a:p>
            <a:pPr marL="342900" indent="-342900" algn="ctr">
              <a:spcBef>
                <a:spcPct val="20000"/>
              </a:spcBef>
              <a:buClr>
                <a:schemeClr val="folHlink"/>
              </a:buClr>
              <a:buFont typeface="Wingdings" panose="05000000000000000000" pitchFamily="2" charset="2"/>
              <a:buNone/>
            </a:pPr>
            <a:r>
              <a:rPr lang="zh-CN" altLang="en-US" sz="1915" dirty="0">
                <a:solidFill>
                  <a:srgbClr val="004250"/>
                </a:solidFill>
                <a:latin typeface="微软雅黑" panose="020B0503020204020204" pitchFamily="34" charset="-122"/>
                <a:ea typeface="微软雅黑" panose="020B0503020204020204" pitchFamily="34" charset="-122"/>
              </a:rPr>
              <a:t>营</a:t>
            </a:r>
          </a:p>
          <a:p>
            <a:pPr marL="342900" indent="-342900" algn="ctr">
              <a:spcBef>
                <a:spcPct val="20000"/>
              </a:spcBef>
              <a:buClr>
                <a:schemeClr val="folHlink"/>
              </a:buClr>
              <a:buFont typeface="Wingdings" panose="05000000000000000000" pitchFamily="2" charset="2"/>
              <a:buNone/>
            </a:pPr>
            <a:r>
              <a:rPr lang="zh-CN" altLang="en-US" sz="1915" dirty="0">
                <a:solidFill>
                  <a:srgbClr val="004250"/>
                </a:solidFill>
                <a:latin typeface="微软雅黑" panose="020B0503020204020204" pitchFamily="34" charset="-122"/>
                <a:ea typeface="微软雅黑" panose="020B0503020204020204" pitchFamily="34" charset="-122"/>
              </a:rPr>
              <a:t>环</a:t>
            </a:r>
          </a:p>
          <a:p>
            <a:pPr marL="342900" indent="-342900" algn="ctr">
              <a:spcBef>
                <a:spcPct val="20000"/>
              </a:spcBef>
              <a:buClr>
                <a:schemeClr val="folHlink"/>
              </a:buClr>
              <a:buFont typeface="Wingdings" panose="05000000000000000000" pitchFamily="2" charset="2"/>
              <a:buNone/>
            </a:pPr>
            <a:r>
              <a:rPr lang="zh-CN" altLang="en-US" sz="1915" dirty="0">
                <a:solidFill>
                  <a:srgbClr val="004250"/>
                </a:solidFill>
                <a:latin typeface="微软雅黑" panose="020B0503020204020204" pitchFamily="34" charset="-122"/>
                <a:ea typeface="微软雅黑" panose="020B0503020204020204" pitchFamily="34" charset="-122"/>
              </a:rPr>
              <a:t>境</a:t>
            </a:r>
          </a:p>
        </p:txBody>
      </p:sp>
      <p:sp>
        <p:nvSpPr>
          <p:cNvPr id="18" name="Text Box 16"/>
          <p:cNvSpPr txBox="1">
            <a:spLocks noChangeArrowheads="1"/>
          </p:cNvSpPr>
          <p:nvPr/>
        </p:nvSpPr>
        <p:spPr bwMode="auto">
          <a:xfrm>
            <a:off x="902335" y="4756150"/>
            <a:ext cx="3443605" cy="1420495"/>
          </a:xfrm>
          <a:prstGeom prst="rect">
            <a:avLst/>
          </a:prstGeom>
          <a:noFill/>
          <a:ln w="9525" algn="ctr">
            <a:noFill/>
            <a:miter lim="800000"/>
          </a:ln>
        </p:spPr>
        <p:txBody>
          <a:bodyPr wrap="square">
            <a:spAutoFit/>
          </a:bodyPr>
          <a:lstStyle/>
          <a:p>
            <a:pPr algn="just">
              <a:lnSpc>
                <a:spcPct val="150000"/>
              </a:lnSpc>
              <a:buClr>
                <a:schemeClr val="folHlink"/>
              </a:buClr>
              <a:buFont typeface="Wingdings" panose="05000000000000000000" pitchFamily="2" charset="2"/>
              <a:buNone/>
            </a:pPr>
            <a:r>
              <a:rPr lang="en-US" altLang="zh-CN" sz="1915" dirty="0">
                <a:solidFill>
                  <a:schemeClr val="tx1"/>
                </a:solidFill>
                <a:latin typeface="微软雅黑" panose="020B0503020204020204" pitchFamily="34" charset="-122"/>
                <a:ea typeface="微软雅黑" panose="020B0503020204020204" pitchFamily="34" charset="-122"/>
              </a:rPr>
              <a:t>    </a:t>
            </a:r>
            <a:r>
              <a:rPr lang="zh-CN" altLang="en-US" sz="1915" dirty="0">
                <a:solidFill>
                  <a:schemeClr val="tx1"/>
                </a:solidFill>
                <a:latin typeface="微软雅黑" panose="020B0503020204020204" pitchFamily="34" charset="-122"/>
                <a:ea typeface="微软雅黑" panose="020B0503020204020204" pitchFamily="34" charset="-122"/>
              </a:rPr>
              <a:t>微观环境：包括：市场环境与行业环境。</a:t>
            </a:r>
          </a:p>
          <a:p>
            <a:pPr algn="just">
              <a:lnSpc>
                <a:spcPct val="150000"/>
              </a:lnSpc>
              <a:buClr>
                <a:schemeClr val="folHlink"/>
              </a:buClr>
              <a:buFont typeface="Wingdings" panose="05000000000000000000" pitchFamily="2" charset="2"/>
              <a:buNone/>
            </a:pPr>
            <a:r>
              <a:rPr lang="zh-CN" altLang="en-US" sz="1915" dirty="0">
                <a:solidFill>
                  <a:schemeClr val="tx1"/>
                </a:solidFill>
                <a:latin typeface="微软雅黑" panose="020B0503020204020204" pitchFamily="34" charset="-122"/>
                <a:ea typeface="微软雅黑" panose="020B0503020204020204" pitchFamily="34" charset="-122"/>
              </a:rPr>
              <a:t>特点：直接影响企业活动。</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）差异化战略（区别于其他企业的独特品质）</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）途径：</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①使用独特性能的原材料和其他投入要素；</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②开展技术开发活动；</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③严格的生产作业活动；</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④特别的营销活动；</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⑤扩大经营范围。</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）制定原则：效益原则、适当原则、有效原则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449452" cy="224282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）重点战略：（利润战略）</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）着眼于目标市场取得成本优势，获取利润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）着眼于目标市场取得差别优势，获取利润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2" name="文本框 1"/>
          <p:cNvSpPr txBox="1"/>
          <p:nvPr/>
        </p:nvSpPr>
        <p:spPr>
          <a:xfrm>
            <a:off x="848033" y="1034946"/>
            <a:ext cx="8037486" cy="329184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、不同行业阶段的战略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）新兴行业的战略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）特点：</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①技术不确定（产品构造、生产技术研发、完善与稳定）</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生产成本高（随工艺改造和生产率提高，成本急剧下降）</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③风险大（新技术、生产和市场需求不确定的经营风险增加）</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2" name="文本框 1"/>
          <p:cNvSpPr txBox="1"/>
          <p:nvPr/>
        </p:nvSpPr>
        <p:spPr>
          <a:xfrm>
            <a:off x="848033" y="1042235"/>
            <a:ext cx="6756324" cy="274574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）新兴行业的战略制定：</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①选择进入时机（关键在于权衡最有利时机）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514350" marR="0" lvl="0" indent="-514350" algn="l" defTabSz="914400" rtl="0" eaLnBrk="1" latinLnBrk="0" hangingPunct="1">
              <a:lnSpc>
                <a:spcPct val="150000"/>
              </a:lnSpc>
              <a:spcBef>
                <a:spcPct val="0"/>
              </a:spcBef>
              <a:spcAft>
                <a:spcPct val="0"/>
              </a:spcAft>
              <a:buClrTx/>
              <a:buSzTx/>
              <a:buFont typeface="+mj-lt"/>
              <a:buAutoNum type="romanU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行业进入的风险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514350" marR="0" lvl="0" indent="-514350" algn="l" defTabSz="914400" rtl="0" eaLnBrk="1" latinLnBrk="0" hangingPunct="1">
              <a:lnSpc>
                <a:spcPct val="150000"/>
              </a:lnSpc>
              <a:spcBef>
                <a:spcPct val="0"/>
              </a:spcBef>
              <a:spcAft>
                <a:spcPct val="0"/>
              </a:spcAft>
              <a:buClrTx/>
              <a:buSzTx/>
              <a:buFont typeface="+mj-lt"/>
              <a:buAutoNum type="romanU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行业进入的障碍和收益</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buFont typeface="Arial" panose="020B0604020202020204" pitchFamily="34" charset="0"/>
              <a:buNone/>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
        <p:nvSpPr>
          <p:cNvPr id="2" name="文本框 1"/>
          <p:cNvSpPr txBox="1"/>
          <p:nvPr/>
        </p:nvSpPr>
        <p:spPr>
          <a:xfrm>
            <a:off x="834062" y="1042843"/>
            <a:ext cx="7878328" cy="276860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选择竞争方式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514350" marR="0" lvl="0" indent="-514350" algn="l" defTabSz="914400" rtl="0" eaLnBrk="1" latinLnBrk="0" hangingPunct="1">
              <a:lnSpc>
                <a:spcPct val="150000"/>
              </a:lnSpc>
              <a:spcBef>
                <a:spcPct val="0"/>
              </a:spcBef>
              <a:spcAft>
                <a:spcPct val="0"/>
              </a:spcAft>
              <a:buClrTx/>
              <a:buSzTx/>
              <a:buFont typeface="+mj-lt"/>
              <a:buAutoNum type="romanU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限制进入方式（阻止潜在新兴对手的进入）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514350" marR="0" lvl="0" indent="-514350" algn="l" defTabSz="914400" rtl="0" eaLnBrk="1" latinLnBrk="0" hangingPunct="1">
              <a:lnSpc>
                <a:spcPct val="150000"/>
              </a:lnSpc>
              <a:spcBef>
                <a:spcPct val="0"/>
              </a:spcBef>
              <a:spcAft>
                <a:spcPct val="0"/>
              </a:spcAft>
              <a:buClrTx/>
              <a:buSzTx/>
              <a:buFont typeface="+mj-lt"/>
              <a:buAutoNum type="romanU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鼓励进入方式（经营许可并迅速成为一个行业）</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514350" marR="0" lvl="0" indent="-514350" algn="l" defTabSz="914400" rtl="0" eaLnBrk="1" latinLnBrk="0" hangingPunct="1">
              <a:lnSpc>
                <a:spcPct val="150000"/>
              </a:lnSpc>
              <a:spcBef>
                <a:spcPct val="0"/>
              </a:spcBef>
              <a:spcAft>
                <a:spcPct val="0"/>
              </a:spcAft>
              <a:buClrTx/>
              <a:buSzTx/>
              <a:buFont typeface="+mj-lt"/>
              <a:buAutoNum type="romanUcPeriod"/>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放任方式 （只注重自身实力提高，不考虑竞争对手进入）</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R="0" lvl="0" algn="l" rtl="0" eaLnBrk="1" latinLnBrk="0" hangingPunct="1">
              <a:lnSpc>
                <a:spcPct val="150000"/>
              </a:lnSpc>
              <a:spcBef>
                <a:spcPct val="0"/>
              </a:spcBef>
              <a:spcAft>
                <a:spcPct val="0"/>
              </a:spcAft>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3835400"/>
          </a:xfrm>
          <a:prstGeom prst="rect">
            <a:avLst/>
          </a:prstGeom>
          <a:noFill/>
        </p:spPr>
        <p:txBody>
          <a:bodyPr wrap="square" lIns="120017" tIns="60008" rIns="120017" bIns="60008"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）成熟行业的战略</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）成熟行业特点：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①销售增长缓慢，市场占有率竞争加剧；</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②成本和服务成为竞争中心内容；</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③行业利润水平下降；</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④行业生产能力增长缓慢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）成熟行业的战略制定：</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①明确竞争战略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②合理组合产品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③合理定价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④</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工艺创新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⑤扩大用户产品范围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⑥购买廉价资产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⑦选择合适买主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⑧工艺流程选择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⑨参与国际竞争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buSzPct val="75000"/>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304540"/>
          </a:xfrm>
          <a:prstGeom prst="rect">
            <a:avLst/>
          </a:prstGeom>
        </p:spPr>
        <p:txBody>
          <a:bodyPr wrap="square" lIns="120017" tIns="60008" rIns="120017" bIns="60008">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）衰退行业的战略</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）衰退行业战略的影响因素：</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①需求状况（需求状况递减，生产者考虑退出）</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②退出障碍（信息、管理、政府和社会障碍）</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竞争格局的变化（优胜劣汰）</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a:lnSpc>
                <a:spcPct val="150000"/>
              </a:lnSpc>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8354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）衰退行业的战略制定：</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①领导地位战略（成为唯一或少数几家企业）</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②合适定位战略（特定市场的稳定需求可延缓行业衰败并获得利润）</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③迅速退出战略（在衰退初期就卖掉企业以获取最大效益）</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7087397" cy="330454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rgbClr val="0042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三、企业经营战略的实施与控制</a:t>
            </a:r>
            <a:endParaRPr kumimoji="0" lang="zh-CN" altLang="en-US" sz="2295" b="0" i="0" u="none" strike="noStrike" kern="1200" cap="none" spc="0" normalizeH="0" baseline="0" noProof="0">
              <a:ln>
                <a:noFill/>
              </a:ln>
              <a:solidFill>
                <a:srgbClr val="00425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（一）企业经营战略的实施。（战略管理的主体）</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、组织：建立与实施经营战略相适应的企业组织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、规划：合理配置资源，制定预算和规划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、计划：调动群体积极性，实现战略计划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、系统：建立行政支持系统，实现有效的战略控制 </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695" y="448227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304540"/>
          </a:xfrm>
          <a:prstGeom prst="rect">
            <a:avLst/>
          </a:prstGeom>
        </p:spPr>
        <p:txBody>
          <a:bodyPr wrap="square" lIns="120017" tIns="60008" rIns="120017" bIns="60008">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（二）企业经营战略的控制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战略控制的活动组成：</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①制定战略评价标准</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②进行实际成效与标准的对比分析</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③针对偏差采取纠偏行动</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835400"/>
          </a:xfrm>
          <a:prstGeom prst="rect">
            <a:avLst/>
          </a:prstGeom>
        </p:spPr>
        <p:txBody>
          <a:bodyPr wrap="square" lIns="120017" tIns="60008" rIns="120017" bIns="60008">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、企业战略控制的特点：</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）战略控制系统是开发系统</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）战略控制标准是企业总体目标</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战略控制的标准：</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）成效标准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）废弃标准</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7710058" cy="4897755"/>
          </a:xfrm>
          <a:prstGeom prst="rect">
            <a:avLst/>
          </a:prstGeom>
        </p:spPr>
        <p:txBody>
          <a:bodyPr wrap="square" lIns="120017" tIns="60008" rIns="120017" bIns="60008">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、战略控制的基本要素：</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）战略评价标准。（预定的战略目标或标准、依据。）</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）定量：资金利用率、劳动生产率、市场占有率、利润总额、销售利润率、投资收益率、股票平均收益 等。 </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）定性：战略与环境一致性、风险性，战略与资源配套性、战略执行时间性、战略与企业组织协调性等。</a:t>
            </a: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）实际成效。（建立管理信息系统、采用科学的控制方法进行有效的控制）</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6664596" cy="38354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）绩效评价： （实际成效和预定目标或标准进行比较分析）</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）越过目标（或标准），出现正偏差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）正好相等，没有偏差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）实际成效低于目标（或标准），出现负偏差。需要调整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4672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017936"/>
            <a:ext cx="8473653" cy="330454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、战略控制的方法：</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）事前控制（战略实施前，利用反馈信息对目前尚未发生的未来事件进行控制，以达到预防偏差的目的）</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）事中控制（战略实施过程中，按某一基本标准进行控制）</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）事后控制（战略执行后，总结经验和教训，并制定措施）</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eaLnBrk="1" latinLnBrk="0" hangingPunct="1">
              <a:lnSpc>
                <a:spcPct val="150000"/>
              </a:lnSpc>
            </a:pP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ct val="0"/>
              </a:spcBef>
              <a:spcAft>
                <a:spcPts val="0"/>
              </a:spcAft>
              <a:buClrTx/>
              <a:buSzPct val="75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企业战略的实质是实现（      ）之间的动态平衡。</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5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外部环境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5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内部环境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5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企业实力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5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战略目标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ts val="0"/>
              </a:spcAft>
              <a:buClrTx/>
              <a:buSzPct val="75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长远发</a:t>
            </a:r>
            <a:r>
              <a:rPr lang="zh-CN" altLang="en-US" sz="2295" dirty="0">
                <a:solidFill>
                  <a:schemeClr val="tx1"/>
                </a:solidFill>
                <a:latin typeface="微软雅黑" panose="020B0503020204020204" pitchFamily="34" charset="-122"/>
                <a:ea typeface="微软雅黑" panose="020B0503020204020204" pitchFamily="34" charset="-122"/>
                <a:sym typeface="+mn-ea"/>
              </a:rPr>
              <a:t>展</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】ACD</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436" y="1042977"/>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企业经营环境的微观分析包括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现有竞争对手分析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顾客力量分析</a:t>
            </a:r>
            <a:endParaRPr lang="zh-CN" altLang="en-US"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潜在竞争对手分析 </a:t>
            </a:r>
            <a:endParaRPr lang="en-US" altLang="zh-CN"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市场力量分析</a:t>
            </a:r>
            <a:endParaRPr lang="zh-CN" altLang="en-US" sz="2295" dirty="0">
              <a:solidFill>
                <a:schemeClr val="tx1"/>
              </a:solidFill>
              <a:latin typeface="微软雅黑" panose="020B0503020204020204" pitchFamily="34" charset="-122"/>
              <a:ea typeface="微软雅黑" panose="020B0503020204020204" pitchFamily="34" charset="-122"/>
            </a:endParaRPr>
          </a:p>
          <a:p>
            <a:pPr lvl="0">
              <a:lnSpc>
                <a:spcPct val="150000"/>
              </a:lnSpc>
              <a:spcBef>
                <a:spcPct val="0"/>
              </a:spcBef>
              <a:buSzPct val="75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a:t>
            </a:r>
            <a:r>
              <a:rPr lang="zh-CN" altLang="en-US" sz="2295" dirty="0">
                <a:solidFill>
                  <a:schemeClr val="tx1"/>
                </a:solidFill>
                <a:latin typeface="微软雅黑" panose="020B0503020204020204" pitchFamily="34" charset="-122"/>
                <a:ea typeface="微软雅黑" panose="020B0503020204020204" pitchFamily="34" charset="-122"/>
                <a:sym typeface="+mn-ea"/>
              </a:rPr>
              <a:t>国际竞争对手分析</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436" y="1042977"/>
            <a:ext cx="6819487"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5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波特五力模型分析法中顾客力量分析不包括</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5000"/>
              <a:buFont typeface="Wingdings" panose="05000000000000000000" pitchFamily="2" charset="2"/>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顾客购买动机分析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5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顾客消费承受能力</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5000"/>
              <a:buFont typeface="Wingdings" panose="05000000000000000000" pitchFamily="2" charset="2"/>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市场商品消费结构分析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75000"/>
              <a:buFont typeface="Wingdings" panose="05000000000000000000" pitchFamily="2" charset="2"/>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企业产品消费群体分析</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】C</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436" y="1042977"/>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企业资源优势具有（   ），企业要不断投入以保持和创新其优势</a:t>
            </a:r>
            <a:endParaRPr lang="en-US" altLang="zh-CN" sz="2295" b="1"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b="1"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绝对性和时间性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相对性和时间性</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绝对性和暂时性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相对性和暂时性</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389" y="1042843"/>
            <a:ext cx="7610432"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5.</a:t>
            </a:r>
            <a:r>
              <a:rPr lang="zh-CN" altLang="en-US" sz="2295" dirty="0">
                <a:solidFill>
                  <a:schemeClr val="tx1"/>
                </a:solidFill>
                <a:latin typeface="微软雅黑" panose="020B0503020204020204" pitchFamily="34" charset="-122"/>
                <a:ea typeface="微软雅黑" panose="020B0503020204020204" pitchFamily="34" charset="-122"/>
                <a:sym typeface="+mn-ea"/>
              </a:rPr>
              <a:t>差异化战略的制定原则包括效益原则、适当原则和（   ）</a:t>
            </a:r>
            <a:endParaRPr lang="en-US" altLang="zh-CN" sz="2295" b="1"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b="1"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领先原则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有效原则</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总成本最低原则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持久原则</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
        <p:nvSpPr>
          <p:cNvPr id="3" name="TextBox 2"/>
          <p:cNvSpPr txBox="1"/>
          <p:nvPr/>
        </p:nvSpPr>
        <p:spPr>
          <a:xfrm>
            <a:off x="1274141" y="455836"/>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389" y="1042843"/>
            <a:ext cx="7610432"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Pct val="75000"/>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6.</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企业经营战略的实施是战略管理工作的（   ）</a:t>
            </a:r>
            <a:endParaRPr kumimoji="0" lang="zh-CN" altLang="en-US" sz="229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120000"/>
              <a:buFont typeface="Arial" panose="020B0604020202020204" pitchFamily="34" charset="0"/>
              <a:buNone/>
              <a:defRPr/>
            </a:pPr>
            <a:r>
              <a:rPr lang="zh-CN" altLang="en-US" sz="2295"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主体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120000"/>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客体</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120000"/>
              <a:buFont typeface="Arial" panose="020B0604020202020204" pitchFamily="34" charset="0"/>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内容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Pct val="120000"/>
              <a:buFont typeface="Arial" panose="020B0604020202020204" pitchFamily="34" charset="0"/>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重点</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389" y="1042843"/>
            <a:ext cx="7610432"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7.</a:t>
            </a:r>
            <a:r>
              <a:rPr lang="zh-CN" altLang="en-US" sz="2295" dirty="0">
                <a:solidFill>
                  <a:schemeClr val="tx1"/>
                </a:solidFill>
                <a:latin typeface="微软雅黑" panose="020B0503020204020204" pitchFamily="34" charset="-122"/>
                <a:ea typeface="微软雅黑" panose="020B0503020204020204" pitchFamily="34" charset="-122"/>
                <a:sym typeface="+mn-ea"/>
              </a:rPr>
              <a:t>（   ）是指预定的战略目标或标准，是战略控制的依据。</a:t>
            </a:r>
            <a:endParaRPr lang="zh-CN" altLang="en-US" sz="2295" b="1"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120000"/>
              <a:defRPr/>
            </a:pPr>
            <a:r>
              <a:rPr lang="zh-CN" altLang="en-US" sz="2295" b="1"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实际成效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12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绩效评价</a:t>
            </a:r>
            <a:endParaRPr lang="zh-CN" altLang="en-US"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12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战略评价标准      </a:t>
            </a:r>
            <a:endParaRPr lang="en-US" altLang="zh-CN" sz="2295" dirty="0">
              <a:solidFill>
                <a:schemeClr val="tx1"/>
              </a:solidFill>
              <a:latin typeface="微软雅黑" panose="020B0503020204020204" pitchFamily="34" charset="-122"/>
              <a:ea typeface="微软雅黑" panose="020B0503020204020204" pitchFamily="34" charset="-122"/>
            </a:endParaRPr>
          </a:p>
          <a:p>
            <a:pPr lvl="0" fontAlgn="base">
              <a:lnSpc>
                <a:spcPct val="150000"/>
              </a:lnSpc>
              <a:spcBef>
                <a:spcPct val="0"/>
              </a:spcBef>
              <a:spcAft>
                <a:spcPct val="0"/>
              </a:spcAft>
              <a:buSzPct val="12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纠偏行动 </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】C</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389" y="1042843"/>
            <a:ext cx="7610432"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lvl="0" eaLnBrk="1" latinLnBrk="0" hangingPunct="1">
              <a:lnSpc>
                <a:spcPct val="150000"/>
              </a:lnSpc>
              <a:spcBef>
                <a:spcPct val="0"/>
              </a:spcBef>
              <a:spcAft>
                <a:spcPct val="0"/>
              </a:spcAft>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8.</a:t>
            </a:r>
            <a:r>
              <a:rPr lang="zh-CN" altLang="en-US" sz="2295" dirty="0">
                <a:solidFill>
                  <a:schemeClr val="tx1"/>
                </a:solidFill>
                <a:latin typeface="微软雅黑" panose="020B0503020204020204" pitchFamily="34" charset="-122"/>
                <a:ea typeface="微软雅黑" panose="020B0503020204020204" pitchFamily="34" charset="-122"/>
                <a:sym typeface="+mn-ea"/>
              </a:rPr>
              <a:t>企业战略控制的方法包括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1" latinLnBrk="0" hangingPunct="1">
              <a:lnSpc>
                <a:spcPct val="150000"/>
              </a:lnSpc>
              <a:spcBef>
                <a:spcPct val="0"/>
              </a:spcBef>
              <a:spcAft>
                <a:spcPct val="0"/>
              </a:spcAft>
              <a:buSzPct val="12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全程控制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1" latinLnBrk="0" hangingPunct="1">
              <a:lnSpc>
                <a:spcPct val="150000"/>
              </a:lnSpc>
              <a:spcBef>
                <a:spcPct val="0"/>
              </a:spcBef>
              <a:spcAft>
                <a:spcPct val="0"/>
              </a:spcAft>
              <a:buSzPct val="12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事前控制</a:t>
            </a:r>
            <a:endParaRPr lang="zh-CN" altLang="en-US" sz="2295" dirty="0">
              <a:solidFill>
                <a:schemeClr val="tx1"/>
              </a:solidFill>
              <a:latin typeface="微软雅黑" panose="020B0503020204020204" pitchFamily="34" charset="-122"/>
              <a:ea typeface="微软雅黑" panose="020B0503020204020204" pitchFamily="34" charset="-122"/>
            </a:endParaRPr>
          </a:p>
          <a:p>
            <a:pPr lvl="0" eaLnBrk="1" latinLnBrk="0" hangingPunct="1">
              <a:lnSpc>
                <a:spcPct val="150000"/>
              </a:lnSpc>
              <a:spcBef>
                <a:spcPct val="0"/>
              </a:spcBef>
              <a:spcAft>
                <a:spcPct val="0"/>
              </a:spcAft>
              <a:buSzPct val="120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局部控制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1" latinLnBrk="0" hangingPunct="1">
              <a:lnSpc>
                <a:spcPct val="150000"/>
              </a:lnSpc>
              <a:spcBef>
                <a:spcPct val="0"/>
              </a:spcBef>
              <a:spcAft>
                <a:spcPct val="0"/>
              </a:spcAft>
              <a:buSzPct val="12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事后控制    </a:t>
            </a:r>
            <a:endParaRPr lang="en-US" altLang="zh-CN" sz="2295" dirty="0">
              <a:solidFill>
                <a:schemeClr val="tx1"/>
              </a:solidFill>
              <a:latin typeface="微软雅黑" panose="020B0503020204020204" pitchFamily="34" charset="-122"/>
              <a:ea typeface="微软雅黑" panose="020B0503020204020204" pitchFamily="34" charset="-122"/>
            </a:endParaRPr>
          </a:p>
          <a:p>
            <a:pPr lvl="0" eaLnBrk="1" latinLnBrk="0" hangingPunct="1">
              <a:lnSpc>
                <a:spcPct val="150000"/>
              </a:lnSpc>
              <a:spcBef>
                <a:spcPct val="0"/>
              </a:spcBef>
              <a:spcAft>
                <a:spcPct val="0"/>
              </a:spcAft>
              <a:buSzPct val="120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事中控制</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】BDE</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966921" cy="1711960"/>
          </a:xfrm>
          <a:prstGeom prst="rect">
            <a:avLst/>
          </a:prstGeom>
          <a:noFill/>
          <a:ln>
            <a:noFill/>
          </a:ln>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经营环境分类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grpSp>
        <p:nvGrpSpPr>
          <p:cNvPr id="19" name="组合 28"/>
          <p:cNvGrpSpPr/>
          <p:nvPr/>
        </p:nvGrpSpPr>
        <p:grpSpPr bwMode="auto">
          <a:xfrm>
            <a:off x="1803480" y="1987538"/>
            <a:ext cx="7316112" cy="4121150"/>
            <a:chOff x="839788" y="1877876"/>
            <a:chExt cx="7315199" cy="4120985"/>
          </a:xfrm>
        </p:grpSpPr>
        <p:sp>
          <p:nvSpPr>
            <p:cNvPr id="20" name="Line 14"/>
            <p:cNvSpPr>
              <a:spLocks noChangeShapeType="1"/>
            </p:cNvSpPr>
            <p:nvPr/>
          </p:nvSpPr>
          <p:spPr bwMode="auto">
            <a:xfrm>
              <a:off x="2243138" y="5540092"/>
              <a:ext cx="5029199" cy="0"/>
            </a:xfrm>
            <a:prstGeom prst="line">
              <a:avLst/>
            </a:prstGeom>
            <a:noFill/>
            <a:ln w="9525">
              <a:solidFill>
                <a:schemeClr val="tx1"/>
              </a:solidFill>
              <a:round/>
              <a:tailEnd type="triangle" w="med" len="med"/>
            </a:ln>
            <a:effectLst/>
          </p:spPr>
          <p:txBody>
            <a:bodyPr wrap="none" lIns="90000" tIns="46800" rIns="90000" bIns="46800" anchor="ctr">
              <a:spAutoFit/>
            </a:bodyPr>
            <a:lstStyle/>
            <a:p>
              <a:pPr>
                <a:defRPr/>
              </a:pPr>
              <a:endParaRPr lang="zh-CN" altLang="en-US" sz="2200">
                <a:ln>
                  <a:solidFill>
                    <a:schemeClr val="bg1"/>
                  </a:solidFill>
                </a:ln>
                <a:solidFill>
                  <a:schemeClr val="bg1"/>
                </a:solidFill>
                <a:latin typeface="微软雅黑" panose="020B0503020204020204" pitchFamily="34" charset="-122"/>
                <a:ea typeface="微软雅黑" panose="020B0503020204020204" pitchFamily="34" charset="-122"/>
              </a:endParaRPr>
            </a:p>
          </p:txBody>
        </p:sp>
        <p:sp>
          <p:nvSpPr>
            <p:cNvPr id="21" name="Line 15"/>
            <p:cNvSpPr>
              <a:spLocks noChangeShapeType="1"/>
            </p:cNvSpPr>
            <p:nvPr/>
          </p:nvSpPr>
          <p:spPr bwMode="auto">
            <a:xfrm flipH="1" flipV="1">
              <a:off x="2462213" y="1877876"/>
              <a:ext cx="0" cy="3922556"/>
            </a:xfrm>
            <a:prstGeom prst="line">
              <a:avLst/>
            </a:prstGeom>
            <a:noFill/>
            <a:ln w="9525">
              <a:solidFill>
                <a:schemeClr val="tx1"/>
              </a:solidFill>
              <a:round/>
              <a:tailEnd type="triangle" w="med" len="med"/>
            </a:ln>
            <a:effectLst/>
          </p:spPr>
          <p:txBody>
            <a:bodyPr wrap="none" lIns="90000" tIns="46800" rIns="90000" bIns="46800" anchor="ctr">
              <a:spAutoFit/>
            </a:bodyPr>
            <a:lstStyle/>
            <a:p>
              <a:pPr>
                <a:defRPr/>
              </a:pPr>
              <a:endParaRPr lang="zh-CN" altLang="en-US" sz="2200">
                <a:ln>
                  <a:solidFill>
                    <a:schemeClr val="bg1"/>
                  </a:solidFill>
                </a:ln>
                <a:solidFill>
                  <a:schemeClr val="bg1"/>
                </a:solidFill>
                <a:latin typeface="微软雅黑" panose="020B0503020204020204" pitchFamily="34" charset="-122"/>
                <a:ea typeface="微软雅黑" panose="020B0503020204020204" pitchFamily="34" charset="-122"/>
              </a:endParaRPr>
            </a:p>
          </p:txBody>
        </p:sp>
        <p:sp>
          <p:nvSpPr>
            <p:cNvPr id="22" name="Line 17"/>
            <p:cNvSpPr>
              <a:spLocks noChangeShapeType="1"/>
            </p:cNvSpPr>
            <p:nvPr/>
          </p:nvSpPr>
          <p:spPr bwMode="auto">
            <a:xfrm>
              <a:off x="2462213" y="3708191"/>
              <a:ext cx="4665662" cy="0"/>
            </a:xfrm>
            <a:prstGeom prst="line">
              <a:avLst/>
            </a:prstGeom>
            <a:noFill/>
            <a:ln w="9525">
              <a:solidFill>
                <a:schemeClr val="tx1"/>
              </a:solidFill>
              <a:round/>
            </a:ln>
            <a:effectLst/>
          </p:spPr>
          <p:txBody>
            <a:bodyPr wrap="none" lIns="90000" tIns="46800" rIns="90000" bIns="46800" anchor="ctr">
              <a:spAutoFit/>
            </a:bodyPr>
            <a:lstStyle/>
            <a:p>
              <a:pPr>
                <a:defRPr/>
              </a:pPr>
              <a:endParaRPr lang="zh-CN" altLang="en-US" sz="2200">
                <a:ln>
                  <a:solidFill>
                    <a:schemeClr val="bg1"/>
                  </a:solidFill>
                </a:ln>
                <a:solidFill>
                  <a:schemeClr val="bg1"/>
                </a:solidFill>
                <a:latin typeface="微软雅黑" panose="020B0503020204020204" pitchFamily="34" charset="-122"/>
                <a:ea typeface="微软雅黑" panose="020B0503020204020204" pitchFamily="34" charset="-122"/>
              </a:endParaRPr>
            </a:p>
          </p:txBody>
        </p:sp>
        <p:sp>
          <p:nvSpPr>
            <p:cNvPr id="23" name="Line 19"/>
            <p:cNvSpPr>
              <a:spLocks noChangeShapeType="1"/>
            </p:cNvSpPr>
            <p:nvPr/>
          </p:nvSpPr>
          <p:spPr bwMode="auto">
            <a:xfrm flipH="1" flipV="1">
              <a:off x="4575175" y="2314422"/>
              <a:ext cx="0" cy="3225671"/>
            </a:xfrm>
            <a:prstGeom prst="line">
              <a:avLst/>
            </a:prstGeom>
            <a:noFill/>
            <a:ln w="9525">
              <a:solidFill>
                <a:schemeClr val="tx1"/>
              </a:solidFill>
              <a:round/>
            </a:ln>
            <a:effectLst/>
          </p:spPr>
          <p:txBody>
            <a:bodyPr wrap="none" lIns="90000" tIns="46800" rIns="90000" bIns="46800" anchor="ctr">
              <a:spAutoFit/>
            </a:bodyPr>
            <a:lstStyle/>
            <a:p>
              <a:pPr>
                <a:defRPr/>
              </a:pPr>
              <a:endParaRPr lang="zh-CN" altLang="en-US" sz="2200">
                <a:ln>
                  <a:solidFill>
                    <a:schemeClr val="bg1"/>
                  </a:solidFill>
                </a:ln>
                <a:solidFill>
                  <a:schemeClr val="bg1"/>
                </a:solidFill>
                <a:latin typeface="微软雅黑" panose="020B0503020204020204" pitchFamily="34" charset="-122"/>
                <a:ea typeface="微软雅黑" panose="020B0503020204020204" pitchFamily="34" charset="-122"/>
              </a:endParaRPr>
            </a:p>
          </p:txBody>
        </p:sp>
        <p:sp>
          <p:nvSpPr>
            <p:cNvPr id="24" name="Rectangle 54"/>
            <p:cNvSpPr>
              <a:spLocks noChangeArrowheads="1"/>
            </p:cNvSpPr>
            <p:nvPr/>
          </p:nvSpPr>
          <p:spPr bwMode="auto">
            <a:xfrm>
              <a:off x="2744788" y="5571840"/>
              <a:ext cx="1752600" cy="427021"/>
            </a:xfrm>
            <a:prstGeom prst="rect">
              <a:avLst/>
            </a:prstGeom>
            <a:noFill/>
            <a:ln w="9525" algn="ctr">
              <a:noFill/>
              <a:miter lim="800000"/>
            </a:ln>
          </p:spPr>
          <p:txBody>
            <a:bodyPr>
              <a:spAutoFit/>
            </a:bodyPr>
            <a:lstStyle/>
            <a:p>
              <a:pPr defTabSz="1137920">
                <a:spcBef>
                  <a:spcPct val="20000"/>
                </a:spcBef>
              </a:pPr>
              <a:r>
                <a:rPr lang="zh-CN" altLang="en-US"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稳态</a:t>
              </a:r>
            </a:p>
          </p:txBody>
        </p:sp>
        <p:sp>
          <p:nvSpPr>
            <p:cNvPr id="25" name="Rectangle 54"/>
            <p:cNvSpPr>
              <a:spLocks noChangeArrowheads="1"/>
            </p:cNvSpPr>
            <p:nvPr/>
          </p:nvSpPr>
          <p:spPr bwMode="auto">
            <a:xfrm>
              <a:off x="839788" y="2019158"/>
              <a:ext cx="1676399" cy="430870"/>
            </a:xfrm>
            <a:prstGeom prst="rect">
              <a:avLst/>
            </a:prstGeom>
            <a:noFill/>
            <a:ln w="9525" algn="ctr">
              <a:noFill/>
              <a:miter lim="800000"/>
            </a:ln>
          </p:spPr>
          <p:txBody>
            <a:bodyPr>
              <a:spAutoFit/>
            </a:bodyPr>
            <a:lstStyle/>
            <a:p>
              <a:pPr defTabSz="1137920">
                <a:spcBef>
                  <a:spcPct val="20000"/>
                </a:spcBef>
              </a:pPr>
              <a:r>
                <a:rPr lang="zh-CN" altLang="en-US" sz="2200"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复杂程度</a:t>
              </a:r>
            </a:p>
          </p:txBody>
        </p:sp>
        <p:sp>
          <p:nvSpPr>
            <p:cNvPr id="26" name="Rectangle 54"/>
            <p:cNvSpPr>
              <a:spLocks noChangeArrowheads="1"/>
            </p:cNvSpPr>
            <p:nvPr/>
          </p:nvSpPr>
          <p:spPr bwMode="auto">
            <a:xfrm>
              <a:off x="1296988" y="3009718"/>
              <a:ext cx="1143000" cy="427020"/>
            </a:xfrm>
            <a:prstGeom prst="rect">
              <a:avLst/>
            </a:prstGeom>
            <a:noFill/>
            <a:ln w="9525" algn="ctr">
              <a:noFill/>
              <a:miter lim="800000"/>
            </a:ln>
          </p:spPr>
          <p:txBody>
            <a:bodyPr>
              <a:spAutoFit/>
            </a:bodyPr>
            <a:lstStyle/>
            <a:p>
              <a:pPr defTabSz="1137920">
                <a:spcBef>
                  <a:spcPct val="20000"/>
                </a:spcBef>
              </a:pPr>
              <a:r>
                <a:rPr lang="zh-CN" altLang="en-US"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简单</a:t>
              </a:r>
            </a:p>
          </p:txBody>
        </p:sp>
        <p:sp>
          <p:nvSpPr>
            <p:cNvPr id="27" name="Rectangle 54"/>
            <p:cNvSpPr>
              <a:spLocks noChangeArrowheads="1"/>
            </p:cNvSpPr>
            <p:nvPr/>
          </p:nvSpPr>
          <p:spPr bwMode="auto">
            <a:xfrm>
              <a:off x="4878387" y="5552791"/>
              <a:ext cx="1752600" cy="427020"/>
            </a:xfrm>
            <a:prstGeom prst="rect">
              <a:avLst/>
            </a:prstGeom>
            <a:noFill/>
            <a:ln w="9525" algn="ctr">
              <a:noFill/>
              <a:miter lim="800000"/>
            </a:ln>
          </p:spPr>
          <p:txBody>
            <a:bodyPr>
              <a:spAutoFit/>
            </a:bodyPr>
            <a:lstStyle/>
            <a:p>
              <a:pPr defTabSz="1137920">
                <a:spcBef>
                  <a:spcPct val="20000"/>
                </a:spcBef>
              </a:pPr>
              <a:r>
                <a:rPr lang="zh-CN" altLang="en-US"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动态</a:t>
              </a:r>
            </a:p>
          </p:txBody>
        </p:sp>
        <p:sp>
          <p:nvSpPr>
            <p:cNvPr id="28" name="Rectangle 54"/>
            <p:cNvSpPr>
              <a:spLocks noChangeArrowheads="1"/>
            </p:cNvSpPr>
            <p:nvPr/>
          </p:nvSpPr>
          <p:spPr bwMode="auto">
            <a:xfrm>
              <a:off x="5106987" y="4305066"/>
              <a:ext cx="1752600" cy="427020"/>
            </a:xfrm>
            <a:prstGeom prst="rect">
              <a:avLst/>
            </a:prstGeom>
            <a:noFill/>
            <a:ln w="9525" algn="ctr">
              <a:noFill/>
              <a:miter lim="800000"/>
            </a:ln>
          </p:spPr>
          <p:txBody>
            <a:bodyPr>
              <a:spAutoFit/>
            </a:bodyPr>
            <a:lstStyle/>
            <a:p>
              <a:pPr defTabSz="1137920">
                <a:spcBef>
                  <a:spcPct val="20000"/>
                </a:spcBef>
              </a:pPr>
              <a:r>
                <a:rPr lang="en-US" altLang="zh-CN"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Ⅳ</a:t>
              </a:r>
            </a:p>
          </p:txBody>
        </p:sp>
        <p:sp>
          <p:nvSpPr>
            <p:cNvPr id="29" name="Rectangle 54"/>
            <p:cNvSpPr>
              <a:spLocks noChangeArrowheads="1"/>
            </p:cNvSpPr>
            <p:nvPr/>
          </p:nvSpPr>
          <p:spPr bwMode="auto">
            <a:xfrm>
              <a:off x="2668588" y="4457460"/>
              <a:ext cx="1752600" cy="427020"/>
            </a:xfrm>
            <a:prstGeom prst="rect">
              <a:avLst/>
            </a:prstGeom>
            <a:noFill/>
            <a:ln w="9525" algn="ctr">
              <a:noFill/>
              <a:miter lim="800000"/>
            </a:ln>
          </p:spPr>
          <p:txBody>
            <a:bodyPr>
              <a:spAutoFit/>
            </a:bodyPr>
            <a:lstStyle/>
            <a:p>
              <a:pPr defTabSz="1137920">
                <a:spcBef>
                  <a:spcPct val="20000"/>
                </a:spcBef>
              </a:pPr>
              <a:r>
                <a:rPr lang="en-US" altLang="zh-CN"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Ⅲ</a:t>
              </a:r>
            </a:p>
          </p:txBody>
        </p:sp>
        <p:sp>
          <p:nvSpPr>
            <p:cNvPr id="30" name="Rectangle 54"/>
            <p:cNvSpPr>
              <a:spLocks noChangeArrowheads="1"/>
            </p:cNvSpPr>
            <p:nvPr/>
          </p:nvSpPr>
          <p:spPr bwMode="auto">
            <a:xfrm>
              <a:off x="1220788" y="4255856"/>
              <a:ext cx="1219200" cy="427020"/>
            </a:xfrm>
            <a:prstGeom prst="rect">
              <a:avLst/>
            </a:prstGeom>
            <a:noFill/>
            <a:ln w="9525" algn="ctr">
              <a:noFill/>
              <a:miter lim="800000"/>
            </a:ln>
          </p:spPr>
          <p:txBody>
            <a:bodyPr>
              <a:spAutoFit/>
            </a:bodyPr>
            <a:lstStyle/>
            <a:p>
              <a:pPr defTabSz="1137920">
                <a:spcBef>
                  <a:spcPct val="20000"/>
                </a:spcBef>
              </a:pPr>
              <a:r>
                <a:rPr lang="zh-CN" altLang="en-US"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复杂</a:t>
              </a:r>
            </a:p>
          </p:txBody>
        </p:sp>
        <p:sp>
          <p:nvSpPr>
            <p:cNvPr id="31" name="Rectangle 54"/>
            <p:cNvSpPr>
              <a:spLocks noChangeArrowheads="1"/>
            </p:cNvSpPr>
            <p:nvPr/>
          </p:nvSpPr>
          <p:spPr bwMode="auto">
            <a:xfrm>
              <a:off x="5106987" y="2552536"/>
              <a:ext cx="1752600" cy="427021"/>
            </a:xfrm>
            <a:prstGeom prst="rect">
              <a:avLst/>
            </a:prstGeom>
            <a:noFill/>
            <a:ln w="9525" algn="ctr">
              <a:noFill/>
              <a:miter lim="800000"/>
            </a:ln>
          </p:spPr>
          <p:txBody>
            <a:bodyPr>
              <a:spAutoFit/>
            </a:bodyPr>
            <a:lstStyle/>
            <a:p>
              <a:pPr defTabSz="1137920">
                <a:spcBef>
                  <a:spcPct val="20000"/>
                </a:spcBef>
              </a:pPr>
              <a:r>
                <a:rPr lang="en-US" altLang="zh-CN"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Ⅱ</a:t>
              </a:r>
            </a:p>
          </p:txBody>
        </p:sp>
        <p:sp>
          <p:nvSpPr>
            <p:cNvPr id="32" name="Rectangle 54"/>
            <p:cNvSpPr>
              <a:spLocks noChangeArrowheads="1"/>
            </p:cNvSpPr>
            <p:nvPr/>
          </p:nvSpPr>
          <p:spPr bwMode="auto">
            <a:xfrm>
              <a:off x="6402387" y="5524217"/>
              <a:ext cx="1752600" cy="430870"/>
            </a:xfrm>
            <a:prstGeom prst="rect">
              <a:avLst/>
            </a:prstGeom>
            <a:noFill/>
            <a:ln w="9525" algn="ctr">
              <a:noFill/>
              <a:miter lim="800000"/>
            </a:ln>
          </p:spPr>
          <p:txBody>
            <a:bodyPr>
              <a:spAutoFit/>
            </a:bodyPr>
            <a:lstStyle/>
            <a:p>
              <a:pPr defTabSz="1137920">
                <a:spcBef>
                  <a:spcPct val="20000"/>
                </a:spcBef>
              </a:pPr>
              <a:r>
                <a:rPr lang="zh-CN" altLang="en-US"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变化程度</a:t>
              </a:r>
            </a:p>
          </p:txBody>
        </p:sp>
        <p:sp>
          <p:nvSpPr>
            <p:cNvPr id="33" name="Rectangle 54"/>
            <p:cNvSpPr>
              <a:spLocks noChangeArrowheads="1"/>
            </p:cNvSpPr>
            <p:nvPr/>
          </p:nvSpPr>
          <p:spPr bwMode="auto">
            <a:xfrm>
              <a:off x="2592388" y="2476339"/>
              <a:ext cx="1752600" cy="427021"/>
            </a:xfrm>
            <a:prstGeom prst="rect">
              <a:avLst/>
            </a:prstGeom>
            <a:noFill/>
            <a:ln w="9525" algn="ctr">
              <a:noFill/>
              <a:miter lim="800000"/>
            </a:ln>
          </p:spPr>
          <p:txBody>
            <a:bodyPr>
              <a:spAutoFit/>
            </a:bodyPr>
            <a:lstStyle/>
            <a:p>
              <a:pPr defTabSz="1137920">
                <a:spcBef>
                  <a:spcPct val="20000"/>
                </a:spcBef>
              </a:pPr>
              <a:r>
                <a:rPr lang="en-US" altLang="zh-CN" sz="220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Ⅰ</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7460386" cy="3837940"/>
          </a:xfrm>
          <a:prstGeom prst="rect">
            <a:avLst/>
          </a:prstGeom>
          <a:noFill/>
          <a:ln w="9525" algn="ctr">
            <a:noFill/>
            <a:miter lim="800000"/>
          </a:ln>
        </p:spPr>
        <p:txBody>
          <a:bodyPr wrap="square" lIns="118127" tIns="61426" rIns="118127" bIns="61426">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按照环境的不确定性把环境分成四类：</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第</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Ⅰ</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种类型的环境经营风险最小</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第</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Ⅱ</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种类型的环境具有较高的经营风险</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第</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Ⅲ</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种类型的环境具有较低的经营风险</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第</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Ⅳ</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种类型的环境风险最大</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8187532" cy="3307080"/>
          </a:xfrm>
          <a:prstGeom prst="rect">
            <a:avLst/>
          </a:prstGeom>
          <a:ln algn="ctr">
            <a:miter lim="800000"/>
          </a:ln>
        </p:spPr>
        <p:txBody>
          <a:bodyPr vert="horz" wrap="square" lIns="118127" tIns="61426" rIns="118127" bIns="61426"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外部环境对企业经营的影响：</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）有利：使企业的长处（优势）得到更大的发挥，或者能弥补企业的短处（劣势）。</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）不利：使企业的长处难以发挥，或者突出了企业的短处。</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微软雅黑" panose="020B0503020204020204" pitchFamily="34" charset="-122"/>
              </a:rPr>
              <a:t>第一节  企业战略管理</a:t>
            </a:r>
          </a:p>
        </p:txBody>
      </p:sp>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4039</Words>
  <Application>Microsoft Office PowerPoint</Application>
  <PresentationFormat>宽屏</PresentationFormat>
  <Paragraphs>432</Paragraphs>
  <Slides>63</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63</vt:i4>
      </vt:variant>
    </vt:vector>
  </HeadingPairs>
  <TitlesOfParts>
    <vt:vector size="72" baseType="lpstr">
      <vt:lpstr>黑体</vt:lpstr>
      <vt:lpstr>华文新魏</vt:lpstr>
      <vt:lpstr>微软雅黑</vt:lpstr>
      <vt:lpstr>Arial</vt:lpstr>
      <vt:lpstr>Calibri</vt:lpstr>
      <vt:lpstr>Calibri Light</vt:lpstr>
      <vt:lpstr>Wingdings</vt:lpstr>
      <vt:lpstr>自定义设计方案</vt:lpstr>
      <vt:lpstr>1_自定义设计方案</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348</cp:revision>
  <dcterms:created xsi:type="dcterms:W3CDTF">2015-04-07T05:51:00Z</dcterms:created>
  <dcterms:modified xsi:type="dcterms:W3CDTF">2021-06-08T05:09:22Z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