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42"/>
  </p:notesMasterIdLst>
  <p:handoutMasterIdLst>
    <p:handoutMasterId r:id="rId43"/>
  </p:handoutMasterIdLst>
  <p:sldIdLst>
    <p:sldId id="8724" r:id="rId3"/>
    <p:sldId id="8845" r:id="rId4"/>
    <p:sldId id="8846" r:id="rId5"/>
    <p:sldId id="8687" r:id="rId6"/>
    <p:sldId id="8688" r:id="rId7"/>
    <p:sldId id="8689" r:id="rId8"/>
    <p:sldId id="8690" r:id="rId9"/>
    <p:sldId id="8691" r:id="rId10"/>
    <p:sldId id="8692" r:id="rId11"/>
    <p:sldId id="8693" r:id="rId12"/>
    <p:sldId id="8694" r:id="rId13"/>
    <p:sldId id="8695" r:id="rId14"/>
    <p:sldId id="8696" r:id="rId15"/>
    <p:sldId id="8697" r:id="rId16"/>
    <p:sldId id="8698" r:id="rId17"/>
    <p:sldId id="8699" r:id="rId18"/>
    <p:sldId id="8701" r:id="rId19"/>
    <p:sldId id="8702" r:id="rId20"/>
    <p:sldId id="8703" r:id="rId21"/>
    <p:sldId id="8704" r:id="rId22"/>
    <p:sldId id="8705" r:id="rId23"/>
    <p:sldId id="8706" r:id="rId24"/>
    <p:sldId id="8707" r:id="rId25"/>
    <p:sldId id="8708" r:id="rId26"/>
    <p:sldId id="8709" r:id="rId27"/>
    <p:sldId id="8710" r:id="rId28"/>
    <p:sldId id="8711" r:id="rId29"/>
    <p:sldId id="8712" r:id="rId30"/>
    <p:sldId id="8713" r:id="rId31"/>
    <p:sldId id="8714" r:id="rId32"/>
    <p:sldId id="8715" r:id="rId33"/>
    <p:sldId id="8716" r:id="rId34"/>
    <p:sldId id="8717" r:id="rId35"/>
    <p:sldId id="8718" r:id="rId36"/>
    <p:sldId id="8719" r:id="rId37"/>
    <p:sldId id="8720" r:id="rId38"/>
    <p:sldId id="8721" r:id="rId39"/>
    <p:sldId id="8722" r:id="rId40"/>
    <p:sldId id="8725" r:id="rId41"/>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627380" indent="-17018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1254125" indent="-339725"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881505" indent="-509905"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2508250" indent="-67945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4017">
          <p15:clr>
            <a:srgbClr val="A4A3A4"/>
          </p15:clr>
        </p15:guide>
        <p15:guide id="2" orient="horz" pos="572">
          <p15:clr>
            <a:srgbClr val="A4A3A4"/>
          </p15:clr>
        </p15:guide>
        <p15:guide id="3" pos="5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4250"/>
    <a:srgbClr val="FFFF00"/>
    <a:srgbClr val="00554C"/>
    <a:srgbClr val="0054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54" autoAdjust="0"/>
    <p:restoredTop sz="94660" autoAdjust="0"/>
  </p:normalViewPr>
  <p:slideViewPr>
    <p:cSldViewPr showGuides="1">
      <p:cViewPr varScale="1">
        <p:scale>
          <a:sx n="51" d="100"/>
          <a:sy n="51" d="100"/>
        </p:scale>
        <p:origin x="1027" y="43"/>
      </p:cViewPr>
      <p:guideLst>
        <p:guide orient="horz" pos="4017"/>
        <p:guide orient="horz" pos="572"/>
        <p:guide pos="542"/>
      </p:guideLst>
    </p:cSldViewPr>
  </p:slideViewPr>
  <p:notesTextViewPr>
    <p:cViewPr>
      <p:scale>
        <a:sx n="100" d="100"/>
        <a:sy n="100" d="100"/>
      </p:scale>
      <p:origin x="0" y="0"/>
    </p:cViewPr>
  </p:notesTextViewPr>
  <p:sorterViewPr>
    <p:cViewPr>
      <p:scale>
        <a:sx n="66" d="100"/>
        <a:sy n="66" d="100"/>
      </p:scale>
      <p:origin x="0" y="0"/>
    </p:cViewPr>
  </p:sorter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buFont typeface="Arial" panose="020B0604020202020204" pitchFamily="34" charset="0"/>
              <a:buNone/>
              <a:defRPr sz="1200"/>
            </a:lvl1pPr>
          </a:lstStyle>
          <a:p>
            <a:pPr>
              <a:defRPr/>
            </a:pPr>
            <a:fld id="{54528976-65FD-4B13-950A-E6DB2E010CA6}" type="slidenum">
              <a:rPr lang="zh-CN" altLang="en-US"/>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1"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2" name="幻灯片图像占位符 3"/>
          <p:cNvSpPr>
            <a:spLocks noGrp="1" noRot="1" noChangeAspect="1"/>
          </p:cNvSpPr>
          <p:nvPr>
            <p:ph type="sldImg" idx="2"/>
          </p:nvPr>
        </p:nvSpPr>
        <p:spPr>
          <a:xfrm>
            <a:off x="381001" y="685800"/>
            <a:ext cx="6096000" cy="3429000"/>
          </a:xfrm>
          <a:prstGeom prst="rect">
            <a:avLst/>
          </a:prstGeom>
          <a:noFill/>
          <a:ln w="9525">
            <a:noFill/>
            <a:miter/>
          </a:ln>
        </p:spPr>
        <p:txBody>
          <a:bodyPr/>
          <a:lstStyle/>
          <a:p>
            <a:pPr lvl="0"/>
            <a:endParaRPr lang="zh-CN" altLang="en-US" noProof="1"/>
          </a:p>
        </p:txBody>
      </p:sp>
      <p:sp>
        <p:nvSpPr>
          <p:cNvPr id="2053" name="备注占位符 4"/>
          <p:cNvSpPr>
            <a:spLocks noGrp="1" noChangeArrowheads="1"/>
          </p:cNvSpPr>
          <p:nvPr>
            <p:ph type="body" sz="quarter" idx="3"/>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a:buFont typeface="Arial" panose="020B0604020202020204" pitchFamily="34" charset="0"/>
              <a:buNone/>
              <a:defRPr sz="1200">
                <a:latin typeface="微软雅黑" panose="020B0503020204020204" pitchFamily="34" charset="-122"/>
              </a:defRPr>
            </a:lvl1pPr>
          </a:lstStyle>
          <a:p>
            <a:pPr>
              <a:defRPr/>
            </a:pPr>
            <a:fld id="{01D7F8C4-D0AE-4633-B9AD-11E3F27E1582}"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1pPr>
    <a:lvl2pPr marL="627380"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2pPr>
    <a:lvl3pPr marL="1254125"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3pPr>
    <a:lvl4pPr marL="1882775"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4pPr>
    <a:lvl5pPr marL="2508250"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5pPr>
    <a:lvl6pPr marL="3136265" algn="l" defTabSz="1254125" rtl="0" eaLnBrk="1" latinLnBrk="0" hangingPunct="1">
      <a:defRPr sz="1645" kern="1200">
        <a:solidFill>
          <a:schemeClr val="tx1"/>
        </a:solidFill>
        <a:latin typeface="+mn-lt"/>
        <a:ea typeface="+mn-ea"/>
        <a:cs typeface="+mn-cs"/>
      </a:defRPr>
    </a:lvl6pPr>
    <a:lvl7pPr marL="3763645" algn="l" defTabSz="1254125" rtl="0" eaLnBrk="1" latinLnBrk="0" hangingPunct="1">
      <a:defRPr sz="1645" kern="1200">
        <a:solidFill>
          <a:schemeClr val="tx1"/>
        </a:solidFill>
        <a:latin typeface="+mn-lt"/>
        <a:ea typeface="+mn-ea"/>
        <a:cs typeface="+mn-cs"/>
      </a:defRPr>
    </a:lvl7pPr>
    <a:lvl8pPr marL="4391025" algn="l" defTabSz="1254125" rtl="0" eaLnBrk="1" latinLnBrk="0" hangingPunct="1">
      <a:defRPr sz="1645" kern="1200">
        <a:solidFill>
          <a:schemeClr val="tx1"/>
        </a:solidFill>
        <a:latin typeface="+mn-lt"/>
        <a:ea typeface="+mn-ea"/>
        <a:cs typeface="+mn-cs"/>
      </a:defRPr>
    </a:lvl8pPr>
    <a:lvl9pPr marL="5018405" algn="l" defTabSz="1254125" rtl="0" eaLnBrk="1" latinLnBrk="0" hangingPunct="1">
      <a:defRPr sz="1645"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73" y="1122366"/>
            <a:ext cx="9143838" cy="2387607"/>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3973" y="3602048"/>
            <a:ext cx="9143838" cy="165576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83D8C2F2-A651-4365-9CD6-CF85447B1478}" type="slidenum">
              <a:rPr lang="zh-CN" altLang="en-US"/>
              <a:t>‹#›</a:t>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5" y="365126"/>
            <a:ext cx="10515413" cy="581185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0FE9C963-C095-4AF5-9A20-064A7FD5F7BE}" type="slidenum">
              <a:rPr lang="zh-CN" altLang="en-US"/>
              <a:t>‹#›</a:t>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3F64E3DD-684C-4040-B03B-988BB3FED74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73" y="1122366"/>
            <a:ext cx="9143838" cy="2387607"/>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3973" y="3602048"/>
            <a:ext cx="9143838" cy="165576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CBBBCEE5-97FC-44CD-9F72-CB3661D236E9}" type="slidenum">
              <a:rPr lang="zh-CN" altLang="en-US"/>
              <a:t>‹#›</a:t>
            </a:fld>
            <a:endParaRPr lang="zh-CN" alt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50181" y="365125"/>
            <a:ext cx="8726969" cy="5651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lvl1pPr>
              <a:defRPr sz="2400">
                <a:solidFill>
                  <a:schemeClr val="bg1"/>
                </a:solidFill>
                <a:latin typeface="微软雅黑" panose="020B0503020204020204" pitchFamily="34" charset="-122"/>
                <a:ea typeface="微软雅黑" panose="020B0503020204020204" pitchFamily="34" charset="-122"/>
              </a:defRPr>
            </a:lvl1pPr>
            <a:lvl2pPr marL="457200" indent="0">
              <a:buNone/>
              <a:defRPr sz="2400">
                <a:solidFill>
                  <a:schemeClr val="bg1"/>
                </a:solidFill>
                <a:latin typeface="微软雅黑" panose="020B0503020204020204" pitchFamily="34" charset="-122"/>
                <a:ea typeface="微软雅黑" panose="020B0503020204020204" pitchFamily="34" charset="-122"/>
              </a:defRPr>
            </a:lvl2pPr>
            <a:lvl3pPr marL="914400" indent="0">
              <a:buNone/>
              <a:defRPr sz="2400">
                <a:solidFill>
                  <a:schemeClr val="bg1"/>
                </a:solidFill>
                <a:latin typeface="微软雅黑" panose="020B0503020204020204" pitchFamily="34" charset="-122"/>
                <a:ea typeface="微软雅黑" panose="020B0503020204020204" pitchFamily="34" charset="-122"/>
              </a:defRPr>
            </a:lvl3pPr>
            <a:lvl4pPr marL="1371600" indent="0">
              <a:buNone/>
              <a:defRPr sz="2400">
                <a:solidFill>
                  <a:schemeClr val="bg1"/>
                </a:solidFill>
                <a:latin typeface="微软雅黑" panose="020B0503020204020204" pitchFamily="34" charset="-122"/>
                <a:ea typeface="微软雅黑" panose="020B0503020204020204" pitchFamily="34" charset="-122"/>
              </a:defRPr>
            </a:lvl4pPr>
            <a:lvl5pPr marL="1828800" indent="0">
              <a:buNone/>
              <a:defRPr sz="2400">
                <a:solidFill>
                  <a:schemeClr val="bg1"/>
                </a:solidFill>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灯片编号占位符 5"/>
          <p:cNvSpPr>
            <a:spLocks noGrp="1"/>
          </p:cNvSpPr>
          <p:nvPr>
            <p:ph type="sldNum" sz="quarter" idx="10"/>
          </p:nvPr>
        </p:nvSpPr>
        <p:spPr/>
        <p:txBody>
          <a:bodyPr/>
          <a:lstStyle>
            <a:lvl1pPr>
              <a:defRPr/>
            </a:lvl1pPr>
          </a:lstStyle>
          <a:p>
            <a:pPr>
              <a:defRPr/>
            </a:pPr>
            <a:fld id="{7FAB098D-7B42-4758-ABFA-A55028EB3AC8}" type="slidenum">
              <a:rPr lang="zh-CN" altLang="en-US"/>
              <a:t>‹#›</a:t>
            </a:fld>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35" y="1709743"/>
            <a:ext cx="10515413" cy="2852745"/>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35" y="4589476"/>
            <a:ext cx="10515413" cy="1500191"/>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939786B4-ECC0-4395-94DF-E1493E7A1CC0}" type="slidenum">
              <a:rPr lang="zh-CN" altLang="en-US"/>
              <a:t>‹#›</a:t>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185"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091"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DC0C1F1C-E5AE-4D5E-88B5-C69A3AC17092}" type="slidenum">
              <a:rPr lang="zh-CN" altLang="en-US"/>
              <a:t>‹#›</a:t>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73" y="365126"/>
            <a:ext cx="10515413" cy="1325567"/>
          </a:xfrm>
        </p:spPr>
        <p:txBody>
          <a:bodyPr/>
          <a:lstStyle/>
          <a:p>
            <a:r>
              <a:rPr lang="zh-CN" altLang="en-US" noProof="1"/>
              <a:t>单击此处编辑母版标题样式</a:t>
            </a:r>
          </a:p>
        </p:txBody>
      </p:sp>
      <p:sp>
        <p:nvSpPr>
          <p:cNvPr id="3" name="文本占位符 2"/>
          <p:cNvSpPr>
            <a:spLocks noGrp="1"/>
          </p:cNvSpPr>
          <p:nvPr>
            <p:ph type="body" idx="1"/>
          </p:nvPr>
        </p:nvSpPr>
        <p:spPr>
          <a:xfrm>
            <a:off x="1186753" y="1778443"/>
            <a:ext cx="4873488"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53" y="2665387"/>
            <a:ext cx="4873488"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828" y="1778443"/>
            <a:ext cx="4897490"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828" y="2665387"/>
            <a:ext cx="4897490"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8"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9" name="灯片编号占位符 5"/>
          <p:cNvSpPr>
            <a:spLocks noGrp="1"/>
          </p:cNvSpPr>
          <p:nvPr>
            <p:ph type="sldNum" sz="quarter" idx="12"/>
          </p:nvPr>
        </p:nvSpPr>
        <p:spPr>
          <a:xfrm>
            <a:off x="8610942" y="6356350"/>
            <a:ext cx="2742744" cy="365125"/>
          </a:xfrm>
        </p:spPr>
        <p:txBody>
          <a:bodyPr/>
          <a:lstStyle>
            <a:lvl1pPr>
              <a:defRPr/>
            </a:lvl1pPr>
          </a:lstStyle>
          <a:p>
            <a:pPr>
              <a:defRPr/>
            </a:pPr>
            <a:fld id="{E4DC486D-29B0-4EAB-BB14-4995A384B154}" type="slidenum">
              <a:rPr lang="zh-CN" altLang="en-US"/>
              <a:t>‹#›</a:t>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31D11D68-795E-450B-BEBB-C3F7BF59B263}" type="slidenum">
              <a:rPr lang="zh-CN" altLang="en-US"/>
              <a:t>‹#›</a:t>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3"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4" name="灯片编号占位符 5"/>
          <p:cNvSpPr>
            <a:spLocks noGrp="1"/>
          </p:cNvSpPr>
          <p:nvPr>
            <p:ph type="sldNum" sz="quarter" idx="12"/>
          </p:nvPr>
        </p:nvSpPr>
        <p:spPr>
          <a:xfrm>
            <a:off x="8610942" y="6356350"/>
            <a:ext cx="2742744" cy="365125"/>
          </a:xfrm>
        </p:spPr>
        <p:txBody>
          <a:bodyPr/>
          <a:lstStyle>
            <a:lvl1pPr>
              <a:defRPr/>
            </a:lvl1pPr>
          </a:lstStyle>
          <a:p>
            <a:pPr>
              <a:defRPr/>
            </a:pPr>
            <a:fld id="{97A7F1FD-C5F8-4948-AFC6-83154B33DAE6}" type="slidenum">
              <a:rPr lang="zh-CN" altLang="en-US"/>
              <a:t>‹#›</a:t>
            </a:fld>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73" y="457201"/>
            <a:ext cx="4165275" cy="1600205"/>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096" y="457202"/>
            <a:ext cx="6172091" cy="54038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73" y="2057406"/>
            <a:ext cx="4165275" cy="38115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9BA02C1F-4EEF-4FE1-9E0C-53B547D5A59E}" type="slidenum">
              <a:rPr lang="zh-CN" altLang="en-US"/>
              <a:t>‹#›</a:t>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50181" y="365125"/>
            <a:ext cx="8726969" cy="5651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lvl1pPr>
              <a:defRPr sz="2400">
                <a:solidFill>
                  <a:schemeClr val="bg1"/>
                </a:solidFill>
                <a:latin typeface="微软雅黑" panose="020B0503020204020204" pitchFamily="34" charset="-122"/>
                <a:ea typeface="微软雅黑" panose="020B0503020204020204" pitchFamily="34" charset="-122"/>
              </a:defRPr>
            </a:lvl1pPr>
            <a:lvl2pPr marL="457200" indent="0">
              <a:buNone/>
              <a:defRPr sz="2400">
                <a:solidFill>
                  <a:schemeClr val="bg1"/>
                </a:solidFill>
                <a:latin typeface="微软雅黑" panose="020B0503020204020204" pitchFamily="34" charset="-122"/>
                <a:ea typeface="微软雅黑" panose="020B0503020204020204" pitchFamily="34" charset="-122"/>
              </a:defRPr>
            </a:lvl2pPr>
            <a:lvl3pPr marL="914400" indent="0">
              <a:buNone/>
              <a:defRPr sz="2400">
                <a:solidFill>
                  <a:schemeClr val="bg1"/>
                </a:solidFill>
                <a:latin typeface="微软雅黑" panose="020B0503020204020204" pitchFamily="34" charset="-122"/>
                <a:ea typeface="微软雅黑" panose="020B0503020204020204" pitchFamily="34" charset="-122"/>
              </a:defRPr>
            </a:lvl3pPr>
            <a:lvl4pPr marL="1371600" indent="0">
              <a:buNone/>
              <a:defRPr sz="2400">
                <a:solidFill>
                  <a:schemeClr val="bg1"/>
                </a:solidFill>
                <a:latin typeface="微软雅黑" panose="020B0503020204020204" pitchFamily="34" charset="-122"/>
                <a:ea typeface="微软雅黑" panose="020B0503020204020204" pitchFamily="34" charset="-122"/>
              </a:defRPr>
            </a:lvl4pPr>
            <a:lvl5pPr marL="1828800" indent="0">
              <a:buNone/>
              <a:defRPr sz="2400">
                <a:solidFill>
                  <a:schemeClr val="bg1"/>
                </a:solidFill>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灯片编号占位符 5"/>
          <p:cNvSpPr>
            <a:spLocks noGrp="1"/>
          </p:cNvSpPr>
          <p:nvPr>
            <p:ph type="sldNum" sz="quarter" idx="10"/>
          </p:nvPr>
        </p:nvSpPr>
        <p:spPr/>
        <p:txBody>
          <a:bodyPr/>
          <a:lstStyle>
            <a:lvl1pPr>
              <a:defRPr/>
            </a:lvl1pPr>
          </a:lstStyle>
          <a:p>
            <a:pPr>
              <a:defRPr/>
            </a:pPr>
            <a:fld id="{9F5C0916-10A1-4E65-BBB1-E8CC01AE071B}" type="slidenum">
              <a:rPr lang="zh-CN" altLang="en-US"/>
              <a:t>‹#›</a:t>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746" y="365126"/>
            <a:ext cx="2628853" cy="581185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185" y="365126"/>
            <a:ext cx="7734163" cy="581185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AFF7A799-5884-4628-A8E6-C659B55925E7}" type="slidenum">
              <a:rPr lang="zh-CN" altLang="en-US"/>
              <a:t>‹#›</a:t>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5" y="365126"/>
            <a:ext cx="10515413" cy="581185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0D081B5A-1D8E-4932-9D4B-F497FDB5F81D}" type="slidenum">
              <a:rPr lang="zh-CN" altLang="en-US"/>
              <a:t>‹#›</a:t>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35" y="1709743"/>
            <a:ext cx="10515413" cy="2852745"/>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35" y="4589476"/>
            <a:ext cx="10515413" cy="1500191"/>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EAE761E7-AAAC-402B-893F-A431554AB6AF}" type="slidenum">
              <a:rPr lang="zh-CN" altLang="en-US"/>
              <a:t>‹#›</a:t>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185"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091"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7902F78A-1D5D-439D-B26C-661F9E95CAB5}" type="slidenum">
              <a:rPr lang="zh-CN" altLang="en-US"/>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73" y="365126"/>
            <a:ext cx="10515413" cy="1325567"/>
          </a:xfrm>
        </p:spPr>
        <p:txBody>
          <a:bodyPr/>
          <a:lstStyle/>
          <a:p>
            <a:r>
              <a:rPr lang="zh-CN" altLang="en-US" noProof="1"/>
              <a:t>单击此处编辑母版标题样式</a:t>
            </a:r>
          </a:p>
        </p:txBody>
      </p:sp>
      <p:sp>
        <p:nvSpPr>
          <p:cNvPr id="3" name="文本占位符 2"/>
          <p:cNvSpPr>
            <a:spLocks noGrp="1"/>
          </p:cNvSpPr>
          <p:nvPr>
            <p:ph type="body" idx="1"/>
          </p:nvPr>
        </p:nvSpPr>
        <p:spPr>
          <a:xfrm>
            <a:off x="1186753" y="1778443"/>
            <a:ext cx="4873488"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53" y="2665387"/>
            <a:ext cx="4873488"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828" y="1778443"/>
            <a:ext cx="4897490"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828" y="2665387"/>
            <a:ext cx="4897490"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8"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9" name="灯片编号占位符 5"/>
          <p:cNvSpPr>
            <a:spLocks noGrp="1"/>
          </p:cNvSpPr>
          <p:nvPr>
            <p:ph type="sldNum" sz="quarter" idx="12"/>
          </p:nvPr>
        </p:nvSpPr>
        <p:spPr>
          <a:xfrm>
            <a:off x="8610942" y="6356350"/>
            <a:ext cx="2742744" cy="365125"/>
          </a:xfrm>
        </p:spPr>
        <p:txBody>
          <a:bodyPr/>
          <a:lstStyle>
            <a:lvl1pPr>
              <a:defRPr/>
            </a:lvl1pPr>
          </a:lstStyle>
          <a:p>
            <a:pPr>
              <a:defRPr/>
            </a:pPr>
            <a:fld id="{AF1B6782-5345-4A00-B97F-D3A96A37A7D6}" type="slidenum">
              <a:rPr lang="zh-CN" altLang="en-US"/>
              <a:t>‹#›</a:t>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8AE38A3C-C326-4F36-B506-D3DF4A343217}" type="slidenum">
              <a:rPr lang="zh-CN" altLang="en-US"/>
              <a:t>‹#›</a:t>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3"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4" name="灯片编号占位符 5"/>
          <p:cNvSpPr>
            <a:spLocks noGrp="1"/>
          </p:cNvSpPr>
          <p:nvPr>
            <p:ph type="sldNum" sz="quarter" idx="12"/>
          </p:nvPr>
        </p:nvSpPr>
        <p:spPr>
          <a:xfrm>
            <a:off x="8610942" y="6356350"/>
            <a:ext cx="2742744" cy="365125"/>
          </a:xfrm>
        </p:spPr>
        <p:txBody>
          <a:bodyPr/>
          <a:lstStyle>
            <a:lvl1pPr>
              <a:defRPr/>
            </a:lvl1pPr>
          </a:lstStyle>
          <a:p>
            <a:pPr>
              <a:defRPr/>
            </a:pPr>
            <a:fld id="{89DFC59B-2ADC-44F3-A4BF-759B55205A67}" type="slidenum">
              <a:rPr lang="zh-CN" altLang="en-US"/>
              <a:t>‹#›</a:t>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73" y="457201"/>
            <a:ext cx="4165275" cy="1600205"/>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096" y="457202"/>
            <a:ext cx="6172091" cy="54038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73" y="2057406"/>
            <a:ext cx="4165275" cy="38115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6A3AADA8-4CFB-4835-9218-61D150816712}" type="slidenum">
              <a:rPr lang="zh-CN" altLang="en-US"/>
              <a:t>‹#›</a:t>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746" y="365126"/>
            <a:ext cx="2628853" cy="581185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185" y="365126"/>
            <a:ext cx="7734163" cy="581185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61D63F39-BBE6-4EB7-AD97-10BF970271BF}" type="slidenum">
              <a:rPr lang="zh-CN" altLang="en-US"/>
              <a:t>‹#›</a:t>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1249878" y="365125"/>
            <a:ext cx="6793076"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noChangeArrowheads="1"/>
          </p:cNvSpPr>
          <p:nvPr>
            <p:ph type="body" idx="9"/>
          </p:nvPr>
        </p:nvSpPr>
        <p:spPr bwMode="auto">
          <a:xfrm>
            <a:off x="838314" y="892175"/>
            <a:ext cx="7318542"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endParaRPr lang="zh-CN" altLang="en-US"/>
          </a:p>
        </p:txBody>
      </p:sp>
      <p:sp>
        <p:nvSpPr>
          <p:cNvPr id="6" name="灯片编号占位符 5"/>
          <p:cNvSpPr>
            <a:spLocks noGrp="1"/>
          </p:cNvSpPr>
          <p:nvPr>
            <p:ph type="sldNum" sz="quarter" idx="4"/>
          </p:nvPr>
        </p:nvSpPr>
        <p:spPr>
          <a:xfrm>
            <a:off x="853501" y="6356350"/>
            <a:ext cx="2742744" cy="365125"/>
          </a:xfrm>
          <a:prstGeom prst="rect">
            <a:avLst/>
          </a:prstGeom>
        </p:spPr>
        <p:txBody>
          <a:bodyPr vert="horz" wrap="square" lIns="91440" tIns="45720" rIns="91440" bIns="45720" numCol="1" anchor="ctr" anchorCtr="0" compatLnSpc="1"/>
          <a:lstStyle>
            <a:lvl1pPr>
              <a:buFont typeface="Arial" panose="020B0604020202020204" pitchFamily="34" charset="0"/>
              <a:buNone/>
              <a:defRPr/>
            </a:lvl1pPr>
          </a:lstStyle>
          <a:p>
            <a:pPr>
              <a:defRPr/>
            </a:pPr>
            <a:fld id="{3F64E3DD-684C-4040-B03B-988BB3FED740}" type="slidenum">
              <a:rPr lang="zh-CN" altLang="en-US"/>
              <a:t>‹#›</a:t>
            </a:fld>
            <a:endParaRPr lang="zh-CN" altLang="en-US"/>
          </a:p>
        </p:txBody>
      </p:sp>
      <p:pic>
        <p:nvPicPr>
          <p:cNvPr id="3" name="图片 2" descr="网上人大图标3"/>
          <p:cNvPicPr>
            <a:picLocks noChangeAspect="1"/>
          </p:cNvPicPr>
          <p:nvPr userDrawn="1"/>
        </p:nvPicPr>
        <p:blipFill>
          <a:blip r:embed="rId13"/>
          <a:srcRect l="-156" t="24106" b="22862"/>
          <a:stretch>
            <a:fillRect/>
          </a:stretch>
        </p:blipFill>
        <p:spPr>
          <a:xfrm>
            <a:off x="10807700" y="139065"/>
            <a:ext cx="1226820" cy="64960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3000" b="1" kern="1200">
          <a:solidFill>
            <a:schemeClr val="bg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1249878" y="365125"/>
            <a:ext cx="6793076"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2051" name="文本占位符 2"/>
          <p:cNvSpPr>
            <a:spLocks noGrp="1" noChangeArrowheads="1"/>
          </p:cNvSpPr>
          <p:nvPr>
            <p:ph type="body" idx="9"/>
          </p:nvPr>
        </p:nvSpPr>
        <p:spPr bwMode="auto">
          <a:xfrm>
            <a:off x="838314" y="892175"/>
            <a:ext cx="7318542"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endParaRPr lang="zh-CN" altLang="en-US"/>
          </a:p>
        </p:txBody>
      </p:sp>
      <p:sp>
        <p:nvSpPr>
          <p:cNvPr id="6" name="灯片编号占位符 5"/>
          <p:cNvSpPr>
            <a:spLocks noGrp="1"/>
          </p:cNvSpPr>
          <p:nvPr>
            <p:ph type="sldNum" sz="quarter" idx="4"/>
          </p:nvPr>
        </p:nvSpPr>
        <p:spPr>
          <a:xfrm>
            <a:off x="853501" y="6356350"/>
            <a:ext cx="2742744" cy="365125"/>
          </a:xfrm>
          <a:prstGeom prst="rect">
            <a:avLst/>
          </a:prstGeom>
        </p:spPr>
        <p:txBody>
          <a:bodyPr vert="horz" wrap="square" lIns="91440" tIns="45720" rIns="91440" bIns="45720" numCol="1" anchor="ctr" anchorCtr="0" compatLnSpc="1"/>
          <a:lstStyle>
            <a:lvl1pPr>
              <a:buFont typeface="Arial" panose="020B0604020202020204" pitchFamily="34" charset="0"/>
              <a:buNone/>
              <a:defRPr/>
            </a:lvl1pPr>
          </a:lstStyle>
          <a:p>
            <a:pPr>
              <a:defRPr/>
            </a:pPr>
            <a:fld id="{34C57789-1CD1-435F-8A55-CF037ADF8E06}" type="slidenum">
              <a:rPr lang="zh-CN" altLang="en-US"/>
              <a:t>‹#›</a:t>
            </a:fld>
            <a:endParaRPr lang="zh-CN" altLang="en-US"/>
          </a:p>
        </p:txBody>
      </p:sp>
      <p:pic>
        <p:nvPicPr>
          <p:cNvPr id="3" name="图片 2" descr="网上人大图标3"/>
          <p:cNvPicPr>
            <a:picLocks noChangeAspect="1"/>
          </p:cNvPicPr>
          <p:nvPr userDrawn="1"/>
        </p:nvPicPr>
        <p:blipFill>
          <a:blip r:embed="rId12"/>
          <a:srcRect l="-156" t="24106" b="22862"/>
          <a:stretch>
            <a:fillRect/>
          </a:stretch>
        </p:blipFill>
        <p:spPr>
          <a:xfrm>
            <a:off x="10807700" y="139065"/>
            <a:ext cx="1226820" cy="649605"/>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rtl="0" eaLnBrk="0" fontAlgn="base" hangingPunct="0">
        <a:lnSpc>
          <a:spcPct val="90000"/>
        </a:lnSpc>
        <a:spcBef>
          <a:spcPct val="0"/>
        </a:spcBef>
        <a:spcAft>
          <a:spcPct val="0"/>
        </a:spcAft>
        <a:defRPr sz="3000" b="1" kern="1200">
          <a:solidFill>
            <a:schemeClr val="bg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直角三角形 439"/>
          <p:cNvSpPr/>
          <p:nvPr/>
        </p:nvSpPr>
        <p:spPr>
          <a:xfrm rot="5400000" flipH="1">
            <a:off x="2404269" y="-2401094"/>
            <a:ext cx="6853238" cy="11658600"/>
          </a:xfrm>
          <a:prstGeom prst="rtTriangle">
            <a:avLst/>
          </a:prstGeom>
          <a:solidFill>
            <a:schemeClr val="tx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8933" tIns="39466" rIns="78933" bIns="39466"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5075" b="0" i="0" u="none" strike="noStrike" kern="1200" cap="none" spc="0" normalizeH="0" baseline="0" noProof="0" dirty="0">
              <a:ln>
                <a:noFill/>
              </a:ln>
              <a:solidFill>
                <a:schemeClr val="lt1"/>
              </a:solidFill>
              <a:effectLst/>
              <a:uLnTx/>
              <a:uFillTx/>
              <a:latin typeface="+mn-lt"/>
              <a:ea typeface="黑体" panose="02010609060101010101" pitchFamily="49" charset="-122"/>
              <a:cs typeface="+mn-cs"/>
            </a:endParaRPr>
          </a:p>
        </p:txBody>
      </p:sp>
      <p:sp>
        <p:nvSpPr>
          <p:cNvPr id="441" name="矩形 440"/>
          <p:cNvSpPr/>
          <p:nvPr/>
        </p:nvSpPr>
        <p:spPr>
          <a:xfrm>
            <a:off x="666750" y="3813175"/>
            <a:ext cx="1720850" cy="71438"/>
          </a:xfrm>
          <a:prstGeom prst="rect">
            <a:avLst/>
          </a:prstGeom>
          <a:solidFill>
            <a:srgbClr val="033755"/>
          </a:solidFill>
          <a:ln>
            <a:noFill/>
          </a:ln>
        </p:spPr>
        <p:style>
          <a:lnRef idx="2">
            <a:schemeClr val="accent1">
              <a:shade val="50000"/>
            </a:schemeClr>
          </a:lnRef>
          <a:fillRef idx="1">
            <a:schemeClr val="accent1"/>
          </a:fillRef>
          <a:effectRef idx="0">
            <a:schemeClr val="accent1"/>
          </a:effectRef>
          <a:fontRef idx="minor">
            <a:schemeClr val="lt1"/>
          </a:fontRef>
        </p:style>
        <p:txBody>
          <a:bodyPr lIns="78933" tIns="39466" rIns="78933" bIns="39466"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5075" b="0" i="0" u="none" strike="noStrike" kern="1200" cap="none" spc="0" normalizeH="0" baseline="0" noProof="0" dirty="0">
              <a:ln>
                <a:noFill/>
              </a:ln>
              <a:solidFill>
                <a:schemeClr val="lt1"/>
              </a:solidFill>
              <a:effectLst/>
              <a:uLnTx/>
              <a:uFillTx/>
              <a:latin typeface="+mn-lt"/>
              <a:ea typeface="黑体" panose="02010609060101010101" pitchFamily="49" charset="-122"/>
              <a:cs typeface="+mn-cs"/>
            </a:endParaRPr>
          </a:p>
        </p:txBody>
      </p:sp>
      <p:cxnSp>
        <p:nvCxnSpPr>
          <p:cNvPr id="442" name="直接连接符 441"/>
          <p:cNvCxnSpPr/>
          <p:nvPr/>
        </p:nvCxnSpPr>
        <p:spPr>
          <a:xfrm>
            <a:off x="2387600" y="3849688"/>
            <a:ext cx="4475163" cy="0"/>
          </a:xfrm>
          <a:prstGeom prst="line">
            <a:avLst/>
          </a:prstGeom>
        </p:spPr>
        <p:style>
          <a:lnRef idx="1">
            <a:schemeClr val="dk1"/>
          </a:lnRef>
          <a:fillRef idx="0">
            <a:schemeClr val="dk1"/>
          </a:fillRef>
          <a:effectRef idx="0">
            <a:schemeClr val="dk1"/>
          </a:effectRef>
          <a:fontRef idx="minor">
            <a:schemeClr val="tx1"/>
          </a:fontRef>
        </p:style>
      </p:cxnSp>
      <p:sp>
        <p:nvSpPr>
          <p:cNvPr id="446" name="标题 1"/>
          <p:cNvSpPr txBox="1"/>
          <p:nvPr/>
        </p:nvSpPr>
        <p:spPr>
          <a:xfrm>
            <a:off x="674688" y="2589213"/>
            <a:ext cx="6196013" cy="1079500"/>
          </a:xfrm>
          <a:prstGeom prst="rect">
            <a:avLst/>
          </a:prstGeom>
        </p:spPr>
        <p:txBody>
          <a:bodyPr lIns="78933" tIns="39466" rIns="78933" bIns="39466" anchor="ctr">
            <a:normAutofit/>
          </a:bodyPr>
          <a:lstStyle/>
          <a:p>
            <a:pPr marR="0" algn="dist" defTabSz="1599565" eaLnBrk="0" fontAlgn="auto" hangingPunct="0">
              <a:lnSpc>
                <a:spcPct val="90000"/>
              </a:lnSpc>
              <a:spcAft>
                <a:spcPts val="0"/>
              </a:spcAft>
              <a:buClrTx/>
              <a:buSzTx/>
              <a:buFontTx/>
              <a:defRPr/>
            </a:pPr>
            <a:r>
              <a:rPr kumimoji="0" lang="zh-CN" altLang="en-US" sz="3385" b="1" kern="1200" cap="none" spc="0" normalizeH="0" baseline="0" noProof="0" dirty="0">
                <a:solidFill>
                  <a:srgbClr val="033755"/>
                </a:solidFill>
                <a:latin typeface="微软雅黑" panose="020B0503020204020204" pitchFamily="34" charset="-122"/>
                <a:ea typeface="微软雅黑" panose="020B0503020204020204" pitchFamily="34" charset="-122"/>
                <a:cs typeface="+mj-cs"/>
              </a:rPr>
              <a:t>人力资源管理基础知识</a:t>
            </a:r>
          </a:p>
        </p:txBody>
      </p:sp>
      <p:sp>
        <p:nvSpPr>
          <p:cNvPr id="448" name="副标题 2"/>
          <p:cNvSpPr txBox="1"/>
          <p:nvPr/>
        </p:nvSpPr>
        <p:spPr>
          <a:xfrm>
            <a:off x="674688" y="4065588"/>
            <a:ext cx="6196013" cy="360363"/>
          </a:xfrm>
          <a:prstGeom prst="rect">
            <a:avLst/>
          </a:prstGeom>
        </p:spPr>
        <p:txBody>
          <a:bodyPr lIns="78933" tIns="39466" rIns="78933" bIns="39466">
            <a:normAutofit/>
          </a:bodyPr>
          <a:lstStyle/>
          <a:p>
            <a:pPr marR="0" algn="dist" defTabSz="2195195" eaLnBrk="0" fontAlgn="auto" hangingPunct="0">
              <a:spcBef>
                <a:spcPct val="20000"/>
              </a:spcBef>
              <a:spcAft>
                <a:spcPts val="0"/>
              </a:spcAft>
              <a:buClrTx/>
              <a:buSzTx/>
              <a:buFont typeface="Arial" panose="020B0604020202020204" pitchFamily="34" charset="0"/>
              <a:defRPr/>
            </a:pPr>
            <a:r>
              <a:rPr kumimoji="0" lang="zh-CN" altLang="en-US" sz="1690" b="1" kern="1200" cap="none" spc="0" normalizeH="0" baseline="0" noProof="0" dirty="0">
                <a:solidFill>
                  <a:srgbClr val="033755"/>
                </a:solidFill>
                <a:latin typeface="黑体" panose="02010609060101010101" pitchFamily="49" charset="-122"/>
                <a:ea typeface="黑体" panose="02010609060101010101" pitchFamily="49" charset="-122"/>
                <a:cs typeface="+mn-cs"/>
              </a:rPr>
              <a:t>人力资源管理师职业资格考试</a:t>
            </a:r>
          </a:p>
        </p:txBody>
      </p:sp>
      <p:sp>
        <p:nvSpPr>
          <p:cNvPr id="2" name="矩形: 圆角 15"/>
          <p:cNvSpPr/>
          <p:nvPr/>
        </p:nvSpPr>
        <p:spPr>
          <a:xfrm>
            <a:off x="666750" y="1565275"/>
            <a:ext cx="2609215" cy="704850"/>
          </a:xfrm>
          <a:prstGeom prst="roundRect">
            <a:avLst/>
          </a:prstGeom>
          <a:solidFill>
            <a:srgbClr val="033755"/>
          </a:solidFill>
          <a:ln w="12700" cap="flat" cmpd="sng" algn="ctr">
            <a:noFill/>
            <a:prstDash val="solid"/>
            <a:miter lim="800000"/>
          </a:ln>
          <a:effectLst/>
        </p:spPr>
        <p:txBody>
          <a:bodyPr lIns="78933" tIns="39466" rIns="78933" bIns="39466" anchor="ctr"/>
          <a:lstStyle/>
          <a:p>
            <a:pPr marL="0" marR="0" lvl="0" indent="0" algn="ctr" defTabSz="1599565" rtl="0" eaLnBrk="0" fontAlgn="auto" latinLnBrk="0" hangingPunct="0">
              <a:lnSpc>
                <a:spcPct val="100000"/>
              </a:lnSpc>
              <a:spcBef>
                <a:spcPts val="0"/>
              </a:spcBef>
              <a:spcAft>
                <a:spcPts val="0"/>
              </a:spcAft>
              <a:buClrTx/>
              <a:buSzTx/>
              <a:buFontTx/>
              <a:buNone/>
              <a:defRPr/>
            </a:pPr>
            <a:r>
              <a:rPr kumimoji="0" lang="zh-CN" altLang="en-US"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教材精讲</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graphicFrame>
        <p:nvGraphicFramePr>
          <p:cNvPr id="3" name="Group 93"/>
          <p:cNvGraphicFramePr/>
          <p:nvPr/>
        </p:nvGraphicFramePr>
        <p:xfrm>
          <a:off x="860838" y="1893598"/>
          <a:ext cx="7714615" cy="4779591"/>
        </p:xfrm>
        <a:graphic>
          <a:graphicData uri="http://schemas.openxmlformats.org/drawingml/2006/table">
            <a:tbl>
              <a:tblPr/>
              <a:tblGrid>
                <a:gridCol w="1515745">
                  <a:extLst>
                    <a:ext uri="{9D8B030D-6E8A-4147-A177-3AD203B41FA5}">
                      <a16:colId xmlns:a16="http://schemas.microsoft.com/office/drawing/2014/main" val="20000"/>
                    </a:ext>
                  </a:extLst>
                </a:gridCol>
                <a:gridCol w="3650615">
                  <a:extLst>
                    <a:ext uri="{9D8B030D-6E8A-4147-A177-3AD203B41FA5}">
                      <a16:colId xmlns:a16="http://schemas.microsoft.com/office/drawing/2014/main" val="20001"/>
                    </a:ext>
                  </a:extLst>
                </a:gridCol>
                <a:gridCol w="2548255">
                  <a:extLst>
                    <a:ext uri="{9D8B030D-6E8A-4147-A177-3AD203B41FA5}">
                      <a16:colId xmlns:a16="http://schemas.microsoft.com/office/drawing/2014/main" val="20002"/>
                    </a:ext>
                  </a:extLst>
                </a:gridCol>
              </a:tblGrid>
              <a:tr h="36449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2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人性假设</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2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主要观点</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2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管理措施</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0"/>
                  </a:ext>
                </a:extLst>
              </a:tr>
              <a:tr h="4080510">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en-US"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社会人</a:t>
                      </a:r>
                      <a:endParaRPr kumimoji="0" lang="en-US" altLang="zh-CN"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ctr" defTabSz="914400" rtl="0" eaLnBrk="1" fontAlgn="base" latinLnBrk="0" hangingPunct="1">
                        <a:lnSpc>
                          <a:spcPct val="150000"/>
                        </a:lnSpc>
                        <a:spcBef>
                          <a:spcPct val="0"/>
                        </a:spcBef>
                        <a:spcAft>
                          <a:spcPct val="0"/>
                        </a:spcAft>
                        <a:buClrTx/>
                        <a:buSzTx/>
                        <a:buFontTx/>
                        <a:buNone/>
                      </a:pPr>
                      <a:r>
                        <a:rPr lang="en-US" altLang="zh-CN" sz="1820" dirty="0">
                          <a:solidFill>
                            <a:schemeClr val="tx1"/>
                          </a:solidFill>
                          <a:latin typeface="微软雅黑" panose="020B0503020204020204" pitchFamily="34" charset="-122"/>
                          <a:ea typeface="微软雅黑" panose="020B0503020204020204" pitchFamily="34" charset="-122"/>
                        </a:rPr>
                        <a:t>(</a:t>
                      </a:r>
                      <a:r>
                        <a:rPr lang="zh-CN" altLang="en-US" sz="1820" dirty="0">
                          <a:solidFill>
                            <a:schemeClr val="tx1"/>
                          </a:solidFill>
                          <a:latin typeface="微软雅黑" panose="020B0503020204020204" pitchFamily="34" charset="-122"/>
                          <a:ea typeface="微软雅黑" panose="020B0503020204020204" pitchFamily="34" charset="-122"/>
                        </a:rPr>
                        <a:t>埃尔顿</a:t>
                      </a:r>
                      <a:r>
                        <a:rPr lang="en-US" altLang="zh-CN" sz="1820" dirty="0">
                          <a:solidFill>
                            <a:schemeClr val="tx1"/>
                          </a:solidFill>
                          <a:latin typeface="微软雅黑" panose="020B0503020204020204" pitchFamily="34" charset="-122"/>
                          <a:ea typeface="微软雅黑" panose="020B0503020204020204" pitchFamily="34" charset="-122"/>
                        </a:rPr>
                        <a:t>.</a:t>
                      </a:r>
                      <a:r>
                        <a:rPr lang="zh-CN" altLang="en-US" sz="1820" dirty="0">
                          <a:solidFill>
                            <a:schemeClr val="tx1"/>
                          </a:solidFill>
                          <a:latin typeface="微软雅黑" panose="020B0503020204020204" pitchFamily="34" charset="-122"/>
                          <a:ea typeface="微软雅黑" panose="020B0503020204020204" pitchFamily="34" charset="-122"/>
                        </a:rPr>
                        <a:t>梅奥</a:t>
                      </a:r>
                      <a:r>
                        <a:rPr lang="en-US" altLang="zh-CN" sz="1820" dirty="0">
                          <a:solidFill>
                            <a:schemeClr val="tx1"/>
                          </a:solidFill>
                          <a:latin typeface="微软雅黑" panose="020B0503020204020204" pitchFamily="34" charset="-122"/>
                          <a:ea typeface="微软雅黑" panose="020B0503020204020204" pitchFamily="34" charset="-122"/>
                        </a:rPr>
                        <a:t>)</a:t>
                      </a:r>
                      <a:endParaRPr kumimoji="0" lang="en-US" altLang="zh-CN"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20000"/>
                        </a:lnSpc>
                        <a:spcBef>
                          <a:spcPct val="0"/>
                        </a:spcBef>
                        <a:spcAft>
                          <a:spcPct val="0"/>
                        </a:spcAft>
                        <a:buClrTx/>
                        <a:buSzTx/>
                        <a:buFontTx/>
                        <a:buNone/>
                      </a:pPr>
                      <a:r>
                        <a:rPr kumimoji="0" lang="en-US" altLang="zh-CN"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①</a:t>
                      </a:r>
                      <a:r>
                        <a:rPr kumimoji="0" lang="zh-CN" altLang="en-US"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人是社会的人，影响人的生产积极性包括物质条件、社会和心理因素；</a:t>
                      </a: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②人对工作失去乐趣后，便从社会关系中寻求乐趣和意义；</a:t>
                      </a:r>
                      <a:endParaRPr kumimoji="0" lang="zh-CN" altLang="en-US"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③士气决定生产率，而士气取决于家庭和社会生活及人与人的关系；</a:t>
                      </a:r>
                      <a:endParaRPr kumimoji="0" lang="zh-CN" altLang="en-US"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④非正式组织群体具有的特殊行为规范对其成员产生很大影响；</a:t>
                      </a:r>
                      <a:endParaRPr kumimoji="0" lang="zh-CN" altLang="en-US"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⑤领导者要善于了解员工，使正式与非正式组织的需求取得平衡；</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20000"/>
                        </a:lnSpc>
                        <a:spcBef>
                          <a:spcPct val="0"/>
                        </a:spcBef>
                        <a:spcAft>
                          <a:spcPct val="0"/>
                        </a:spcAft>
                        <a:buClrTx/>
                        <a:buSzTx/>
                        <a:buFontTx/>
                        <a:buNone/>
                      </a:pPr>
                      <a:r>
                        <a:rPr kumimoji="0" lang="en-US" altLang="zh-CN"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①</a:t>
                      </a:r>
                      <a:r>
                        <a:rPr kumimoji="0" lang="zh-CN" altLang="en-US"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管理人员除关心生产任务外还要关心员工，满足员工的需求；</a:t>
                      </a: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②管理者要高度重视员工之间关系，培养员工的企业归属感；</a:t>
                      </a:r>
                      <a:endParaRPr kumimoji="0" lang="zh-CN" altLang="en-US"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③提倡集体奖励制度，不主张个人奖励制度；</a:t>
                      </a:r>
                      <a:endParaRPr kumimoji="0" lang="zh-CN" altLang="en-US"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④管理职能不断地完善和变化；</a:t>
                      </a:r>
                      <a:endParaRPr kumimoji="0" lang="zh-CN" altLang="en-US"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8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⑤实施员工参与管理的新型管理方式；</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1"/>
                  </a:ext>
                </a:extLst>
              </a:tr>
            </a:tbl>
          </a:graphicData>
        </a:graphic>
      </p:graphicFrame>
      <p:sp>
        <p:nvSpPr>
          <p:cNvPr id="5" name="矩形 4"/>
          <p:cNvSpPr/>
          <p:nvPr/>
        </p:nvSpPr>
        <p:spPr>
          <a:xfrm>
            <a:off x="860838" y="1018070"/>
            <a:ext cx="2399030" cy="622300"/>
          </a:xfrm>
          <a:prstGeom prst="rect">
            <a:avLst/>
          </a:prstGeom>
        </p:spPr>
        <p:txBody>
          <a:bodyPr wrap="none">
            <a:spAutoFit/>
          </a:bodyPr>
          <a:lstStyle/>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）“社会人”</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graphicFrame>
        <p:nvGraphicFramePr>
          <p:cNvPr id="3" name="Group 31"/>
          <p:cNvGraphicFramePr/>
          <p:nvPr/>
        </p:nvGraphicFramePr>
        <p:xfrm>
          <a:off x="860838" y="2215304"/>
          <a:ext cx="7143750" cy="3992245"/>
        </p:xfrm>
        <a:graphic>
          <a:graphicData uri="http://schemas.openxmlformats.org/drawingml/2006/table">
            <a:tbl>
              <a:tblPr/>
              <a:tblGrid>
                <a:gridCol w="1917700">
                  <a:extLst>
                    <a:ext uri="{9D8B030D-6E8A-4147-A177-3AD203B41FA5}">
                      <a16:colId xmlns:a16="http://schemas.microsoft.com/office/drawing/2014/main" val="20000"/>
                    </a:ext>
                  </a:extLst>
                </a:gridCol>
                <a:gridCol w="2844800">
                  <a:extLst>
                    <a:ext uri="{9D8B030D-6E8A-4147-A177-3AD203B41FA5}">
                      <a16:colId xmlns:a16="http://schemas.microsoft.com/office/drawing/2014/main" val="20001"/>
                    </a:ext>
                  </a:extLst>
                </a:gridCol>
                <a:gridCol w="2381250">
                  <a:extLst>
                    <a:ext uri="{9D8B030D-6E8A-4147-A177-3AD203B41FA5}">
                      <a16:colId xmlns:a16="http://schemas.microsoft.com/office/drawing/2014/main" val="20002"/>
                    </a:ext>
                  </a:extLst>
                </a:gridCol>
              </a:tblGrid>
              <a:tr h="37973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15"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人性假设</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15"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主要观点</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15"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管理措施</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0"/>
                  </a:ext>
                </a:extLst>
              </a:tr>
              <a:tr h="3612515">
                <a:tc>
                  <a:txBody>
                    <a:bodyPr/>
                    <a:lstStyle/>
                    <a:p>
                      <a:pPr marL="0" marR="0" lvl="0" indent="0" algn="ctr" defTabSz="914400" rtl="0" eaLnBrk="1" fontAlgn="base" latinLnBrk="0" hangingPunct="1">
                        <a:lnSpc>
                          <a:spcPct val="120000"/>
                        </a:lnSpc>
                        <a:spcBef>
                          <a:spcPct val="0"/>
                        </a:spcBef>
                        <a:spcAft>
                          <a:spcPct val="0"/>
                        </a:spcAft>
                        <a:buClrTx/>
                        <a:buSzTx/>
                        <a:buFontTx/>
                        <a:buNone/>
                      </a:pPr>
                      <a:r>
                        <a:rPr kumimoji="0" lang="en-US" altLang="zh-CN"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自我实现人”（</a:t>
                      </a:r>
                      <a:r>
                        <a:rPr kumimoji="0" lang="en-US" altLang="zh-CN"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Y</a:t>
                      </a:r>
                      <a:r>
                        <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理论。与</a:t>
                      </a:r>
                      <a:r>
                        <a:rPr kumimoji="0" lang="en-US" altLang="zh-CN"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X</a:t>
                      </a:r>
                      <a:r>
                        <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理论假设相对立）</a:t>
                      </a:r>
                    </a:p>
                    <a:p>
                      <a:pPr marL="0" marR="0" lvl="0" indent="0" algn="ctr" defTabSz="914400" rtl="0" eaLnBrk="1" fontAlgn="base" latinLnBrk="0" hangingPunct="1">
                        <a:lnSpc>
                          <a:spcPct val="120000"/>
                        </a:lnSpc>
                        <a:spcBef>
                          <a:spcPct val="0"/>
                        </a:spcBef>
                        <a:spcAft>
                          <a:spcPct val="0"/>
                        </a:spcAft>
                        <a:buClrTx/>
                        <a:buSzTx/>
                        <a:buFontTx/>
                        <a:buNone/>
                      </a:pP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20000"/>
                        </a:lnSpc>
                        <a:spcBef>
                          <a:spcPct val="0"/>
                        </a:spcBef>
                        <a:spcAft>
                          <a:spcPct val="0"/>
                        </a:spcAft>
                        <a:buClrTx/>
                        <a:buSzTx/>
                        <a:buFontTx/>
                        <a:buNone/>
                      </a:pPr>
                      <a:r>
                        <a:rPr kumimoji="0" lang="en-US" altLang="zh-CN" sz="17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①</a:t>
                      </a:r>
                      <a:r>
                        <a:rPr kumimoji="0" lang="zh-CN" altLang="en-US" sz="17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人是勤奋的，乐于工作；</a:t>
                      </a: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7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②人具有自我指导和自我控制力；</a:t>
                      </a:r>
                      <a:endParaRPr kumimoji="0" lang="zh-CN" altLang="en-US" sz="17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7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③人对工作的态度取决于对工作的理解和感受；</a:t>
                      </a:r>
                      <a:endParaRPr kumimoji="0" lang="zh-CN" altLang="en-US" sz="17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7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④人具有相当程度的想象力、智谋和创造力；</a:t>
                      </a:r>
                      <a:endParaRPr kumimoji="0" lang="zh-CN" altLang="en-US" sz="17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7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⑤人体之中蕴藏着极大潜力</a:t>
                      </a:r>
                      <a:endParaRPr kumimoji="0" lang="zh-CN" altLang="en-US" sz="17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7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⑥如有机会，员工会自动把个人目标与组织目标相结合</a:t>
                      </a:r>
                      <a:endParaRPr kumimoji="0" lang="zh-CN" altLang="en-US" sz="17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20000"/>
                        </a:lnSpc>
                        <a:spcBef>
                          <a:spcPct val="0"/>
                        </a:spcBef>
                        <a:spcAft>
                          <a:spcPct val="0"/>
                        </a:spcAft>
                        <a:buClrTx/>
                        <a:buSzTx/>
                        <a:buFontTx/>
                        <a:buNone/>
                      </a:pPr>
                      <a:endParaRPr kumimoji="0" lang="zh-CN" altLang="en-US" sz="172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20000"/>
                        </a:lnSpc>
                        <a:spcBef>
                          <a:spcPct val="0"/>
                        </a:spcBef>
                        <a:spcAft>
                          <a:spcPct val="0"/>
                        </a:spcAft>
                        <a:buClrTx/>
                        <a:buSzTx/>
                        <a:buFontTx/>
                        <a:buNone/>
                      </a:pPr>
                      <a:r>
                        <a:rPr kumimoji="0" lang="en-US" altLang="zh-CN"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①</a:t>
                      </a:r>
                      <a:r>
                        <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重视人的作用和人际关系，物质因素置于次要地位；</a:t>
                      </a: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②管理者根据不同人分配其富有意义和挑战性工作；</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③采用更深刻、持久的内在激励；</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20000"/>
                        </a:lnSpc>
                        <a:spcBef>
                          <a:spcPct val="0"/>
                        </a:spcBef>
                        <a:spcAft>
                          <a:spcPct val="0"/>
                        </a:spcAft>
                        <a:buClrTx/>
                        <a:buSzTx/>
                        <a:buFontTx/>
                        <a:buNone/>
                      </a:pP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1"/>
                  </a:ext>
                </a:extLst>
              </a:tr>
            </a:tbl>
          </a:graphicData>
        </a:graphic>
      </p:graphicFrame>
      <p:sp>
        <p:nvSpPr>
          <p:cNvPr id="5" name="矩形 4"/>
          <p:cNvSpPr/>
          <p:nvPr/>
        </p:nvSpPr>
        <p:spPr>
          <a:xfrm>
            <a:off x="860838" y="1018070"/>
            <a:ext cx="2983230" cy="622300"/>
          </a:xfrm>
          <a:prstGeom prst="rect">
            <a:avLst/>
          </a:prstGeom>
        </p:spPr>
        <p:txBody>
          <a:bodyPr wrap="none">
            <a:spAutoFit/>
          </a:bodyPr>
          <a:lstStyle/>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）“自我实现人”</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graphicFrame>
        <p:nvGraphicFramePr>
          <p:cNvPr id="3" name="Group 3"/>
          <p:cNvGraphicFramePr/>
          <p:nvPr/>
        </p:nvGraphicFramePr>
        <p:xfrm>
          <a:off x="1067848" y="1841273"/>
          <a:ext cx="7143750" cy="4110990"/>
        </p:xfrm>
        <a:graphic>
          <a:graphicData uri="http://schemas.openxmlformats.org/drawingml/2006/table">
            <a:tbl>
              <a:tblPr/>
              <a:tblGrid>
                <a:gridCol w="1384935">
                  <a:extLst>
                    <a:ext uri="{9D8B030D-6E8A-4147-A177-3AD203B41FA5}">
                      <a16:colId xmlns:a16="http://schemas.microsoft.com/office/drawing/2014/main" val="20000"/>
                    </a:ext>
                  </a:extLst>
                </a:gridCol>
                <a:gridCol w="3377565">
                  <a:extLst>
                    <a:ext uri="{9D8B030D-6E8A-4147-A177-3AD203B41FA5}">
                      <a16:colId xmlns:a16="http://schemas.microsoft.com/office/drawing/2014/main" val="20001"/>
                    </a:ext>
                  </a:extLst>
                </a:gridCol>
                <a:gridCol w="2381250">
                  <a:extLst>
                    <a:ext uri="{9D8B030D-6E8A-4147-A177-3AD203B41FA5}">
                      <a16:colId xmlns:a16="http://schemas.microsoft.com/office/drawing/2014/main" val="20002"/>
                    </a:ext>
                  </a:extLst>
                </a:gridCol>
              </a:tblGrid>
              <a:tr h="67119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15"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人性假设</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15"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主要观点</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15"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管理措施</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0"/>
                  </a:ext>
                </a:extLst>
              </a:tr>
              <a:tr h="343979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复杂人</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20000"/>
                        </a:lnSpc>
                        <a:spcBef>
                          <a:spcPct val="0"/>
                        </a:spcBef>
                        <a:spcAft>
                          <a:spcPct val="0"/>
                        </a:spcAft>
                        <a:buClrTx/>
                        <a:buSzTx/>
                        <a:buFontTx/>
                        <a:buNone/>
                      </a:pPr>
                      <a:r>
                        <a:rPr kumimoji="0" lang="en-US" altLang="zh-CN"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①</a:t>
                      </a:r>
                      <a:r>
                        <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人的需求和动机多种多样；</a:t>
                      </a: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②同一时间内，人的需要和动机相互作用，可以结合统一；</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③人是可变的；</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20000"/>
                        </a:lnSpc>
                        <a:spcBef>
                          <a:spcPct val="0"/>
                        </a:spcBef>
                        <a:spcAft>
                          <a:spcPct val="0"/>
                        </a:spcAft>
                        <a:buClrTx/>
                        <a:buSzTx/>
                        <a:buFontTx/>
                        <a:buNone/>
                      </a:pP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20000"/>
                        </a:lnSpc>
                        <a:spcBef>
                          <a:spcPct val="0"/>
                        </a:spcBef>
                        <a:spcAft>
                          <a:spcPct val="0"/>
                        </a:spcAft>
                        <a:buClrTx/>
                        <a:buSzTx/>
                        <a:buFontTx/>
                        <a:buNone/>
                      </a:pPr>
                      <a:r>
                        <a:rPr kumimoji="0" lang="en-US" altLang="zh-CN"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①</a:t>
                      </a:r>
                      <a:r>
                        <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善于发现员工之间的差异，因人而异管理；</a:t>
                      </a:r>
                    </a:p>
                    <a:p>
                      <a:pPr marL="0" marR="0" lvl="0" indent="0" algn="l" defTabSz="914400" rtl="0" eaLnBrk="0" fontAlgn="base" latinLnBrk="0" hangingPunct="0">
                        <a:lnSpc>
                          <a:spcPct val="120000"/>
                        </a:lnSpc>
                        <a:spcBef>
                          <a:spcPct val="0"/>
                        </a:spcBef>
                        <a:spcAft>
                          <a:spcPct val="0"/>
                        </a:spcAft>
                        <a:buClrTx/>
                        <a:buSzTx/>
                        <a:buFontTx/>
                        <a:buNone/>
                      </a:pPr>
                      <a:r>
                        <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②根据工作采取不同的组织形式或固定组织形式或灵活多样的组织形式；</a:t>
                      </a: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20000"/>
                        </a:lnSpc>
                        <a:spcBef>
                          <a:spcPct val="0"/>
                        </a:spcBef>
                        <a:spcAft>
                          <a:spcPct val="0"/>
                        </a:spcAft>
                        <a:buClrTx/>
                        <a:buSzTx/>
                        <a:buFontTx/>
                        <a:buNone/>
                      </a:pPr>
                      <a:endParaRPr kumimoji="0" lang="zh-CN" altLang="en-US" sz="1915"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1"/>
                  </a:ext>
                </a:extLst>
              </a:tr>
            </a:tbl>
          </a:graphicData>
        </a:graphic>
      </p:graphicFrame>
      <p:sp>
        <p:nvSpPr>
          <p:cNvPr id="5" name="矩形 4"/>
          <p:cNvSpPr/>
          <p:nvPr/>
        </p:nvSpPr>
        <p:spPr>
          <a:xfrm>
            <a:off x="860838" y="1018070"/>
            <a:ext cx="2983230" cy="622300"/>
          </a:xfrm>
          <a:prstGeom prst="rect">
            <a:avLst/>
          </a:prstGeom>
        </p:spPr>
        <p:txBody>
          <a:bodyPr wrap="none">
            <a:spAutoFit/>
          </a:bodyPr>
          <a:lstStyle/>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）“复杂人”假设</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Rectangle 3"/>
          <p:cNvSpPr txBox="1">
            <a:spLocks noChangeArrowheads="1"/>
          </p:cNvSpPr>
          <p:nvPr/>
        </p:nvSpPr>
        <p:spPr bwMode="auto">
          <a:xfrm>
            <a:off x="860838" y="1018070"/>
            <a:ext cx="7216789" cy="274066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二、以人为本的管理思想</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）所谓人本管理，即以人为核心、以人为根本的管理。它是指企业中的人作为管理的首要因素，是企业一切管理活动的主体或主导因素；同时，作为管理的本质因素，又是企业管理的出发点和归宿。</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Rectangle 3"/>
          <p:cNvSpPr txBox="1">
            <a:spLocks noChangeArrowheads="1"/>
          </p:cNvSpPr>
          <p:nvPr/>
        </p:nvSpPr>
        <p:spPr bwMode="auto">
          <a:xfrm>
            <a:off x="938530" y="1591310"/>
            <a:ext cx="7578725" cy="380238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人本管理原则：</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人的管理第一，</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b.</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满足人的需要，实现激励，</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c. </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优化教育培训。完善人，开发人，发展人，</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d.</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以人为本、以人为中心构建企业的组织形态和机构，  </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e.</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和谐的人际关系，</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f.</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员工个人和组织共同发展。</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Rectangle 3"/>
          <p:cNvSpPr txBox="1">
            <a:spLocks noChangeArrowheads="1"/>
          </p:cNvSpPr>
          <p:nvPr/>
        </p:nvSpPr>
        <p:spPr bwMode="auto">
          <a:xfrm>
            <a:off x="860838" y="1018070"/>
            <a:ext cx="7577208" cy="5395595"/>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（三）人本管理的机制</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）动力机制</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）约束机制</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即以规章制度、法律法规、伦理道德规范等对人的行为加以规定、引导和约束。</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）压力机制</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对企业人来讲，一般有两大压力，即竞争压力和目标责任压力。</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）保障机制</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主要是指法律保障和社会保障体系的保障。</a:t>
            </a:r>
          </a:p>
          <a:p>
            <a:pPr lvl="0">
              <a:lnSpc>
                <a:spcPct val="150000"/>
              </a:lnSpc>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）环境优化机制 </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即工作的条件与环境和人际关系环境</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lvl="0">
              <a:lnSpc>
                <a:spcPct val="150000"/>
              </a:lnSpc>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6</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）选择机制</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员工具有的职业自主选择权和企业具  有的择人选择权。</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Rectangle 3"/>
          <p:cNvSpPr txBox="1">
            <a:spLocks noChangeArrowheads="1"/>
          </p:cNvSpPr>
          <p:nvPr/>
        </p:nvSpPr>
        <p:spPr bwMode="auto">
          <a:xfrm>
            <a:off x="860838" y="1018070"/>
            <a:ext cx="6779408" cy="380238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三、人力资本理论</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人力资本的基本概念</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）真正反映人力资本实质的是劳动者的智能，此为人力资本之实质内涵。</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）人力资本独特的本质功能是，与物质资源要素相结合，转移价值、创造价值并产生新的价值增值。这是其成为资本之根本所在。</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Rectangle 3"/>
          <p:cNvSpPr txBox="1">
            <a:spLocks noChangeArrowheads="1"/>
          </p:cNvSpPr>
          <p:nvPr/>
        </p:nvSpPr>
        <p:spPr bwMode="auto">
          <a:xfrm>
            <a:off x="860838" y="1018070"/>
            <a:ext cx="6706510" cy="167894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）人力资本内含一定的经济关系。即存在人力资本产权关系，它包含着人力资本投资、使用及收益分配等过程中的一系列经济关系。</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Rectangle 3"/>
          <p:cNvSpPr txBox="1">
            <a:spLocks noChangeArrowheads="1"/>
          </p:cNvSpPr>
          <p:nvPr/>
        </p:nvSpPr>
        <p:spPr bwMode="auto">
          <a:xfrm>
            <a:off x="860838" y="1018070"/>
            <a:ext cx="7143892" cy="4864735"/>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）人力资本的特征。</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① 人力资本存在于人体之中，它与人体不可分离。</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② 人力资本以一种无形的形式存在，必须通过生产劳动方能体现出来。</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③ 人力资本具有时效性。</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④ 人力资本具有收益性。</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⑤ 人力资本具有无限的潜在创造性。</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⑥ 人力资本具有累积性。</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⑦ 人力资本具有个体差异性。</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Rectangle 3"/>
          <p:cNvSpPr txBox="1">
            <a:spLocks noChangeArrowheads="1"/>
          </p:cNvSpPr>
          <p:nvPr/>
        </p:nvSpPr>
        <p:spPr bwMode="auto">
          <a:xfrm>
            <a:off x="860838" y="1018070"/>
            <a:ext cx="7672395" cy="413258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（三）人力资本投资</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含义：人力资本投资具有投资的一般性质，它同物质资本投资一样，是能够带来新的价值增值的一种真正的投资行为或活动，是一种生产性的投资，且其投入产出收益大于物质资本投资，是一切投资中收益最高，获利最大的投资。</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、人力资本的特征</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39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en-US" altLang="zh-CN"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a:t>
            </a:r>
            <a:r>
              <a:rPr kumimoji="0" lang="zh-CN" altLang="en-US"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连续性、动态性；</a:t>
            </a:r>
            <a:r>
              <a:rPr kumimoji="0" lang="en-US" altLang="zh-CN"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b.</a:t>
            </a:r>
            <a:r>
              <a:rPr kumimoji="0" lang="zh-CN" altLang="en-US"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主体与客体具有同一性；</a:t>
            </a:r>
            <a:r>
              <a:rPr kumimoji="0" lang="en-US" altLang="zh-CN"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c.</a:t>
            </a:r>
            <a:r>
              <a:rPr kumimoji="0" lang="zh-CN" altLang="en-US"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投资者与收益者的不完全一致性；</a:t>
            </a:r>
            <a:r>
              <a:rPr kumimoji="0" lang="en-US" altLang="zh-CN"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d.</a:t>
            </a:r>
            <a:r>
              <a:rPr kumimoji="0" lang="zh-CN" altLang="en-US"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收益形式多样化。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C74335D-5B8F-4317-BA1E-A2316D4B93F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b="1"/>
              <a:t>仅收取</a:t>
            </a:r>
            <a:r>
              <a:rPr lang="en-US" altLang="zh-CN" b="1"/>
              <a:t>1280</a:t>
            </a:r>
            <a:r>
              <a:rPr lang="zh-CN" altLang="en-US"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4227E6EF-76BB-44ED-B096-7E9BB087EED0}"/>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65B33C7-2A5C-4426-9649-BAD52C0B80B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2D5DCC8-7F3F-470E-BD99-73FAD244C2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1676" y="4927601"/>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Rectangle 3"/>
          <p:cNvSpPr txBox="1">
            <a:spLocks noChangeArrowheads="1"/>
          </p:cNvSpPr>
          <p:nvPr/>
        </p:nvSpPr>
        <p:spPr bwMode="auto">
          <a:xfrm>
            <a:off x="860838" y="1018070"/>
            <a:ext cx="4956987" cy="274066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、人力资本投资的成本</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人力资本投资支出分为三类</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）实际支出或直接支出。</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）放弃的收入或时间支出</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）心理损失</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Rectangle 3"/>
          <p:cNvSpPr txBox="1">
            <a:spLocks noChangeArrowheads="1"/>
          </p:cNvSpPr>
          <p:nvPr/>
        </p:nvSpPr>
        <p:spPr bwMode="auto">
          <a:xfrm>
            <a:off x="860838" y="1018070"/>
            <a:ext cx="4956987" cy="433324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、人力资本投资的支出结构</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主体</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结构</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）形式结构</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）时间结构</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lvl="0">
              <a:lnSpc>
                <a:spcPct val="150000"/>
              </a:lnSpc>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、教育投资成本支出</a:t>
            </a:r>
          </a:p>
          <a:p>
            <a:pPr lvl="0">
              <a:lnSpc>
                <a:spcPct val="150000"/>
              </a:lnSpc>
              <a:defRPr/>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）教育投资的直接成本支出</a:t>
            </a:r>
          </a:p>
          <a:p>
            <a:pPr lvl="0">
              <a:lnSpc>
                <a:spcPct val="150000"/>
              </a:lnSpc>
              <a:defRPr/>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）教育投资的社会成本</a:t>
            </a: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Rectangle 3"/>
          <p:cNvSpPr txBox="1">
            <a:spLocks noChangeArrowheads="1"/>
          </p:cNvSpPr>
          <p:nvPr/>
        </p:nvSpPr>
        <p:spPr bwMode="auto">
          <a:xfrm>
            <a:off x="860838" y="1018070"/>
            <a:ext cx="5248573" cy="4864735"/>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6</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、人力资本投资支出：培训投资</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）时间因素</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）收益分布</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）费用分担</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lvl="0">
              <a:lnSpc>
                <a:spcPct val="150000"/>
              </a:lnSpc>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、人力资本流动投资的成本</a:t>
            </a:r>
          </a:p>
          <a:p>
            <a:pPr lvl="0">
              <a:lnSpc>
                <a:spcPct val="150000"/>
              </a:lnSpc>
              <a:defRPr/>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）区域流动</a:t>
            </a:r>
          </a:p>
          <a:p>
            <a:pPr lvl="0">
              <a:lnSpc>
                <a:spcPct val="150000"/>
              </a:lnSpc>
              <a:defRPr/>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）职业流动</a:t>
            </a:r>
          </a:p>
          <a:p>
            <a:pPr lvl="0">
              <a:lnSpc>
                <a:spcPct val="150000"/>
              </a:lnSpc>
              <a:defRPr/>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）社会流动</a:t>
            </a: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Rectangle 3"/>
          <p:cNvSpPr txBox="1">
            <a:spLocks noChangeArrowheads="1"/>
          </p:cNvSpPr>
          <p:nvPr/>
        </p:nvSpPr>
        <p:spPr bwMode="auto">
          <a:xfrm>
            <a:off x="860838" y="1018070"/>
            <a:ext cx="6560717" cy="433324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四、人力资本投资的收益率</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（一）私人收益与私人收益率</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私人收益率是投资收益期间的私人收益净现值与投资总额净现值之比。影响私人投资收益率的因素包括：</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、人体偏好及资本化能力，能力低的人接受教育比能力高的人接受教育的边际收益率低。</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、资本市场平均报酬率。</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Rectangle 3"/>
          <p:cNvSpPr txBox="1">
            <a:spLocks noChangeArrowheads="1"/>
          </p:cNvSpPr>
          <p:nvPr/>
        </p:nvSpPr>
        <p:spPr bwMode="auto">
          <a:xfrm>
            <a:off x="860838" y="1018070"/>
            <a:ext cx="5319952" cy="167894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、货币的时间价值及收益期限。</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、劳动力市场的工资水平。</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、国家政策。</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Rectangle 3"/>
          <p:cNvSpPr txBox="1">
            <a:spLocks noChangeArrowheads="1"/>
          </p:cNvSpPr>
          <p:nvPr/>
        </p:nvSpPr>
        <p:spPr bwMode="auto">
          <a:xfrm>
            <a:off x="860838" y="1018070"/>
            <a:ext cx="6998100" cy="380238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（二）社会收益与社会收益率</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、社会收益的含义：社会收益是指人力资本投资收益中外溢出投资主体并且为社会所分享的部分。通常，外部收益者可以分为以下几类：</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）近邻效应或地域关联收益。</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）收益的职业关联</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）社会收益</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Rectangle 3"/>
          <p:cNvSpPr txBox="1">
            <a:spLocks noChangeArrowheads="1"/>
          </p:cNvSpPr>
          <p:nvPr/>
        </p:nvSpPr>
        <p:spPr bwMode="auto">
          <a:xfrm>
            <a:off x="860838" y="1018070"/>
            <a:ext cx="8601830" cy="274066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、社会收益的计算</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影响社会收益变动的因素有以下三类：</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①投资成本与收益的大小及其变动关系。</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②宏观经济水平及国家的财政政策、货币政策和分配政策。</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③人力资本投资类型不同，其收益率是不一致的。</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60838" y="1018070"/>
            <a:ext cx="5613058" cy="220980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（三）人力资本投资收益率变化规律</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、投资和收益之间的替代与互补关系</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）收益替代</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）收益互补</a:t>
            </a:r>
          </a:p>
        </p:txBody>
      </p:sp>
      <p:sp>
        <p:nvSpPr>
          <p:cNvPr id="3"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60838" y="1018070"/>
            <a:ext cx="6957254" cy="327152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、人力资本投资的内生收益率递减规律</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人力资本投资报酬递减，一般有三方面原因：</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）随着受教育年限延长，技能与知识边际增长率下降，从而使增长速度放慢，因而影响到内部收益率。</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）边际教育成本的快速增长。</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）人力资本投资与人的预期收益时间有关。</a:t>
            </a:r>
          </a:p>
        </p:txBody>
      </p:sp>
      <p:sp>
        <p:nvSpPr>
          <p:cNvPr id="3"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61060" y="1017905"/>
            <a:ext cx="7023100" cy="274066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、人力资本投资收益变动规律与最优人力资本投资决策</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）最优的投资规模</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）最优的 投资结构</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）最优人力资本积累的时间途径</a:t>
            </a:r>
          </a:p>
        </p:txBody>
      </p:sp>
      <p:sp>
        <p:nvSpPr>
          <p:cNvPr id="3"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EA0DD60-89AF-4B07-A2DC-0D559DC03E5F}"/>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27B135C-E2BB-4B67-8974-71C2D5BFF0B2}"/>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E5B22D30-8256-4037-A19B-2BB4907177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8" y="1018070"/>
            <a:ext cx="6095240" cy="5931535"/>
          </a:xfrm>
          <a:prstGeom prst="rect">
            <a:avLst/>
          </a:prstGeom>
        </p:spPr>
        <p:txBody>
          <a:bodyPr>
            <a:spAutoFit/>
          </a:bodyPr>
          <a:lstStyle/>
          <a:p>
            <a:pPr>
              <a:lnSpc>
                <a:spcPct val="150000"/>
              </a:lnSpc>
              <a:buSzPct val="70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单选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rPr>
              <a:t>1.</a:t>
            </a:r>
            <a:r>
              <a:rPr lang="zh-CN" altLang="en-US" sz="2295" dirty="0">
                <a:solidFill>
                  <a:schemeClr val="tx1"/>
                </a:solidFill>
                <a:latin typeface="微软雅黑" panose="020B0503020204020204" pitchFamily="34" charset="-122"/>
                <a:ea typeface="微软雅黑" panose="020B0503020204020204" pitchFamily="34" charset="-122"/>
              </a:rPr>
              <a:t>基于“经济人”假设的管理是运用</a:t>
            </a:r>
            <a:r>
              <a:rPr lang="en-US" altLang="zh-CN" sz="2295" dirty="0">
                <a:solidFill>
                  <a:schemeClr val="tx1"/>
                </a:solidFill>
                <a:latin typeface="微软雅黑" panose="020B0503020204020204" pitchFamily="34" charset="-122"/>
                <a:ea typeface="微软雅黑" panose="020B0503020204020204" pitchFamily="34" charset="-122"/>
              </a:rPr>
              <a:t>(    )</a:t>
            </a:r>
            <a:r>
              <a:rPr lang="zh-CN" altLang="en-US" sz="2295" dirty="0">
                <a:solidFill>
                  <a:schemeClr val="tx1"/>
                </a:solidFill>
                <a:latin typeface="微软雅黑" panose="020B0503020204020204" pitchFamily="34" charset="-122"/>
                <a:ea typeface="微软雅黑" panose="020B0503020204020204" pitchFamily="34" charset="-122"/>
              </a:rPr>
              <a:t>来调动人的积极性。</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A.</a:t>
            </a:r>
            <a:r>
              <a:rPr lang="zh-CN" altLang="en-US" sz="2295" dirty="0">
                <a:solidFill>
                  <a:schemeClr val="tx1"/>
                </a:solidFill>
                <a:latin typeface="微软雅黑" panose="020B0503020204020204" pitchFamily="34" charset="-122"/>
                <a:ea typeface="微软雅黑" panose="020B0503020204020204" pitchFamily="34" charset="-122"/>
              </a:rPr>
              <a:t>物质刺激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B.</a:t>
            </a:r>
            <a:r>
              <a:rPr lang="zh-CN" altLang="en-US" sz="2295" dirty="0">
                <a:solidFill>
                  <a:schemeClr val="tx1"/>
                </a:solidFill>
                <a:latin typeface="微软雅黑" panose="020B0503020204020204" pitchFamily="34" charset="-122"/>
                <a:ea typeface="微软雅黑" panose="020B0503020204020204" pitchFamily="34" charset="-122"/>
              </a:rPr>
              <a:t>满足社会需要</a:t>
            </a: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C.</a:t>
            </a:r>
            <a:r>
              <a:rPr lang="zh-CN" altLang="en-US" sz="2295" dirty="0">
                <a:solidFill>
                  <a:schemeClr val="tx1"/>
                </a:solidFill>
                <a:latin typeface="微软雅黑" panose="020B0503020204020204" pitchFamily="34" charset="-122"/>
                <a:ea typeface="微软雅黑" panose="020B0503020204020204" pitchFamily="34" charset="-122"/>
              </a:rPr>
              <a:t>内部激励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D.</a:t>
            </a:r>
            <a:r>
              <a:rPr lang="zh-CN" altLang="en-US" sz="2295" dirty="0">
                <a:solidFill>
                  <a:schemeClr val="tx1"/>
                </a:solidFill>
                <a:latin typeface="微软雅黑" panose="020B0503020204020204" pitchFamily="34" charset="-122"/>
                <a:ea typeface="微软雅黑" panose="020B0503020204020204" pitchFamily="34" charset="-122"/>
              </a:rPr>
              <a:t>搞好人际关系</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】A</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br>
              <a:rPr lang="zh-CN" altLang="en-US" sz="2295" dirty="0">
                <a:solidFill>
                  <a:srgbClr val="004250"/>
                </a:solidFill>
                <a:latin typeface="微软雅黑" panose="020B0503020204020204" pitchFamily="34" charset="-122"/>
                <a:ea typeface="微软雅黑" panose="020B0503020204020204" pitchFamily="34" charset="-122"/>
              </a:rPr>
            </a:br>
            <a:br>
              <a:rPr lang="zh-CN" altLang="en-US" sz="2295" dirty="0">
                <a:solidFill>
                  <a:srgbClr val="004250"/>
                </a:solidFill>
                <a:latin typeface="微软雅黑" panose="020B0503020204020204" pitchFamily="34" charset="-122"/>
                <a:ea typeface="微软雅黑" panose="020B0503020204020204" pitchFamily="34" charset="-122"/>
              </a:rPr>
            </a:b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4"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850043" y="1022515"/>
            <a:ext cx="7361666" cy="5131636"/>
          </a:xfrm>
          <a:prstGeom prst="rect">
            <a:avLst/>
          </a:prstGeom>
          <a:noFill/>
          <a:ln>
            <a:miter lim="800000"/>
          </a:ln>
        </p:spPr>
        <p:txBody>
          <a:bodyPr vert="horz" wrap="square" lIns="87476" tIns="43738" rIns="87476" bIns="43738" numCol="1" anchor="t" anchorCtr="0" compatLnSpc="1"/>
          <a:lstStyle/>
          <a:p>
            <a:pPr>
              <a:lnSpc>
                <a:spcPct val="150000"/>
              </a:lnSpc>
              <a:buSzPct val="70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多选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人本管理原则包括</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人的管理第一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B.</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和诣人际关系</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C.</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员工和组织共同发展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D.</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满足社会需要</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E.</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构建以人为中心的组织机构</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】ABCE </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7" end="7"/>
                                            </p:txEl>
                                          </p:spTgt>
                                        </p:tgtEl>
                                        <p:attrNameLst>
                                          <p:attrName>style.visibility</p:attrName>
                                        </p:attrNameLst>
                                      </p:cBhvr>
                                      <p:to>
                                        <p:strVal val="visible"/>
                                      </p:to>
                                    </p:set>
                                    <p:animEffect transition="in" filter="blinds(horizontal)">
                                      <p:cBhvr>
                                        <p:cTn id="7"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矩形 2"/>
          <p:cNvSpPr/>
          <p:nvPr/>
        </p:nvSpPr>
        <p:spPr>
          <a:xfrm>
            <a:off x="861060" y="1017905"/>
            <a:ext cx="6360160" cy="5400675"/>
          </a:xfrm>
          <a:prstGeom prst="rect">
            <a:avLst/>
          </a:prstGeom>
        </p:spPr>
        <p:txBody>
          <a:bodyPr wrap="square">
            <a:spAutoFit/>
          </a:bodyPr>
          <a:lstStyle/>
          <a:p>
            <a:pPr>
              <a:lnSpc>
                <a:spcPct val="150000"/>
              </a:lnSpc>
              <a:buSzPct val="70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多选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rPr>
              <a:t>3.</a:t>
            </a:r>
            <a:r>
              <a:rPr lang="zh-CN" altLang="en-US" sz="2295" dirty="0">
                <a:solidFill>
                  <a:schemeClr val="tx1"/>
                </a:solidFill>
                <a:latin typeface="微软雅黑" panose="020B0503020204020204" pitchFamily="34" charset="-122"/>
                <a:ea typeface="微软雅黑" panose="020B0503020204020204" pitchFamily="34" charset="-122"/>
              </a:rPr>
              <a:t>根据人本管理思想构建的企业组织形态应具有的特征包括（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A.</a:t>
            </a:r>
            <a:r>
              <a:rPr lang="zh-CN" altLang="en-US" sz="2295"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明确组织的宗旨和目标；</a:t>
            </a: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B.</a:t>
            </a:r>
            <a:r>
              <a:rPr lang="zh-CN" altLang="en-US" sz="2295"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管理幅度合理；</a:t>
            </a: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C.</a:t>
            </a:r>
            <a:r>
              <a:rPr lang="zh-CN" altLang="en-US" sz="2295"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组织集权和分权的平衡和适宜；</a:t>
            </a: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D.</a:t>
            </a:r>
            <a:r>
              <a:rPr lang="zh-CN" altLang="en-US" sz="2295"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组织和地位弹性；</a:t>
            </a: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E.</a:t>
            </a:r>
            <a:r>
              <a:rPr lang="zh-CN" altLang="en-US" sz="2295" dirty="0">
                <a:solidFill>
                  <a:schemeClr val="tx1"/>
                </a:solidFill>
                <a:latin typeface="微软雅黑" panose="020B0503020204020204" pitchFamily="34" charset="-122"/>
                <a:ea typeface="微软雅黑" panose="020B0503020204020204" pitchFamily="34" charset="-122"/>
                <a:sym typeface="Wingdings" panose="05000000000000000000" pitchFamily="2" charset="2"/>
              </a:rPr>
              <a:t>确立员工参于管理的制度与渠道；</a:t>
            </a:r>
            <a:endParaRPr lang="en-US" altLang="zh-CN" sz="2295" dirty="0">
              <a:solidFill>
                <a:srgbClr val="004250"/>
              </a:solidFill>
              <a:latin typeface="微软雅黑" panose="020B0503020204020204" pitchFamily="34" charset="-122"/>
              <a:ea typeface="微软雅黑" panose="020B0503020204020204" pitchFamily="34" charset="-122"/>
              <a:sym typeface="Wingdings" panose="05000000000000000000" pitchFamily="2" charset="2"/>
            </a:endParaRPr>
          </a:p>
          <a:p>
            <a:pPr>
              <a:lnSpc>
                <a:spcPct val="150000"/>
              </a:lnSpc>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】ABCDE</a:t>
            </a:r>
          </a:p>
          <a:p>
            <a:pPr lvl="0" fontAlgn="base">
              <a:lnSpc>
                <a:spcPct val="150000"/>
              </a:lnSpc>
              <a:spcBef>
                <a:spcPct val="0"/>
              </a:spcBef>
              <a:spcAft>
                <a:spcPct val="0"/>
              </a:spcAft>
              <a:defRPr/>
            </a:pPr>
            <a:endParaRPr lang="en-US" altLang="zh-CN" sz="2295" dirty="0">
              <a:solidFill>
                <a:srgbClr val="00425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blinds(horizontal)">
                                      <p:cBhvr>
                                        <p:cTn id="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60838" y="1018070"/>
            <a:ext cx="7653217" cy="4300915"/>
          </a:xfrm>
          <a:prstGeom prst="rect">
            <a:avLst/>
          </a:prstGeom>
          <a:noFill/>
          <a:ln>
            <a:miter lim="800000"/>
          </a:ln>
        </p:spPr>
        <p:txBody>
          <a:bodyPr vert="horz" wrap="square" lIns="87476" tIns="43738" rIns="87476" bIns="43738" numCol="1" anchor="t" anchorCtr="0" compatLnSpc="1"/>
          <a:lstStyle/>
          <a:p>
            <a:pPr>
              <a:lnSpc>
                <a:spcPct val="150000"/>
              </a:lnSpc>
              <a:buSzPct val="70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多选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0000"/>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环境优化机制的主要因素包括（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a:t>
            </a:r>
            <a:r>
              <a:rPr lang="en-US" altLang="zh-CN" sz="2295" dirty="0">
                <a:solidFill>
                  <a:schemeClr val="tx1"/>
                </a:solidFill>
                <a:latin typeface="微软雅黑" panose="020B0503020204020204" pitchFamily="34" charset="-122"/>
                <a:ea typeface="微软雅黑" panose="020B0503020204020204" pitchFamily="34" charset="-122"/>
              </a:rPr>
              <a:t>.</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工作报酬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B</a:t>
            </a:r>
            <a:r>
              <a:rPr lang="en-US" altLang="zh-CN" sz="2295" dirty="0">
                <a:solidFill>
                  <a:schemeClr val="tx1"/>
                </a:solidFill>
                <a:latin typeface="微软雅黑" panose="020B0503020204020204" pitchFamily="34" charset="-122"/>
                <a:ea typeface="微软雅黑" panose="020B0503020204020204" pitchFamily="34" charset="-122"/>
              </a:rPr>
              <a:t>.</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学习发展环境   </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C</a:t>
            </a:r>
            <a:r>
              <a:rPr lang="en-US" altLang="zh-CN" sz="2295" dirty="0">
                <a:solidFill>
                  <a:schemeClr val="tx1"/>
                </a:solidFill>
                <a:latin typeface="微软雅黑" panose="020B0503020204020204" pitchFamily="34" charset="-122"/>
                <a:ea typeface="微软雅黑" panose="020B0503020204020204" pitchFamily="34" charset="-122"/>
              </a:rPr>
              <a:t>.</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工作条件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D</a:t>
            </a:r>
            <a:r>
              <a:rPr lang="en-US" altLang="zh-CN" sz="2295" dirty="0">
                <a:solidFill>
                  <a:schemeClr val="tx1"/>
                </a:solidFill>
                <a:latin typeface="微软雅黑" panose="020B0503020204020204" pitchFamily="34" charset="-122"/>
                <a:ea typeface="微软雅黑" panose="020B0503020204020204" pitchFamily="34" charset="-122"/>
              </a:rPr>
              <a:t>.</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人际关系环境  </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E</a:t>
            </a:r>
            <a:r>
              <a:rPr lang="en-US" altLang="zh-CN" sz="2295" dirty="0">
                <a:solidFill>
                  <a:schemeClr val="tx1"/>
                </a:solidFill>
                <a:latin typeface="微软雅黑" panose="020B0503020204020204" pitchFamily="34" charset="-122"/>
                <a:ea typeface="微软雅黑" panose="020B0503020204020204" pitchFamily="34" charset="-122"/>
              </a:rPr>
              <a:t>.</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工作环境</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】CDE </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a:spLocks noChangeArrowheads="1"/>
          </p:cNvSpPr>
          <p:nvPr/>
        </p:nvSpPr>
        <p:spPr bwMode="auto">
          <a:xfrm>
            <a:off x="971043" y="5000851"/>
            <a:ext cx="309880" cy="445135"/>
          </a:xfrm>
          <a:prstGeom prst="rect">
            <a:avLst/>
          </a:prstGeom>
          <a:noFill/>
          <a:ln w="9525">
            <a:noFill/>
            <a:miter lim="800000"/>
          </a:ln>
        </p:spPr>
        <p:txBody>
          <a:bodyPr wrap="none">
            <a:spAutoFit/>
          </a:bodyPr>
          <a:lstStyle/>
          <a:p>
            <a:r>
              <a:rPr lang="zh-CN" altLang="en-US" sz="2295" dirty="0">
                <a:solidFill>
                  <a:srgbClr val="004250"/>
                </a:solidFill>
                <a:latin typeface="微软雅黑" panose="020B0503020204020204" pitchFamily="34" charset="-122"/>
                <a:ea typeface="微软雅黑" panose="020B0503020204020204" pitchFamily="34" charset="-122"/>
              </a:rPr>
              <a:t> </a:t>
            </a:r>
          </a:p>
        </p:txBody>
      </p:sp>
      <p:sp>
        <p:nvSpPr>
          <p:cNvPr id="5"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blinds(horizontal)">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矩形 2"/>
          <p:cNvSpPr/>
          <p:nvPr/>
        </p:nvSpPr>
        <p:spPr>
          <a:xfrm>
            <a:off x="860838" y="1018070"/>
            <a:ext cx="6095240" cy="5400675"/>
          </a:xfrm>
          <a:prstGeom prst="rect">
            <a:avLst/>
          </a:prstGeom>
        </p:spPr>
        <p:txBody>
          <a:bodyPr>
            <a:spAutoFit/>
          </a:bodyPr>
          <a:lstStyle/>
          <a:p>
            <a:pPr>
              <a:lnSpc>
                <a:spcPct val="150000"/>
              </a:lnSpc>
              <a:buSzPct val="70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多选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0000"/>
              <a:defRPr/>
            </a:pPr>
            <a:r>
              <a:rPr lang="en-US" altLang="zh-CN" sz="2295" dirty="0">
                <a:solidFill>
                  <a:schemeClr val="tx1"/>
                </a:solidFill>
                <a:latin typeface="微软雅黑" panose="020B0503020204020204" pitchFamily="34" charset="-122"/>
                <a:ea typeface="微软雅黑" panose="020B0503020204020204" pitchFamily="34" charset="-122"/>
              </a:rPr>
              <a:t>5.</a:t>
            </a:r>
            <a:r>
              <a:rPr lang="zh-CN" altLang="en-US" sz="2295" dirty="0">
                <a:solidFill>
                  <a:schemeClr val="tx1"/>
                </a:solidFill>
                <a:latin typeface="微软雅黑" panose="020B0503020204020204" pitchFamily="34" charset="-122"/>
                <a:ea typeface="微软雅黑" panose="020B0503020204020204" pitchFamily="34" charset="-122"/>
              </a:rPr>
              <a:t>对人力资本的理解正确的是（          ）</a:t>
            </a:r>
            <a:endParaRPr lang="en-US" altLang="zh-CN" sz="2295" b="1"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A.</a:t>
            </a:r>
            <a:r>
              <a:rPr lang="zh-CN" altLang="en-US" sz="2295" dirty="0">
                <a:solidFill>
                  <a:schemeClr val="tx1"/>
                </a:solidFill>
                <a:latin typeface="微软雅黑" panose="020B0503020204020204" pitchFamily="34" charset="-122"/>
                <a:ea typeface="微软雅黑" panose="020B0503020204020204" pitchFamily="34" charset="-122"/>
              </a:rPr>
              <a:t>人力资本具有创造性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B.</a:t>
            </a:r>
            <a:r>
              <a:rPr lang="zh-CN" altLang="en-US" sz="2295" dirty="0">
                <a:solidFill>
                  <a:schemeClr val="tx1"/>
                </a:solidFill>
                <a:latin typeface="微软雅黑" panose="020B0503020204020204" pitchFamily="34" charset="-122"/>
                <a:ea typeface="微软雅黑" panose="020B0503020204020204" pitchFamily="34" charset="-122"/>
              </a:rPr>
              <a:t>人力资本具有时效性</a:t>
            </a: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C.</a:t>
            </a:r>
            <a:r>
              <a:rPr lang="zh-CN" altLang="en-US" sz="2295" dirty="0">
                <a:solidFill>
                  <a:schemeClr val="tx1"/>
                </a:solidFill>
                <a:latin typeface="微软雅黑" panose="020B0503020204020204" pitchFamily="34" charset="-122"/>
                <a:ea typeface="微软雅黑" panose="020B0503020204020204" pitchFamily="34" charset="-122"/>
              </a:rPr>
              <a:t>人力资本具有积累性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D.</a:t>
            </a:r>
            <a:r>
              <a:rPr lang="zh-CN" altLang="en-US" sz="2295" dirty="0">
                <a:solidFill>
                  <a:schemeClr val="tx1"/>
                </a:solidFill>
                <a:latin typeface="微软雅黑" panose="020B0503020204020204" pitchFamily="34" charset="-122"/>
                <a:ea typeface="微软雅黑" panose="020B0503020204020204" pitchFamily="34" charset="-122"/>
              </a:rPr>
              <a:t>人力资本具有收益性</a:t>
            </a:r>
          </a:p>
          <a:p>
            <a:pPr lvl="0" fontAlgn="base">
              <a:lnSpc>
                <a:spcPct val="150000"/>
              </a:lnSpc>
              <a:spcBef>
                <a:spcPct val="0"/>
              </a:spcBef>
              <a:spcAft>
                <a:spcPct val="0"/>
              </a:spcAft>
              <a:defRPr/>
            </a:pPr>
            <a:r>
              <a:rPr lang="en-US" altLang="zh-CN" sz="2295" dirty="0">
                <a:solidFill>
                  <a:schemeClr val="tx1"/>
                </a:solidFill>
                <a:latin typeface="微软雅黑" panose="020B0503020204020204" pitchFamily="34" charset="-122"/>
                <a:ea typeface="微软雅黑" panose="020B0503020204020204" pitchFamily="34" charset="-122"/>
              </a:rPr>
              <a:t>E.</a:t>
            </a:r>
            <a:r>
              <a:rPr lang="zh-CN" altLang="en-US" sz="2295" dirty="0">
                <a:solidFill>
                  <a:schemeClr val="tx1"/>
                </a:solidFill>
                <a:latin typeface="微软雅黑" panose="020B0503020204020204" pitchFamily="34" charset="-122"/>
                <a:ea typeface="微软雅黑" panose="020B0503020204020204" pitchFamily="34" charset="-122"/>
              </a:rPr>
              <a:t>人力资本具有个体差异性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】ABCDE</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defRPr/>
            </a:pPr>
            <a:r>
              <a:rPr lang="zh-CN" altLang="en-US" sz="2295" dirty="0">
                <a:solidFill>
                  <a:srgbClr val="004250"/>
                </a:solidFill>
                <a:latin typeface="微软雅黑" panose="020B0503020204020204" pitchFamily="34" charset="-122"/>
                <a:ea typeface="微软雅黑" panose="020B0503020204020204" pitchFamily="34"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blinds(horizontal)">
                                      <p:cBhvr>
                                        <p:cTn id="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60838" y="1018070"/>
            <a:ext cx="7215890" cy="4884090"/>
          </a:xfrm>
          <a:prstGeom prst="rect">
            <a:avLst/>
          </a:prstGeom>
          <a:noFill/>
          <a:ln>
            <a:miter lim="800000"/>
          </a:ln>
        </p:spPr>
        <p:txBody>
          <a:bodyPr vert="horz" wrap="square" lIns="87476" tIns="43738" rIns="87476" bIns="43738" numCol="1" anchor="t" anchorCtr="0" compatLnSpc="1"/>
          <a:lstStyle/>
          <a:p>
            <a:pPr>
              <a:lnSpc>
                <a:spcPct val="150000"/>
              </a:lnSpc>
              <a:buClr>
                <a:schemeClr val="bg2"/>
              </a:buClr>
              <a:buSzPct val="70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单选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bg2"/>
              </a:buClr>
              <a:buSzPct val="70000"/>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人力资本是经济资本中的核心资本，其原因在于人力资本的（   ）</a:t>
            </a:r>
          </a:p>
          <a:p>
            <a:pPr marL="0" marR="0" lvl="0" indent="0" algn="l" defTabSz="914400" rtl="0" eaLnBrk="1" fontAlgn="base" latinLnBrk="0" hangingPunct="1">
              <a:lnSpc>
                <a:spcPct val="150000"/>
              </a:lnSpc>
              <a:spcBef>
                <a:spcPct val="0"/>
              </a:spcBef>
              <a:spcAft>
                <a:spcPct val="0"/>
              </a:spcAft>
              <a:buClr>
                <a:schemeClr val="bg2"/>
              </a:buClr>
              <a:buSzPct val="70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时效性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
                <a:schemeClr val="bg2"/>
              </a:buClr>
              <a:buSzPct val="70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B.</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创造性</a:t>
            </a:r>
          </a:p>
          <a:p>
            <a:pPr marL="0" marR="0" lvl="0" indent="0" algn="l" defTabSz="914400" rtl="0" eaLnBrk="1" fontAlgn="base" latinLnBrk="0" hangingPunct="1">
              <a:lnSpc>
                <a:spcPct val="150000"/>
              </a:lnSpc>
              <a:spcBef>
                <a:spcPct val="0"/>
              </a:spcBef>
              <a:spcAft>
                <a:spcPct val="0"/>
              </a:spcAft>
              <a:buClr>
                <a:schemeClr val="bg2"/>
              </a:buClr>
              <a:buSzPct val="70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C.</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收益性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
                <a:schemeClr val="bg2"/>
              </a:buClr>
              <a:buSzPct val="70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D.</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积累性</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buClr>
                <a:schemeClr val="bg2"/>
              </a:buClr>
              <a:buSzPct val="70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】B</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bg2"/>
              </a:buClr>
              <a:buSzPct val="70000"/>
              <a:buFont typeface="Wingdings" panose="05000000000000000000" pitchFamily="2" charset="2"/>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rPr>
              <a:t>             </a:t>
            </a:r>
          </a:p>
        </p:txBody>
      </p:sp>
      <p:sp>
        <p:nvSpPr>
          <p:cNvPr id="5"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矩形 2"/>
          <p:cNvSpPr/>
          <p:nvPr/>
        </p:nvSpPr>
        <p:spPr>
          <a:xfrm>
            <a:off x="860838" y="1018070"/>
            <a:ext cx="6969942" cy="5400675"/>
          </a:xfrm>
          <a:prstGeom prst="rect">
            <a:avLst/>
          </a:prstGeom>
        </p:spPr>
        <p:txBody>
          <a:bodyPr wrap="square">
            <a:spAutoFit/>
          </a:bodyPr>
          <a:lstStyle/>
          <a:p>
            <a:pPr>
              <a:lnSpc>
                <a:spcPct val="150000"/>
              </a:lnSpc>
              <a:buClr>
                <a:schemeClr val="bg2"/>
              </a:buClr>
              <a:buSzPct val="70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单选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Clr>
                <a:schemeClr val="bg2"/>
              </a:buClr>
              <a:buSzPct val="70000"/>
              <a:defRPr/>
            </a:pPr>
            <a:r>
              <a:rPr lang="en-US" altLang="zh-CN" sz="2295" dirty="0">
                <a:solidFill>
                  <a:schemeClr val="tx1"/>
                </a:solidFill>
                <a:latin typeface="微软雅黑" panose="020B0503020204020204" pitchFamily="34" charset="-122"/>
                <a:ea typeface="微软雅黑" panose="020B0503020204020204" pitchFamily="34" charset="-122"/>
              </a:rPr>
              <a:t>7.</a:t>
            </a:r>
            <a:r>
              <a:rPr lang="zh-CN" altLang="en-US" sz="2295" dirty="0">
                <a:solidFill>
                  <a:schemeClr val="tx1"/>
                </a:solidFill>
                <a:latin typeface="微软雅黑" panose="020B0503020204020204" pitchFamily="34" charset="-122"/>
                <a:ea typeface="微软雅黑" panose="020B0503020204020204" pitchFamily="34" charset="-122"/>
              </a:rPr>
              <a:t>以下有关人力资本投资的表述错误的是（  ）                               </a:t>
            </a:r>
            <a:br>
              <a:rPr lang="zh-CN" altLang="en-US" sz="2295" dirty="0">
                <a:solidFill>
                  <a:schemeClr val="tx1"/>
                </a:solidFill>
                <a:latin typeface="微软雅黑" panose="020B0503020204020204" pitchFamily="34" charset="-122"/>
                <a:ea typeface="微软雅黑" panose="020B0503020204020204" pitchFamily="34" charset="-122"/>
              </a:rPr>
            </a:br>
            <a:r>
              <a:rPr lang="en-US" altLang="zh-CN" sz="2295" dirty="0">
                <a:solidFill>
                  <a:schemeClr val="tx1"/>
                </a:solidFill>
                <a:latin typeface="微软雅黑" panose="020B0503020204020204" pitchFamily="34" charset="-122"/>
                <a:ea typeface="微软雅黑" panose="020B0503020204020204" pitchFamily="34" charset="-122"/>
              </a:rPr>
              <a:t>A.</a:t>
            </a:r>
            <a:r>
              <a:rPr lang="zh-CN" altLang="en-US" sz="2295" dirty="0">
                <a:solidFill>
                  <a:schemeClr val="tx1"/>
                </a:solidFill>
                <a:latin typeface="微软雅黑" panose="020B0503020204020204" pitchFamily="34" charset="-122"/>
                <a:ea typeface="微软雅黑" panose="020B0503020204020204" pitchFamily="34" charset="-122"/>
              </a:rPr>
              <a:t>投资主体可以是国家或个人              </a:t>
            </a:r>
          </a:p>
          <a:p>
            <a:pPr lvl="0" fontAlgn="base">
              <a:lnSpc>
                <a:spcPct val="150000"/>
              </a:lnSpc>
              <a:spcBef>
                <a:spcPct val="0"/>
              </a:spcBef>
              <a:spcAft>
                <a:spcPct val="0"/>
              </a:spcAft>
              <a:buClr>
                <a:schemeClr val="bg2"/>
              </a:buClr>
              <a:buSzPct val="70000"/>
              <a:defRPr/>
            </a:pPr>
            <a:r>
              <a:rPr lang="en-US" altLang="zh-CN" sz="2295" dirty="0">
                <a:solidFill>
                  <a:schemeClr val="tx1"/>
                </a:solidFill>
                <a:latin typeface="微软雅黑" panose="020B0503020204020204" pitchFamily="34" charset="-122"/>
                <a:ea typeface="微软雅黑" panose="020B0503020204020204" pitchFamily="34" charset="-122"/>
              </a:rPr>
              <a:t>B.</a:t>
            </a:r>
            <a:r>
              <a:rPr lang="zh-CN" altLang="en-US" sz="2295" dirty="0">
                <a:solidFill>
                  <a:schemeClr val="tx1"/>
                </a:solidFill>
                <a:latin typeface="微软雅黑" panose="020B0503020204020204" pitchFamily="34" charset="-122"/>
                <a:ea typeface="微软雅黑" panose="020B0503020204020204" pitchFamily="34" charset="-122"/>
              </a:rPr>
              <a:t>投资对象是人</a:t>
            </a:r>
            <a:br>
              <a:rPr lang="zh-CN" altLang="en-US" sz="2295" dirty="0">
                <a:solidFill>
                  <a:schemeClr val="tx1"/>
                </a:solidFill>
                <a:latin typeface="微软雅黑" panose="020B0503020204020204" pitchFamily="34" charset="-122"/>
                <a:ea typeface="微软雅黑" panose="020B0503020204020204" pitchFamily="34" charset="-122"/>
              </a:rPr>
            </a:br>
            <a:r>
              <a:rPr lang="en-US" altLang="zh-CN" sz="2295" dirty="0">
                <a:solidFill>
                  <a:schemeClr val="tx1"/>
                </a:solidFill>
                <a:latin typeface="微软雅黑" panose="020B0503020204020204" pitchFamily="34" charset="-122"/>
                <a:ea typeface="微软雅黑" panose="020B0503020204020204" pitchFamily="34" charset="-122"/>
              </a:rPr>
              <a:t>C.</a:t>
            </a:r>
            <a:r>
              <a:rPr lang="zh-CN" altLang="en-US" sz="2295" dirty="0">
                <a:solidFill>
                  <a:schemeClr val="tx1"/>
                </a:solidFill>
                <a:latin typeface="微软雅黑" panose="020B0503020204020204" pitchFamily="34" charset="-122"/>
                <a:ea typeface="微软雅黑" panose="020B0503020204020204" pitchFamily="34" charset="-122"/>
              </a:rPr>
              <a:t>投资直接提高人的劳动生产能力     </a:t>
            </a:r>
          </a:p>
          <a:p>
            <a:pPr lvl="0" fontAlgn="base">
              <a:lnSpc>
                <a:spcPct val="150000"/>
              </a:lnSpc>
              <a:spcBef>
                <a:spcPct val="0"/>
              </a:spcBef>
              <a:spcAft>
                <a:spcPct val="0"/>
              </a:spcAft>
              <a:buClr>
                <a:schemeClr val="bg2"/>
              </a:buClr>
              <a:buSzPct val="70000"/>
              <a:defRPr/>
            </a:pPr>
            <a:r>
              <a:rPr lang="en-US" altLang="zh-CN" sz="2295" dirty="0">
                <a:solidFill>
                  <a:schemeClr val="tx1"/>
                </a:solidFill>
                <a:latin typeface="微软雅黑" panose="020B0503020204020204" pitchFamily="34" charset="-122"/>
                <a:ea typeface="微软雅黑" panose="020B0503020204020204" pitchFamily="34" charset="-122"/>
              </a:rPr>
              <a:t>D.</a:t>
            </a:r>
            <a:r>
              <a:rPr lang="zh-CN" altLang="en-US" sz="2295" dirty="0">
                <a:solidFill>
                  <a:schemeClr val="tx1"/>
                </a:solidFill>
                <a:latin typeface="微软雅黑" panose="020B0503020204020204" pitchFamily="34" charset="-122"/>
                <a:ea typeface="微软雅黑" panose="020B0503020204020204" pitchFamily="34" charset="-122"/>
              </a:rPr>
              <a:t>是一种非生产性投资</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Clr>
                <a:schemeClr val="bg2"/>
              </a:buClr>
              <a:buSzPct val="70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】D</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Clr>
                <a:schemeClr val="bg2"/>
              </a:buClr>
              <a:buSzPct val="70000"/>
              <a:defRPr/>
            </a:pPr>
            <a:br>
              <a:rPr lang="zh-CN" altLang="en-US" sz="2295" dirty="0">
                <a:solidFill>
                  <a:srgbClr val="004250"/>
                </a:solidFill>
                <a:latin typeface="微软雅黑" panose="020B0503020204020204" pitchFamily="34" charset="-122"/>
                <a:ea typeface="微软雅黑" panose="020B0503020204020204" pitchFamily="34" charset="-122"/>
              </a:rPr>
            </a:br>
            <a:br>
              <a:rPr lang="zh-CN" altLang="en-US" sz="2295" dirty="0">
                <a:solidFill>
                  <a:srgbClr val="004250"/>
                </a:solidFill>
                <a:latin typeface="微软雅黑" panose="020B0503020204020204" pitchFamily="34" charset="-122"/>
                <a:ea typeface="微软雅黑" panose="020B0503020204020204" pitchFamily="34" charset="-122"/>
              </a:rPr>
            </a:br>
            <a:endParaRPr lang="zh-CN" altLang="en-US" sz="2295" dirty="0">
              <a:solidFill>
                <a:srgbClr val="00425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53713" y="1018070"/>
            <a:ext cx="7653217" cy="3863534"/>
          </a:xfrm>
          <a:prstGeom prst="rect">
            <a:avLst/>
          </a:prstGeom>
          <a:noFill/>
          <a:ln>
            <a:miter lim="800000"/>
          </a:ln>
        </p:spPr>
        <p:txBody>
          <a:bodyPr vert="horz" wrap="square" lIns="87476" tIns="43738" rIns="87476" bIns="43738" numCol="1" anchor="t" anchorCtr="0" compatLnSpc="1"/>
          <a:lstStyle/>
          <a:p>
            <a:pPr>
              <a:lnSpc>
                <a:spcPct val="150000"/>
              </a:lnSpc>
              <a:buClr>
                <a:schemeClr val="bg2"/>
              </a:buClr>
              <a:buSzPct val="70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多选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bg2"/>
              </a:buClr>
              <a:buSzPct val="70000"/>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人力资本投资的特性有</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
                <a:schemeClr val="bg2"/>
              </a:buClr>
              <a:buSzPct val="70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a:t>
            </a:r>
            <a:r>
              <a:rPr lang="en-US" altLang="zh-CN" sz="2295" dirty="0">
                <a:solidFill>
                  <a:schemeClr val="tx1"/>
                </a:solidFill>
                <a:latin typeface="微软雅黑" panose="020B0503020204020204" pitchFamily="34" charset="-122"/>
                <a:ea typeface="微软雅黑" panose="020B0503020204020204" pitchFamily="34" charset="-122"/>
              </a:rPr>
              <a:t>.</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收益形式单一化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
                <a:schemeClr val="bg2"/>
              </a:buClr>
              <a:buSzPct val="70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B.</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动态性</a:t>
            </a:r>
          </a:p>
          <a:p>
            <a:pPr marL="0" marR="0" lvl="0" indent="0" algn="l" defTabSz="914400" rtl="0" eaLnBrk="1" fontAlgn="base" latinLnBrk="0" hangingPunct="1">
              <a:lnSpc>
                <a:spcPct val="150000"/>
              </a:lnSpc>
              <a:spcBef>
                <a:spcPct val="0"/>
              </a:spcBef>
              <a:spcAft>
                <a:spcPct val="0"/>
              </a:spcAft>
              <a:buClr>
                <a:schemeClr val="bg2"/>
              </a:buClr>
              <a:buSzPct val="70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C.</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谁投资，谁收益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
                <a:schemeClr val="bg2"/>
              </a:buClr>
              <a:buSzPct val="70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D.</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连续性</a:t>
            </a:r>
          </a:p>
          <a:p>
            <a:pPr marL="0" marR="0" lvl="0" indent="0" algn="l" defTabSz="914400" rtl="0" eaLnBrk="1" fontAlgn="base" latinLnBrk="0" hangingPunct="1">
              <a:lnSpc>
                <a:spcPct val="150000"/>
              </a:lnSpc>
              <a:spcBef>
                <a:spcPct val="0"/>
              </a:spcBef>
              <a:spcAft>
                <a:spcPct val="0"/>
              </a:spcAft>
              <a:buClr>
                <a:schemeClr val="bg2"/>
              </a:buClr>
              <a:buSzPct val="70000"/>
              <a:buFont typeface="Wingdings" panose="05000000000000000000" pitchFamily="2" charset="2"/>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E.</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收益形式多样化</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buClr>
                <a:schemeClr val="bg2"/>
              </a:buClr>
              <a:buSzPct val="70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】BDE </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bg2"/>
              </a:buClr>
              <a:buSzPct val="70000"/>
              <a:buFont typeface="Wingdings" panose="05000000000000000000" pitchFamily="2" charset="2"/>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5"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矩形 2"/>
          <p:cNvSpPr/>
          <p:nvPr/>
        </p:nvSpPr>
        <p:spPr>
          <a:xfrm>
            <a:off x="860838" y="1018070"/>
            <a:ext cx="6095240" cy="4869815"/>
          </a:xfrm>
          <a:prstGeom prst="rect">
            <a:avLst/>
          </a:prstGeom>
        </p:spPr>
        <p:txBody>
          <a:bodyPr>
            <a:spAutoFit/>
          </a:bodyPr>
          <a:lstStyle/>
          <a:p>
            <a:pPr>
              <a:lnSpc>
                <a:spcPct val="150000"/>
              </a:lnSpc>
              <a:buClr>
                <a:schemeClr val="bg2"/>
              </a:buClr>
              <a:buSzPct val="70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多选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Clr>
                <a:schemeClr val="bg2"/>
              </a:buClr>
              <a:buSzPct val="70000"/>
              <a:defRPr/>
            </a:pPr>
            <a:r>
              <a:rPr lang="en-US" altLang="zh-CN" sz="2295" dirty="0">
                <a:solidFill>
                  <a:schemeClr val="tx1"/>
                </a:solidFill>
                <a:latin typeface="微软雅黑" panose="020B0503020204020204" pitchFamily="34" charset="-122"/>
                <a:ea typeface="微软雅黑" panose="020B0503020204020204" pitchFamily="34" charset="-122"/>
              </a:rPr>
              <a:t>9.</a:t>
            </a:r>
            <a:r>
              <a:rPr lang="zh-CN" altLang="en-US" sz="2295" dirty="0">
                <a:solidFill>
                  <a:schemeClr val="tx1"/>
                </a:solidFill>
                <a:latin typeface="微软雅黑" panose="020B0503020204020204" pitchFamily="34" charset="-122"/>
                <a:ea typeface="微软雅黑" panose="020B0503020204020204" pitchFamily="34" charset="-122"/>
              </a:rPr>
              <a:t>人力资本投资支出包括</a:t>
            </a:r>
            <a:r>
              <a:rPr lang="en-US" altLang="zh-CN" sz="2295" dirty="0">
                <a:solidFill>
                  <a:schemeClr val="tx1"/>
                </a:solidFill>
                <a:latin typeface="微软雅黑" panose="020B0503020204020204" pitchFamily="34" charset="-122"/>
                <a:ea typeface="微软雅黑" panose="020B0503020204020204" pitchFamily="34" charset="-122"/>
              </a:rPr>
              <a:t>(           )</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Clr>
                <a:schemeClr val="bg2"/>
              </a:buClr>
              <a:buSzPct val="70000"/>
              <a:defRPr/>
            </a:pPr>
            <a:r>
              <a:rPr lang="en-US" altLang="zh-CN" sz="2295" dirty="0">
                <a:solidFill>
                  <a:schemeClr val="tx1"/>
                </a:solidFill>
                <a:latin typeface="微软雅黑" panose="020B0503020204020204" pitchFamily="34" charset="-122"/>
                <a:ea typeface="微软雅黑" panose="020B0503020204020204" pitchFamily="34" charset="-122"/>
              </a:rPr>
              <a:t>A.</a:t>
            </a:r>
            <a:r>
              <a:rPr lang="zh-CN" altLang="en-US" sz="2295" dirty="0">
                <a:solidFill>
                  <a:schemeClr val="tx1"/>
                </a:solidFill>
                <a:latin typeface="微软雅黑" panose="020B0503020204020204" pitchFamily="34" charset="-122"/>
                <a:ea typeface="微软雅黑" panose="020B0503020204020204" pitchFamily="34" charset="-122"/>
              </a:rPr>
              <a:t>实际支出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Clr>
                <a:schemeClr val="bg2"/>
              </a:buClr>
              <a:buSzPct val="70000"/>
              <a:defRPr/>
            </a:pPr>
            <a:r>
              <a:rPr lang="en-US" altLang="zh-CN" sz="2295" dirty="0">
                <a:solidFill>
                  <a:schemeClr val="tx1"/>
                </a:solidFill>
                <a:latin typeface="微软雅黑" panose="020B0503020204020204" pitchFamily="34" charset="-122"/>
                <a:ea typeface="微软雅黑" panose="020B0503020204020204" pitchFamily="34" charset="-122"/>
              </a:rPr>
              <a:t>B.</a:t>
            </a:r>
            <a:r>
              <a:rPr lang="zh-CN" altLang="en-US" sz="2295" dirty="0">
                <a:solidFill>
                  <a:schemeClr val="tx1"/>
                </a:solidFill>
                <a:latin typeface="微软雅黑" panose="020B0503020204020204" pitchFamily="34" charset="-122"/>
                <a:ea typeface="微软雅黑" panose="020B0503020204020204" pitchFamily="34" charset="-122"/>
              </a:rPr>
              <a:t>心理损失</a:t>
            </a:r>
            <a:br>
              <a:rPr lang="zh-CN" altLang="en-US" sz="2295" dirty="0">
                <a:solidFill>
                  <a:schemeClr val="tx1"/>
                </a:solidFill>
                <a:latin typeface="微软雅黑" panose="020B0503020204020204" pitchFamily="34" charset="-122"/>
                <a:ea typeface="微软雅黑" panose="020B0503020204020204" pitchFamily="34" charset="-122"/>
              </a:rPr>
            </a:br>
            <a:r>
              <a:rPr lang="en-US" altLang="zh-CN" sz="2295" dirty="0">
                <a:solidFill>
                  <a:schemeClr val="tx1"/>
                </a:solidFill>
                <a:latin typeface="微软雅黑" panose="020B0503020204020204" pitchFamily="34" charset="-122"/>
                <a:ea typeface="微软雅黑" panose="020B0503020204020204" pitchFamily="34" charset="-122"/>
              </a:rPr>
              <a:t>C.</a:t>
            </a:r>
            <a:r>
              <a:rPr lang="zh-CN" altLang="en-US" sz="2295" dirty="0">
                <a:solidFill>
                  <a:schemeClr val="tx1"/>
                </a:solidFill>
                <a:latin typeface="微软雅黑" panose="020B0503020204020204" pitchFamily="34" charset="-122"/>
                <a:ea typeface="微软雅黑" panose="020B0503020204020204" pitchFamily="34" charset="-122"/>
              </a:rPr>
              <a:t>直接支出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Clr>
                <a:schemeClr val="bg2"/>
              </a:buClr>
              <a:buSzPct val="70000"/>
              <a:defRPr/>
            </a:pPr>
            <a:r>
              <a:rPr lang="en-US" altLang="zh-CN" sz="2295" dirty="0">
                <a:solidFill>
                  <a:schemeClr val="tx1"/>
                </a:solidFill>
                <a:latin typeface="微软雅黑" panose="020B0503020204020204" pitchFamily="34" charset="-122"/>
                <a:ea typeface="微软雅黑" panose="020B0503020204020204" pitchFamily="34" charset="-122"/>
              </a:rPr>
              <a:t>D.</a:t>
            </a:r>
            <a:r>
              <a:rPr lang="zh-CN" altLang="en-US" sz="2295" dirty="0">
                <a:solidFill>
                  <a:schemeClr val="tx1"/>
                </a:solidFill>
                <a:latin typeface="微软雅黑" panose="020B0503020204020204" pitchFamily="34" charset="-122"/>
                <a:ea typeface="微软雅黑" panose="020B0503020204020204" pitchFamily="34" charset="-122"/>
              </a:rPr>
              <a:t>间接支出</a:t>
            </a:r>
            <a:br>
              <a:rPr lang="zh-CN" altLang="en-US" sz="2295" dirty="0">
                <a:solidFill>
                  <a:schemeClr val="tx1"/>
                </a:solidFill>
                <a:latin typeface="微软雅黑" panose="020B0503020204020204" pitchFamily="34" charset="-122"/>
                <a:ea typeface="微软雅黑" panose="020B0503020204020204" pitchFamily="34" charset="-122"/>
              </a:rPr>
            </a:br>
            <a:r>
              <a:rPr lang="en-US" altLang="zh-CN" sz="2295" dirty="0">
                <a:solidFill>
                  <a:schemeClr val="tx1"/>
                </a:solidFill>
                <a:latin typeface="微软雅黑" panose="020B0503020204020204" pitchFamily="34" charset="-122"/>
                <a:ea typeface="微软雅黑" panose="020B0503020204020204" pitchFamily="34" charset="-122"/>
              </a:rPr>
              <a:t>E.</a:t>
            </a:r>
            <a:r>
              <a:rPr lang="zh-CN" altLang="en-US" sz="2295" dirty="0">
                <a:solidFill>
                  <a:schemeClr val="tx1"/>
                </a:solidFill>
                <a:latin typeface="微软雅黑" panose="020B0503020204020204" pitchFamily="34" charset="-122"/>
                <a:ea typeface="微软雅黑" panose="020B0503020204020204" pitchFamily="34" charset="-122"/>
              </a:rPr>
              <a:t>时间支出</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Clr>
                <a:schemeClr val="bg2"/>
              </a:buClr>
              <a:buSzPct val="70000"/>
              <a:defRPr/>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】ABCE</a:t>
            </a:r>
          </a:p>
          <a:p>
            <a:pPr lvl="0" fontAlgn="base">
              <a:lnSpc>
                <a:spcPct val="150000"/>
              </a:lnSpc>
              <a:spcBef>
                <a:spcPct val="0"/>
              </a:spcBef>
              <a:spcAft>
                <a:spcPct val="0"/>
              </a:spcAft>
              <a:buClr>
                <a:schemeClr val="bg2"/>
              </a:buClr>
              <a:buSzPct val="70000"/>
              <a:defRPr/>
            </a:pPr>
            <a:endParaRPr lang="en-US" altLang="zh-CN" sz="2295" dirty="0">
              <a:solidFill>
                <a:srgbClr val="00425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2662238" y="3978275"/>
            <a:ext cx="6307138" cy="0"/>
          </a:xfrm>
          <a:prstGeom prst="line">
            <a:avLst/>
          </a:prstGeom>
        </p:spPr>
        <p:style>
          <a:lnRef idx="1">
            <a:schemeClr val="dk1"/>
          </a:lnRef>
          <a:fillRef idx="0">
            <a:schemeClr val="dk1"/>
          </a:fillRef>
          <a:effectRef idx="0">
            <a:schemeClr val="dk1"/>
          </a:effectRef>
          <a:fontRef idx="minor">
            <a:schemeClr val="tx1"/>
          </a:fontRef>
        </p:style>
      </p:cxnSp>
      <p:sp>
        <p:nvSpPr>
          <p:cNvPr id="7" name="文本框 4"/>
          <p:cNvSpPr txBox="1"/>
          <p:nvPr/>
        </p:nvSpPr>
        <p:spPr>
          <a:xfrm rot="21367217">
            <a:off x="2955925" y="2293938"/>
            <a:ext cx="1509713" cy="1690688"/>
          </a:xfrm>
          <a:prstGeom prst="rect">
            <a:avLst/>
          </a:prstGeom>
          <a:noFill/>
        </p:spPr>
        <p:txBody>
          <a:bodyPr wrap="none">
            <a:spAutoFit/>
          </a:bodyPr>
          <a:lstStyle/>
          <a:p>
            <a:pPr marR="0" defTabSz="914400" eaLnBrk="0" hangingPunct="0">
              <a:buClrTx/>
              <a:buSzTx/>
              <a:buFontTx/>
              <a:defRPr/>
            </a:pPr>
            <a:r>
              <a:rPr kumimoji="0" lang="zh-CN" altLang="en-US" sz="103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感</a:t>
            </a:r>
          </a:p>
        </p:txBody>
      </p:sp>
      <p:sp>
        <p:nvSpPr>
          <p:cNvPr id="8" name="文本框 5"/>
          <p:cNvSpPr txBox="1"/>
          <p:nvPr/>
        </p:nvSpPr>
        <p:spPr>
          <a:xfrm rot="21244041">
            <a:off x="7081838" y="2312988"/>
            <a:ext cx="1406525" cy="1568450"/>
          </a:xfrm>
          <a:prstGeom prst="rect">
            <a:avLst/>
          </a:prstGeom>
          <a:noFill/>
        </p:spPr>
        <p:txBody>
          <a:bodyPr wrap="none">
            <a:spAutoFit/>
          </a:bodyPr>
          <a:lstStyle/>
          <a:p>
            <a:pPr marR="0" defTabSz="914400" eaLnBrk="0" hangingPunct="0">
              <a:buClrTx/>
              <a:buSzTx/>
              <a:buFontTx/>
              <a:defRPr/>
            </a:pPr>
            <a:r>
              <a:rPr kumimoji="0" lang="zh-CN" altLang="en-US" sz="95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看</a:t>
            </a:r>
          </a:p>
        </p:txBody>
      </p:sp>
      <p:sp>
        <p:nvSpPr>
          <p:cNvPr id="9" name="文本框 6"/>
          <p:cNvSpPr txBox="1"/>
          <p:nvPr/>
        </p:nvSpPr>
        <p:spPr>
          <a:xfrm rot="640494">
            <a:off x="5713413" y="2017713"/>
            <a:ext cx="1598613" cy="1800225"/>
          </a:xfrm>
          <a:prstGeom prst="rect">
            <a:avLst/>
          </a:prstGeom>
          <a:noFill/>
        </p:spPr>
        <p:txBody>
          <a:bodyPr wrap="none">
            <a:spAutoFit/>
          </a:bodyPr>
          <a:lstStyle/>
          <a:p>
            <a:pPr marR="0" defTabSz="914400" eaLnBrk="0" hangingPunct="0">
              <a:buClrTx/>
              <a:buSzTx/>
              <a:buFontTx/>
              <a:defRPr/>
            </a:pPr>
            <a:r>
              <a:rPr kumimoji="0" lang="zh-CN" altLang="en-US" sz="110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观</a:t>
            </a:r>
          </a:p>
        </p:txBody>
      </p:sp>
      <p:sp>
        <p:nvSpPr>
          <p:cNvPr id="10" name="文本框 7"/>
          <p:cNvSpPr txBox="1"/>
          <p:nvPr/>
        </p:nvSpPr>
        <p:spPr>
          <a:xfrm rot="20937589">
            <a:off x="4287838" y="1997075"/>
            <a:ext cx="1649413" cy="1862138"/>
          </a:xfrm>
          <a:prstGeom prst="rect">
            <a:avLst/>
          </a:prstGeom>
          <a:noFill/>
        </p:spPr>
        <p:txBody>
          <a:bodyPr wrap="none">
            <a:spAutoFit/>
          </a:bodyPr>
          <a:lstStyle/>
          <a:p>
            <a:pPr marR="0" defTabSz="914400" eaLnBrk="0" hangingPunct="0">
              <a:buClrTx/>
              <a:buSzTx/>
              <a:buFontTx/>
              <a:defRPr/>
            </a:pPr>
            <a:r>
              <a:rPr kumimoji="0" lang="zh-CN" altLang="en-US" sz="114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谢</a:t>
            </a:r>
          </a:p>
        </p:txBody>
      </p:sp>
      <p:sp>
        <p:nvSpPr>
          <p:cNvPr id="11" name="矩形 10"/>
          <p:cNvSpPr/>
          <p:nvPr/>
        </p:nvSpPr>
        <p:spPr>
          <a:xfrm>
            <a:off x="3486150" y="4138613"/>
            <a:ext cx="4267200" cy="398463"/>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33755"/>
                </a:solidFill>
                <a:effectLst/>
                <a:uLnTx/>
                <a:uFillTx/>
                <a:latin typeface="黑体" panose="02010609060101010101" pitchFamily="49" charset="-122"/>
                <a:ea typeface="黑体" panose="02010609060101010101" pitchFamily="49" charset="-122"/>
                <a:cs typeface="+mn-cs"/>
              </a:rPr>
              <a:t>请继续关注，精彩课程内容待续</a:t>
            </a:r>
            <a:r>
              <a:rPr kumimoji="0" lang="en-US" altLang="zh-CN" sz="2000" b="1" i="0" u="none" strike="noStrike" kern="1200" cap="none" spc="0" normalizeH="0" baseline="0" noProof="0" dirty="0">
                <a:ln>
                  <a:noFill/>
                </a:ln>
                <a:solidFill>
                  <a:srgbClr val="033755"/>
                </a:solidFill>
                <a:effectLst/>
                <a:uLnTx/>
                <a:uFillTx/>
                <a:latin typeface="黑体" panose="02010609060101010101" pitchFamily="49" charset="-122"/>
                <a:ea typeface="黑体" panose="02010609060101010101" pitchFamily="49" charset="-122"/>
                <a:cs typeface="+mn-cs"/>
              </a:rPr>
              <a:t>……</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4"/>
          <p:cNvSpPr>
            <a:spLocks noChangeArrowheads="1"/>
          </p:cNvSpPr>
          <p:nvPr/>
        </p:nvSpPr>
        <p:spPr bwMode="auto">
          <a:xfrm>
            <a:off x="2238512" y="2602396"/>
            <a:ext cx="6366510" cy="1726565"/>
          </a:xfrm>
          <a:prstGeom prst="rect">
            <a:avLst/>
          </a:prstGeom>
          <a:noFill/>
          <a:ln w="9525">
            <a:noFill/>
            <a:miter lim="800000"/>
          </a:ln>
        </p:spPr>
        <p:txBody>
          <a:bodyPr wrap="none" lIns="120017" tIns="60008" rIns="120017" bIns="60008">
            <a:spAutoFit/>
          </a:bodyPr>
          <a:lstStyle/>
          <a:p>
            <a:pPr>
              <a:lnSpc>
                <a:spcPct val="130000"/>
              </a:lnSpc>
            </a:pPr>
            <a:r>
              <a:rPr lang="zh-CN" altLang="en-US" sz="3825"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第五章  人力资源开发与管理</a:t>
            </a:r>
          </a:p>
          <a:p>
            <a:pPr>
              <a:lnSpc>
                <a:spcPct val="130000"/>
              </a:lnSpc>
            </a:pPr>
            <a:endParaRPr lang="zh-CN" altLang="en-US" sz="3825"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4" name="矩形 3"/>
          <p:cNvSpPr/>
          <p:nvPr/>
        </p:nvSpPr>
        <p:spPr>
          <a:xfrm>
            <a:off x="861060" y="1017905"/>
            <a:ext cx="7734300" cy="4338320"/>
          </a:xfrm>
          <a:prstGeom prst="rect">
            <a:avLst/>
          </a:prstGeom>
        </p:spPr>
        <p:txBody>
          <a:bodyPr wrap="square">
            <a:spAutoFit/>
          </a:bodyPr>
          <a:lstStyle/>
          <a:p>
            <a:pPr>
              <a:lnSpc>
                <a:spcPct val="150000"/>
              </a:lnSpc>
              <a:spcBef>
                <a:spcPts val="0"/>
              </a:spcBef>
              <a:buClr>
                <a:schemeClr val="bg1"/>
              </a:buClr>
              <a:buSzPct val="80000"/>
            </a:pPr>
            <a:r>
              <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一、人的管理哲学</a:t>
            </a:r>
            <a:r>
              <a:rPr lang="en-US" altLang="zh-CN"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人性假设</a:t>
            </a:r>
          </a:p>
          <a:p>
            <a:pPr>
              <a:lnSpc>
                <a:spcPct val="150000"/>
              </a:lnSpc>
              <a:spcBef>
                <a:spcPts val="0"/>
              </a:spcBef>
              <a:buClr>
                <a:schemeClr val="bg1"/>
              </a:buClr>
              <a:buSzPct val="80000"/>
            </a:pPr>
            <a:r>
              <a:rPr lang="en-US" altLang="zh-CN" sz="2295" dirty="0">
                <a:solidFill>
                  <a:schemeClr val="tx1"/>
                </a:solidFill>
                <a:latin typeface="微软雅黑" panose="020B0503020204020204" pitchFamily="34" charset="-122"/>
                <a:ea typeface="微软雅黑" panose="020B0503020204020204" pitchFamily="34" charset="-122"/>
              </a:rPr>
              <a:t>1</a:t>
            </a:r>
            <a:r>
              <a:rPr lang="zh-CN" altLang="en-US" sz="2295" dirty="0">
                <a:solidFill>
                  <a:schemeClr val="tx1"/>
                </a:solidFill>
                <a:latin typeface="微软雅黑" panose="020B0503020204020204" pitchFamily="34" charset="-122"/>
                <a:ea typeface="微软雅黑" panose="020B0503020204020204" pitchFamily="34" charset="-122"/>
              </a:rPr>
              <a:t>、人性内容及特征</a:t>
            </a:r>
          </a:p>
          <a:p>
            <a:pPr>
              <a:lnSpc>
                <a:spcPct val="150000"/>
              </a:lnSpc>
              <a:spcBef>
                <a:spcPts val="0"/>
              </a:spcBef>
              <a:buClr>
                <a:srgbClr val="000000"/>
              </a:buClr>
              <a:buSzPct val="70000"/>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rPr>
              <a:t>人性，即人的本性。</a:t>
            </a:r>
          </a:p>
          <a:p>
            <a:pPr>
              <a:lnSpc>
                <a:spcPct val="150000"/>
              </a:lnSpc>
              <a:spcBef>
                <a:spcPts val="0"/>
              </a:spcBef>
              <a:buClr>
                <a:srgbClr val="000000"/>
              </a:buClr>
              <a:buSzPct val="70000"/>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rPr>
              <a:t>人的本性可概括为：人具有自然属性和心理属性两个方面。</a:t>
            </a:r>
          </a:p>
          <a:p>
            <a:pPr>
              <a:lnSpc>
                <a:spcPct val="150000"/>
              </a:lnSpc>
              <a:spcBef>
                <a:spcPts val="0"/>
              </a:spcBef>
              <a:buClr>
                <a:srgbClr val="000000"/>
              </a:buClr>
              <a:buSzPct val="70000"/>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rPr>
              <a:t>自然属性是指人生来就有的先天之性，如人的生理构造、本能欲望。</a:t>
            </a:r>
          </a:p>
          <a:p>
            <a:pPr>
              <a:lnSpc>
                <a:spcPct val="150000"/>
              </a:lnSpc>
              <a:spcBef>
                <a:spcPts val="0"/>
              </a:spcBef>
              <a:buClr>
                <a:srgbClr val="000000"/>
              </a:buClr>
              <a:buSzPct val="70000"/>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rPr>
              <a:t>心理属性即人的感觉、知觉、记忆、思维等一切心理现象的总和。这是人性的重要构成部分，是人性的本质。</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Rectangle 3"/>
          <p:cNvSpPr txBox="1">
            <a:spLocks noChangeArrowheads="1"/>
          </p:cNvSpPr>
          <p:nvPr/>
        </p:nvSpPr>
        <p:spPr bwMode="auto">
          <a:xfrm>
            <a:off x="860837" y="1018070"/>
            <a:ext cx="6543952" cy="4333240"/>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R="0" lvl="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、人性特征</a:t>
            </a:r>
          </a:p>
          <a:p>
            <a:pPr lvl="0">
              <a:lnSpc>
                <a:spcPct val="150000"/>
              </a:lnSpc>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）能动性：</a:t>
            </a:r>
            <a:r>
              <a:rPr lang="zh-CN" altLang="en-US" sz="2295" dirty="0">
                <a:solidFill>
                  <a:schemeClr val="tx1"/>
                </a:solidFill>
                <a:latin typeface="微软雅黑" panose="020B0503020204020204" pitchFamily="34" charset="-122"/>
                <a:ea typeface="微软雅黑" panose="020B0503020204020204" pitchFamily="34" charset="-122"/>
              </a:rPr>
              <a:t>即人根据自己生存和发展的需要，主动地改造自然世界和人类社会，创造环境，运用环境服务自己。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lvl="0">
              <a:lnSpc>
                <a:spcPct val="150000"/>
              </a:lnSpc>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）社会性：</a:t>
            </a:r>
            <a:r>
              <a:rPr lang="zh-CN" altLang="en-US" sz="2295" dirty="0">
                <a:solidFill>
                  <a:schemeClr val="tx1"/>
                </a:solidFill>
                <a:latin typeface="微软雅黑" panose="020B0503020204020204" pitchFamily="34" charset="-122"/>
                <a:ea typeface="微软雅黑" panose="020B0503020204020204" pitchFamily="34" charset="-122"/>
              </a:rPr>
              <a:t>即人生活在一定的社会环境中，人性总是反映一定的社会关系。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lvl="0">
              <a:lnSpc>
                <a:spcPct val="150000"/>
              </a:lnSpc>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）整体性：</a:t>
            </a:r>
            <a:r>
              <a:rPr lang="zh-CN" altLang="en-US" sz="2295" dirty="0">
                <a:solidFill>
                  <a:schemeClr val="tx1"/>
                </a:solidFill>
                <a:latin typeface="微软雅黑" panose="020B0503020204020204" pitchFamily="34" charset="-122"/>
                <a:ea typeface="微软雅黑" panose="020B0503020204020204" pitchFamily="34" charset="-122"/>
              </a:rPr>
              <a:t>即人与人之间相互影响、构成一个有机的群体</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矩形 2"/>
          <p:cNvSpPr/>
          <p:nvPr/>
        </p:nvSpPr>
        <p:spPr>
          <a:xfrm>
            <a:off x="861060" y="1017905"/>
            <a:ext cx="7009130" cy="2214880"/>
          </a:xfrm>
          <a:prstGeom prst="rect">
            <a:avLst/>
          </a:prstGeom>
        </p:spPr>
        <p:txBody>
          <a:bodyPr wrap="square">
            <a:spAutoFit/>
          </a:bodyPr>
          <a:lstStyle/>
          <a:p>
            <a:pPr lvl="0">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）两面性：</a:t>
            </a:r>
            <a:r>
              <a:rPr lang="zh-CN" altLang="en-US" sz="2295" dirty="0">
                <a:solidFill>
                  <a:schemeClr val="tx1"/>
                </a:solidFill>
                <a:latin typeface="微软雅黑" panose="020B0503020204020204" pitchFamily="34" charset="-122"/>
                <a:ea typeface="微软雅黑" panose="020B0503020204020204" pitchFamily="34" charset="-122"/>
              </a:rPr>
              <a:t>即人的积极的和消极的两面倾向，向善和向恶的两个可能性。</a:t>
            </a:r>
            <a:endPar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lvl="0">
              <a:lnSpc>
                <a:spcPct val="150000"/>
              </a:lnSpc>
              <a:defRPr/>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）可变性</a:t>
            </a: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即人是发展变化的</a:t>
            </a:r>
            <a:endPar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lvl="0">
              <a:lnSpc>
                <a:spcPct val="150000"/>
              </a:lnSpc>
              <a:defRPr/>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）个体差异性</a:t>
            </a: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即人与人在个性特征均是不同的</a:t>
            </a:r>
            <a:endPar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Rectangle 3"/>
          <p:cNvSpPr txBox="1">
            <a:spLocks noChangeArrowheads="1"/>
          </p:cNvSpPr>
          <p:nvPr/>
        </p:nvSpPr>
        <p:spPr bwMode="auto">
          <a:xfrm>
            <a:off x="860838" y="1018070"/>
            <a:ext cx="7350654" cy="4864735"/>
          </a:xfrm>
          <a:prstGeom prst="rect">
            <a:avLst/>
          </a:prstGeom>
          <a:noFill/>
          <a:ln>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476" tIns="43738" rIns="87476" bIns="43738" numCol="1" anchor="t"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（二）人性假设</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对人的管理的基础和依据</a:t>
            </a: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、管理中的人性假设</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）人性是人类社会中的客观存在，人性假设是对这一客观存在的主观认识，看法和判断</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）人性假设的主体是管理者，客体是被管理者，人性假设是管理者对被管理者的人性的认识，看法和判断</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）人性假设是管理者对被管理者实施管理的依据，基础或前提。</a:t>
            </a: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）管理者对被管理者的人性的看法并非一成不变。</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243768" y="490330"/>
            <a:ext cx="6967725" cy="532130"/>
          </a:xfrm>
          <a:prstGeom prst="rect">
            <a:avLst/>
          </a:prstGeom>
          <a:noFill/>
          <a:ln w="9525">
            <a:noFill/>
            <a:miter lim="800000"/>
          </a:ln>
        </p:spPr>
        <p:txBody>
          <a:bodyPr>
            <a:spAutoFit/>
          </a:bodyPr>
          <a:lstStyle/>
          <a:p>
            <a:pPr algn="l"/>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人力资源的基本理论</a:t>
            </a:r>
          </a:p>
        </p:txBody>
      </p:sp>
      <p:sp>
        <p:nvSpPr>
          <p:cNvPr id="3" name="矩形 2"/>
          <p:cNvSpPr/>
          <p:nvPr/>
        </p:nvSpPr>
        <p:spPr>
          <a:xfrm>
            <a:off x="861060" y="1017905"/>
            <a:ext cx="6596380" cy="1684020"/>
          </a:xfrm>
          <a:prstGeom prst="rect">
            <a:avLst/>
          </a:prstGeom>
        </p:spPr>
        <p:txBody>
          <a:bodyPr wrap="square">
            <a:spAutoFit/>
          </a:bodyPr>
          <a:lstStyle/>
          <a:p>
            <a:pPr>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、人性假设及其相应的管理</a:t>
            </a:r>
            <a:endParaRPr lang="en-US" altLang="zh-CN"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经济人”假设</a:t>
            </a:r>
            <a:endParaRPr lang="zh-CN" altLang="en-US" sz="2295" dirty="0">
              <a:solidFill>
                <a:srgbClr val="004250"/>
              </a:solidFill>
            </a:endParaRPr>
          </a:p>
          <a:p>
            <a:pPr>
              <a:lnSpc>
                <a:spcPct val="150000"/>
              </a:lnSpc>
            </a:pPr>
            <a:endParaRPr lang="zh-CN" altLang="en-US" sz="229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4" name="Group 38"/>
          <p:cNvGraphicFramePr/>
          <p:nvPr/>
        </p:nvGraphicFramePr>
        <p:xfrm>
          <a:off x="860838" y="2263720"/>
          <a:ext cx="7143750" cy="4097655"/>
        </p:xfrm>
        <a:graphic>
          <a:graphicData uri="http://schemas.openxmlformats.org/drawingml/2006/table">
            <a:tbl>
              <a:tblPr/>
              <a:tblGrid>
                <a:gridCol w="1822450">
                  <a:extLst>
                    <a:ext uri="{9D8B030D-6E8A-4147-A177-3AD203B41FA5}">
                      <a16:colId xmlns:a16="http://schemas.microsoft.com/office/drawing/2014/main" val="20000"/>
                    </a:ext>
                  </a:extLst>
                </a:gridCol>
                <a:gridCol w="2940050">
                  <a:extLst>
                    <a:ext uri="{9D8B030D-6E8A-4147-A177-3AD203B41FA5}">
                      <a16:colId xmlns:a16="http://schemas.microsoft.com/office/drawing/2014/main" val="20001"/>
                    </a:ext>
                  </a:extLst>
                </a:gridCol>
                <a:gridCol w="2381250">
                  <a:extLst>
                    <a:ext uri="{9D8B030D-6E8A-4147-A177-3AD203B41FA5}">
                      <a16:colId xmlns:a16="http://schemas.microsoft.com/office/drawing/2014/main" val="20002"/>
                    </a:ext>
                  </a:extLst>
                </a:gridCol>
              </a:tblGrid>
              <a:tr h="50482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15"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人性假设</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15"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主要观点</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15" b="1"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管理措施</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0"/>
                  </a:ext>
                </a:extLst>
              </a:tr>
              <a:tr h="359283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91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经济人（</a:t>
                      </a:r>
                      <a:r>
                        <a:rPr kumimoji="0" lang="en-US" altLang="zh-CN" sz="191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X</a:t>
                      </a:r>
                      <a:r>
                        <a:rPr kumimoji="0" lang="zh-CN" altLang="en-US" sz="191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理论）</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91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①</a:t>
                      </a:r>
                      <a:r>
                        <a:rPr kumimoji="0" lang="zh-CN" altLang="en-US" sz="191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人天生懒惰，总想少干工作；</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91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②一般人无进取心，受人引导；</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91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③以我为中心，无目标与要求；</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91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④缺乏理性，本质上不能自律；</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91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⑤为满足生理安全需要才工作；</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91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①</a:t>
                      </a:r>
                      <a:r>
                        <a:rPr kumimoji="0" lang="zh-CN" altLang="en-US" sz="191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重点是完成生产任务，不关心人的感情和愿望；</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91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②以金钱刺激员工的积极性，严惩消极怠工者；</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91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③制定严格的管理制度和工作规范，加强各种法规管制；</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915"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④员工的责任是干活，管理是少数人的事情；</a:t>
                      </a:r>
                    </a:p>
                  </a:txBody>
                  <a:tcPr marL="87476" marR="87476" marT="43738" marB="4373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2783</Words>
  <Application>Microsoft Office PowerPoint</Application>
  <PresentationFormat>宽屏</PresentationFormat>
  <Paragraphs>298</Paragraphs>
  <Slides>39</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39</vt:i4>
      </vt:variant>
    </vt:vector>
  </HeadingPairs>
  <TitlesOfParts>
    <vt:vector size="48" baseType="lpstr">
      <vt:lpstr>黑体</vt:lpstr>
      <vt:lpstr>华文新魏</vt:lpstr>
      <vt:lpstr>微软雅黑</vt:lpstr>
      <vt:lpstr>Arial</vt:lpstr>
      <vt:lpstr>Calibri</vt:lpstr>
      <vt:lpstr>Calibri Light</vt:lpstr>
      <vt:lpstr>Wingdings</vt:lpstr>
      <vt:lpstr>自定义设计方案</vt:lpstr>
      <vt:lpstr>1_自定义设计方案</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传有 徐</cp:lastModifiedBy>
  <cp:revision>365</cp:revision>
  <dcterms:created xsi:type="dcterms:W3CDTF">2015-04-07T05:51:00Z</dcterms:created>
  <dcterms:modified xsi:type="dcterms:W3CDTF">2021-06-08T05:10:11Z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2052-11.1.0.8806</vt:lpwstr>
  </property>
</Properties>
</file>