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55" r:id="rId4"/>
  </p:sldMasterIdLst>
  <p:notesMasterIdLst>
    <p:notesMasterId r:id="rId43"/>
  </p:notesMasterIdLst>
  <p:sldIdLst>
    <p:sldId id="256" r:id="rId5"/>
    <p:sldId id="261" r:id="rId6"/>
    <p:sldId id="257" r:id="rId7"/>
    <p:sldId id="277" r:id="rId8"/>
    <p:sldId id="258" r:id="rId9"/>
    <p:sldId id="312" r:id="rId10"/>
    <p:sldId id="313" r:id="rId11"/>
    <p:sldId id="315" r:id="rId12"/>
    <p:sldId id="314" r:id="rId13"/>
    <p:sldId id="316" r:id="rId14"/>
    <p:sldId id="317" r:id="rId15"/>
    <p:sldId id="318" r:id="rId16"/>
    <p:sldId id="319" r:id="rId17"/>
    <p:sldId id="320" r:id="rId18"/>
    <p:sldId id="321" r:id="rId19"/>
    <p:sldId id="322" r:id="rId20"/>
    <p:sldId id="323" r:id="rId21"/>
    <p:sldId id="324" r:id="rId22"/>
    <p:sldId id="325" r:id="rId23"/>
    <p:sldId id="326" r:id="rId24"/>
    <p:sldId id="327" r:id="rId25"/>
    <p:sldId id="328" r:id="rId26"/>
    <p:sldId id="329" r:id="rId27"/>
    <p:sldId id="330" r:id="rId28"/>
    <p:sldId id="331" r:id="rId29"/>
    <p:sldId id="332" r:id="rId30"/>
    <p:sldId id="333" r:id="rId31"/>
    <p:sldId id="334" r:id="rId32"/>
    <p:sldId id="335" r:id="rId33"/>
    <p:sldId id="336" r:id="rId34"/>
    <p:sldId id="337" r:id="rId35"/>
    <p:sldId id="338" r:id="rId36"/>
    <p:sldId id="339" r:id="rId37"/>
    <p:sldId id="340" r:id="rId38"/>
    <p:sldId id="341" r:id="rId39"/>
    <p:sldId id="342" r:id="rId40"/>
    <p:sldId id="311" r:id="rId41"/>
    <p:sldId id="273" r:id="rId42"/>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589" autoAdjust="0"/>
    <p:restoredTop sz="94660"/>
  </p:normalViewPr>
  <p:slideViewPr>
    <p:cSldViewPr snapToGrid="0" snapToObjects="1">
      <p:cViewPr varScale="1">
        <p:scale>
          <a:sx n="105" d="100"/>
          <a:sy n="105" d="100"/>
        </p:scale>
        <p:origin x="96" y="62"/>
      </p:cViewPr>
      <p:guideLst>
        <p:guide orient="horz" pos="1620"/>
        <p:guide pos="2880"/>
      </p:guideLst>
    </p:cSldViewPr>
  </p:slideViewPr>
  <p:notesTextViewPr>
    <p:cViewPr>
      <p:scale>
        <a:sx n="100" d="100"/>
        <a:sy n="100" d="100"/>
      </p:scale>
      <p:origin x="0" y="0"/>
    </p:cViewPr>
  </p:notesTextViewPr>
  <p:sorterViewPr>
    <p:cViewPr>
      <p:scale>
        <a:sx n="149" d="100"/>
        <a:sy n="149"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7BC42A-7DCC-416B-AFE9-DF87FBA47844}" type="datetimeFigureOut">
              <a:rPr lang="zh-CN" altLang="en-US" smtClean="0"/>
              <a:t>2021/8/30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4C1910-5E7A-437E-A010-23BA09FA5CCB}" type="slidenum">
              <a:rPr lang="zh-CN" altLang="en-US" smtClean="0"/>
              <a:t>‹#›</a:t>
            </a:fld>
            <a:endParaRPr lang="zh-CN" altLang="en-US"/>
          </a:p>
        </p:txBody>
      </p:sp>
    </p:spTree>
    <p:extLst>
      <p:ext uri="{BB962C8B-B14F-4D97-AF65-F5344CB8AC3E}">
        <p14:creationId xmlns:p14="http://schemas.microsoft.com/office/powerpoint/2010/main" val="37104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8351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03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8F632F84-A0B9-4179-AC0D-72253BA2C833}"/>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48570231-309C-4897-A9FC-A71EE7198FA8}"/>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23E31061-4E6C-4F20-AA39-B13AF12CEDA6}"/>
              </a:ext>
            </a:extLst>
          </p:cNvPr>
          <p:cNvSpPr>
            <a:spLocks noGrp="1" noChangeArrowheads="1"/>
          </p:cNvSpPr>
          <p:nvPr>
            <p:ph type="sldNum" sz="quarter" idx="12"/>
          </p:nvPr>
        </p:nvSpPr>
        <p:spPr>
          <a:ln/>
        </p:spPr>
        <p:txBody>
          <a:bodyPr/>
          <a:lstStyle>
            <a:lvl1pPr>
              <a:defRPr/>
            </a:lvl1pPr>
          </a:lstStyle>
          <a:p>
            <a:fld id="{C21A1549-7C31-4E0C-8B0B-BD628E056C1B}" type="slidenum">
              <a:rPr lang="en-US" altLang="zh-CN"/>
              <a:pPr/>
              <a:t>‹#›</a:t>
            </a:fld>
            <a:endParaRPr lang="en-US" altLang="zh-CN"/>
          </a:p>
        </p:txBody>
      </p:sp>
    </p:spTree>
    <p:extLst>
      <p:ext uri="{BB962C8B-B14F-4D97-AF65-F5344CB8AC3E}">
        <p14:creationId xmlns:p14="http://schemas.microsoft.com/office/powerpoint/2010/main" val="64141819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93456" r:id="rId1"/>
    <p:sldLayoutId id="2147493457" r:id="rId2"/>
    <p:sldLayoutId id="2147493458"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2738" y="949919"/>
            <a:ext cx="6776234" cy="1505027"/>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lnSpc>
                <a:spcPct val="90000"/>
              </a:lnSpc>
            </a:pPr>
            <a:r>
              <a:rPr kumimoji="1" lang="zh-CN" altLang="en-US" sz="5400" b="1" dirty="0">
                <a:solidFill>
                  <a:schemeClr val="tx2"/>
                </a:solidFill>
              </a:rPr>
              <a:t>招聘与人才测评 </a:t>
            </a:r>
            <a:endParaRPr kumimoji="1" lang="en-US" altLang="zh-CN" sz="5400" b="1" dirty="0">
              <a:solidFill>
                <a:schemeClr val="tx2"/>
              </a:solidFill>
            </a:endParaRPr>
          </a:p>
          <a:p>
            <a:pPr algn="ctr">
              <a:lnSpc>
                <a:spcPct val="90000"/>
              </a:lnSpc>
            </a:pPr>
            <a:r>
              <a:rPr kumimoji="1" lang="zh-CN" altLang="en-US" sz="4400" b="1" dirty="0">
                <a:solidFill>
                  <a:schemeClr val="tx2"/>
                </a:solidFill>
              </a:rPr>
              <a:t>（第</a:t>
            </a:r>
            <a:r>
              <a:rPr kumimoji="1" lang="en-US" altLang="zh-CN" sz="4400" b="1" dirty="0">
                <a:solidFill>
                  <a:schemeClr val="tx2"/>
                </a:solidFill>
              </a:rPr>
              <a:t>2</a:t>
            </a:r>
            <a:r>
              <a:rPr kumimoji="1" lang="zh-CN" altLang="en-US" sz="4400" b="1" dirty="0">
                <a:solidFill>
                  <a:schemeClr val="tx2"/>
                </a:solidFill>
              </a:rPr>
              <a:t>版）</a:t>
            </a:r>
            <a:endParaRPr kumimoji="1" lang="en-US" altLang="zh-CN" sz="4800" b="1" dirty="0">
              <a:solidFill>
                <a:schemeClr val="bg1"/>
              </a:solidFill>
            </a:endParaRPr>
          </a:p>
        </p:txBody>
      </p:sp>
      <p:sp>
        <p:nvSpPr>
          <p:cNvPr id="4" name="矩形 3"/>
          <p:cNvSpPr/>
          <p:nvPr/>
        </p:nvSpPr>
        <p:spPr>
          <a:xfrm>
            <a:off x="2983459" y="2770970"/>
            <a:ext cx="3454792" cy="523220"/>
          </a:xfrm>
          <a:prstGeom prst="rect">
            <a:avLst/>
          </a:prstGeom>
          <a:effectLst>
            <a:outerShdw blurRad="50800" dist="38100" dir="2700000" algn="tl" rotWithShape="0">
              <a:prstClr val="black">
                <a:alpha val="40000"/>
              </a:prstClr>
            </a:outerShdw>
          </a:effectLst>
        </p:spPr>
        <p:txBody>
          <a:bodyPr wrap="none">
            <a:spAutoFit/>
          </a:bodyPr>
          <a:lstStyle/>
          <a:p>
            <a:pPr lvl="0" algn="ctr"/>
            <a:r>
              <a:rPr kumimoji="1" lang="zh-CN" altLang="en-US" sz="2800" dirty="0">
                <a:solidFill>
                  <a:srgbClr val="FFFFFF"/>
                </a:solidFill>
              </a:rPr>
              <a:t>徐世勇  陈伟娜  编著</a:t>
            </a:r>
          </a:p>
        </p:txBody>
      </p:sp>
      <p:sp>
        <p:nvSpPr>
          <p:cNvPr id="6" name="文本框 5"/>
          <p:cNvSpPr txBox="1"/>
          <p:nvPr/>
        </p:nvSpPr>
        <p:spPr>
          <a:xfrm>
            <a:off x="3579776" y="3898511"/>
            <a:ext cx="2262158" cy="646331"/>
          </a:xfrm>
          <a:prstGeom prst="rect">
            <a:avLst/>
          </a:prstGeom>
          <a:noFill/>
        </p:spPr>
        <p:txBody>
          <a:bodyPr wrap="none" rtlCol="0">
            <a:spAutoFit/>
          </a:bodyPr>
          <a:lstStyle/>
          <a:p>
            <a:r>
              <a:rPr kumimoji="1" lang="zh-CN" altLang="en-US" dirty="0">
                <a:solidFill>
                  <a:schemeClr val="bg1"/>
                </a:solidFill>
              </a:rPr>
              <a:t>中国人民大学出版社</a:t>
            </a:r>
            <a:endParaRPr kumimoji="1" lang="en-US" altLang="zh-CN" dirty="0">
              <a:solidFill>
                <a:schemeClr val="bg1"/>
              </a:solidFill>
            </a:endParaRPr>
          </a:p>
          <a:p>
            <a:pPr algn="ctr"/>
            <a:r>
              <a:rPr kumimoji="1" lang="en-US" altLang="zh-CN" dirty="0">
                <a:solidFill>
                  <a:schemeClr val="bg1"/>
                </a:solidFill>
              </a:rPr>
              <a:t>·</a:t>
            </a:r>
            <a:r>
              <a:rPr kumimoji="1" lang="zh-CN" altLang="en-US" dirty="0">
                <a:solidFill>
                  <a:schemeClr val="bg1"/>
                </a:solidFill>
              </a:rPr>
              <a:t>北京</a:t>
            </a:r>
            <a:r>
              <a:rPr kumimoji="1" lang="en-US" altLang="zh-CN" dirty="0">
                <a:solidFill>
                  <a:schemeClr val="bg1"/>
                </a:solidFill>
              </a:rPr>
              <a:t>·</a:t>
            </a:r>
            <a:endParaRPr kumimoji="1" lang="zh-CN" altLang="en-US" dirty="0">
              <a:solidFill>
                <a:schemeClr val="bg1"/>
              </a:solidFill>
            </a:endParaRPr>
          </a:p>
        </p:txBody>
      </p:sp>
    </p:spTree>
    <p:extLst>
      <p:ext uri="{BB962C8B-B14F-4D97-AF65-F5344CB8AC3E}">
        <p14:creationId xmlns:p14="http://schemas.microsoft.com/office/powerpoint/2010/main" val="23621717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6.2</a:t>
            </a:r>
            <a:r>
              <a:rPr kumimoji="1" lang="zh-CN" altLang="en-US" sz="2800" b="1" dirty="0">
                <a:solidFill>
                  <a:schemeClr val="bg1"/>
                </a:solidFill>
                <a:latin typeface="+mn-ea"/>
              </a:rPr>
              <a:t>  工作分析</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6.2.2</a:t>
            </a:r>
            <a:r>
              <a:rPr lang="zh-CN" altLang="en-US" sz="2400" b="1" dirty="0">
                <a:solidFill>
                  <a:schemeClr val="bg1"/>
                </a:solidFill>
                <a:latin typeface="微软雅黑 Light" panose="020B0502040204020203" pitchFamily="34" charset="-122"/>
                <a:ea typeface="微软雅黑 Light" panose="020B0502040204020203" pitchFamily="34" charset="-122"/>
              </a:rPr>
              <a:t>　工作分析的基本操作流程</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工作分析的基本操作流程如下图所示。</a:t>
            </a:r>
          </a:p>
        </p:txBody>
      </p:sp>
      <p:pic>
        <p:nvPicPr>
          <p:cNvPr id="4" name="6-1.EPS" descr="id:2147501616;FounderCES"/>
          <p:cNvPicPr>
            <a:picLocks noChangeAspect="1"/>
          </p:cNvPicPr>
          <p:nvPr/>
        </p:nvPicPr>
        <p:blipFill>
          <a:blip r:embed="rId2">
            <a:duotone>
              <a:prstClr val="black"/>
              <a:schemeClr val="accent2">
                <a:tint val="45000"/>
                <a:satMod val="400000"/>
              </a:schemeClr>
            </a:duotone>
          </a:blip>
          <a:stretch>
            <a:fillRect/>
          </a:stretch>
        </p:blipFill>
        <p:spPr>
          <a:xfrm>
            <a:off x="1850225" y="2544535"/>
            <a:ext cx="5276282" cy="1602921"/>
          </a:xfrm>
          <a:prstGeom prst="rect">
            <a:avLst/>
          </a:prstGeom>
        </p:spPr>
      </p:pic>
    </p:spTree>
    <p:extLst>
      <p:ext uri="{BB962C8B-B14F-4D97-AF65-F5344CB8AC3E}">
        <p14:creationId xmlns:p14="http://schemas.microsoft.com/office/powerpoint/2010/main" val="1825785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6.2</a:t>
            </a:r>
            <a:r>
              <a:rPr kumimoji="1" lang="zh-CN" altLang="en-US" sz="2800" b="1" dirty="0">
                <a:solidFill>
                  <a:schemeClr val="bg1"/>
                </a:solidFill>
                <a:latin typeface="+mn-ea"/>
              </a:rPr>
              <a:t>  工作分析</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6.2.2</a:t>
            </a:r>
            <a:r>
              <a:rPr lang="zh-CN" altLang="en-US" sz="2400" b="1" dirty="0">
                <a:solidFill>
                  <a:schemeClr val="bg1"/>
                </a:solidFill>
                <a:latin typeface="微软雅黑 Light" panose="020B0502040204020203" pitchFamily="34" charset="-122"/>
                <a:ea typeface="微软雅黑 Light" panose="020B0502040204020203" pitchFamily="34" charset="-122"/>
              </a:rPr>
              <a:t>　工作分析的基本操作流程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明确工作分析的目标</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工作分析的第一步是要明确工作分析的目的。根据组织与人力资源管理实践的客观要求，思考为什么要进行工作分析。</a:t>
            </a:r>
          </a:p>
        </p:txBody>
      </p:sp>
    </p:spTree>
    <p:extLst>
      <p:ext uri="{BB962C8B-B14F-4D97-AF65-F5344CB8AC3E}">
        <p14:creationId xmlns:p14="http://schemas.microsoft.com/office/powerpoint/2010/main" val="1879763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6.2</a:t>
            </a:r>
            <a:r>
              <a:rPr kumimoji="1" lang="zh-CN" altLang="en-US" sz="2800" b="1" dirty="0">
                <a:solidFill>
                  <a:schemeClr val="bg1"/>
                </a:solidFill>
                <a:latin typeface="+mn-ea"/>
              </a:rPr>
              <a:t>  工作分析</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6.2.2</a:t>
            </a:r>
            <a:r>
              <a:rPr lang="zh-CN" altLang="en-US" sz="2400" b="1" dirty="0">
                <a:solidFill>
                  <a:schemeClr val="bg1"/>
                </a:solidFill>
                <a:latin typeface="微软雅黑 Light" panose="020B0502040204020203" pitchFamily="34" charset="-122"/>
                <a:ea typeface="微软雅黑 Light" panose="020B0502040204020203" pitchFamily="34" charset="-122"/>
              </a:rPr>
              <a:t>　工作分析的基本操作流程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确定工作分析系统</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一般来说，工作分析系统分为两大类：人员导向型工作分析系统和工作导向型工作分析系统。</a:t>
            </a:r>
          </a:p>
        </p:txBody>
      </p:sp>
    </p:spTree>
    <p:extLst>
      <p:ext uri="{BB962C8B-B14F-4D97-AF65-F5344CB8AC3E}">
        <p14:creationId xmlns:p14="http://schemas.microsoft.com/office/powerpoint/2010/main" val="3056756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6.2</a:t>
            </a:r>
            <a:r>
              <a:rPr kumimoji="1" lang="zh-CN" altLang="en-US" sz="2800" b="1" dirty="0">
                <a:solidFill>
                  <a:schemeClr val="bg1"/>
                </a:solidFill>
                <a:latin typeface="+mn-ea"/>
              </a:rPr>
              <a:t>  工作分析</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6.2.2</a:t>
            </a:r>
            <a:r>
              <a:rPr lang="zh-CN" altLang="en-US" sz="2400" b="1" dirty="0">
                <a:solidFill>
                  <a:schemeClr val="bg1"/>
                </a:solidFill>
                <a:latin typeface="微软雅黑 Light" panose="020B0502040204020203" pitchFamily="34" charset="-122"/>
                <a:ea typeface="微软雅黑 Light" panose="020B0502040204020203" pitchFamily="34" charset="-122"/>
              </a:rPr>
              <a:t>　工作分析的基本操作流程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成立专门的工作分析小组并进行培训</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工作分析必须获得企业高层以及各级管理人员的支持和认可，成立由高层领导者带头、人力资源部人员和各部门核心人员参加的工作分析小组。</a:t>
            </a:r>
          </a:p>
        </p:txBody>
      </p:sp>
    </p:spTree>
    <p:extLst>
      <p:ext uri="{BB962C8B-B14F-4D97-AF65-F5344CB8AC3E}">
        <p14:creationId xmlns:p14="http://schemas.microsoft.com/office/powerpoint/2010/main" val="1135790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6.2</a:t>
            </a:r>
            <a:r>
              <a:rPr kumimoji="1" lang="zh-CN" altLang="en-US" sz="2800" b="1" dirty="0">
                <a:solidFill>
                  <a:schemeClr val="bg1"/>
                </a:solidFill>
                <a:latin typeface="+mn-ea"/>
              </a:rPr>
              <a:t>  工作分析</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6.2.2</a:t>
            </a:r>
            <a:r>
              <a:rPr lang="zh-CN" altLang="en-US" sz="2400" b="1" dirty="0">
                <a:solidFill>
                  <a:schemeClr val="bg1"/>
                </a:solidFill>
                <a:latin typeface="微软雅黑 Light" panose="020B0502040204020203" pitchFamily="34" charset="-122"/>
                <a:ea typeface="微软雅黑 Light" panose="020B0502040204020203" pitchFamily="34" charset="-122"/>
              </a:rPr>
              <a:t>　工作分析的基本操作流程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收集职位信息</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工作分析所要收集的信息通常包括：与任职者相关的信息，包括胜任工作所需要的相关知识、所需具备的相关技能、受教育程度、特殊心理品质等；与工作相关的信息，包括工作主要内容、工作业绩标准、工作条件。</a:t>
            </a:r>
          </a:p>
        </p:txBody>
      </p:sp>
    </p:spTree>
    <p:extLst>
      <p:ext uri="{BB962C8B-B14F-4D97-AF65-F5344CB8AC3E}">
        <p14:creationId xmlns:p14="http://schemas.microsoft.com/office/powerpoint/2010/main" val="1289569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6.2</a:t>
            </a:r>
            <a:r>
              <a:rPr kumimoji="1" lang="zh-CN" altLang="en-US" sz="2800" b="1" dirty="0">
                <a:solidFill>
                  <a:schemeClr val="bg1"/>
                </a:solidFill>
                <a:latin typeface="+mn-ea"/>
              </a:rPr>
              <a:t>  工作分析</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6.2.2</a:t>
            </a:r>
            <a:r>
              <a:rPr lang="zh-CN" altLang="en-US" sz="2400" b="1" dirty="0">
                <a:solidFill>
                  <a:schemeClr val="bg1"/>
                </a:solidFill>
                <a:latin typeface="微软雅黑 Light" panose="020B0502040204020203" pitchFamily="34" charset="-122"/>
                <a:ea typeface="微软雅黑 Light" panose="020B0502040204020203" pitchFamily="34" charset="-122"/>
              </a:rPr>
              <a:t>　工作分析的基本操作流程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收集职位信息</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）工作分析的信息来源。</a:t>
            </a:r>
          </a:p>
        </p:txBody>
      </p:sp>
      <p:pic>
        <p:nvPicPr>
          <p:cNvPr id="4" name="6-2.EPS" descr="id:2147501663;FounderCES"/>
          <p:cNvPicPr>
            <a:picLocks noChangeAspect="1"/>
          </p:cNvPicPr>
          <p:nvPr/>
        </p:nvPicPr>
        <p:blipFill>
          <a:blip r:embed="rId2">
            <a:duotone>
              <a:prstClr val="black"/>
              <a:schemeClr val="tx2">
                <a:tint val="45000"/>
                <a:satMod val="400000"/>
              </a:schemeClr>
            </a:duotone>
          </a:blip>
          <a:stretch>
            <a:fillRect/>
          </a:stretch>
        </p:blipFill>
        <p:spPr>
          <a:xfrm>
            <a:off x="2867603" y="2722788"/>
            <a:ext cx="3404166" cy="1064079"/>
          </a:xfrm>
          <a:prstGeom prst="rect">
            <a:avLst/>
          </a:prstGeom>
        </p:spPr>
      </p:pic>
    </p:spTree>
    <p:extLst>
      <p:ext uri="{BB962C8B-B14F-4D97-AF65-F5344CB8AC3E}">
        <p14:creationId xmlns:p14="http://schemas.microsoft.com/office/powerpoint/2010/main" val="1827443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6.2</a:t>
            </a:r>
            <a:r>
              <a:rPr kumimoji="1" lang="zh-CN" altLang="en-US" sz="2800" b="1" dirty="0">
                <a:solidFill>
                  <a:schemeClr val="bg1"/>
                </a:solidFill>
                <a:latin typeface="+mn-ea"/>
              </a:rPr>
              <a:t>  工作分析</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6.2.2</a:t>
            </a:r>
            <a:r>
              <a:rPr lang="zh-CN" altLang="en-US" sz="2400" b="1" dirty="0">
                <a:solidFill>
                  <a:schemeClr val="bg1"/>
                </a:solidFill>
                <a:latin typeface="微软雅黑 Light" panose="020B0502040204020203" pitchFamily="34" charset="-122"/>
                <a:ea typeface="微软雅黑 Light" panose="020B0502040204020203" pitchFamily="34" charset="-122"/>
              </a:rPr>
              <a:t>　工作分析的基本操作流程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收集职位信息</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）信息收集的方法。</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）工作日志法。</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）问卷调查法。</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3</a:t>
            </a:r>
            <a:r>
              <a:rPr lang="zh-CN" altLang="en-US" b="1" dirty="0">
                <a:solidFill>
                  <a:schemeClr val="bg1"/>
                </a:solidFill>
                <a:latin typeface="微软雅黑 Light" panose="020B0502040204020203" pitchFamily="34" charset="-122"/>
                <a:ea typeface="微软雅黑 Light" panose="020B0502040204020203" pitchFamily="34" charset="-122"/>
              </a:rPr>
              <a:t>）访谈法。</a:t>
            </a:r>
          </a:p>
          <a:p>
            <a:pPr lvl="3">
              <a:lnSpc>
                <a:spcPct val="150000"/>
              </a:lnSpc>
            </a:pPr>
            <a:r>
              <a:rPr lang="en-US" altLang="zh-CN" b="1" dirty="0">
                <a:solidFill>
                  <a:schemeClr val="bg1"/>
                </a:solidFill>
                <a:latin typeface="微软雅黑 Light" panose="020B0502040204020203" pitchFamily="34" charset="-122"/>
                <a:ea typeface="微软雅黑 Light" panose="020B0502040204020203" pitchFamily="34" charset="-122"/>
              </a:rPr>
              <a:t>4</a:t>
            </a:r>
            <a:r>
              <a:rPr lang="zh-CN" altLang="en-US" b="1" dirty="0">
                <a:solidFill>
                  <a:schemeClr val="bg1"/>
                </a:solidFill>
                <a:latin typeface="微软雅黑 Light" panose="020B0502040204020203" pitchFamily="34" charset="-122"/>
                <a:ea typeface="微软雅黑 Light" panose="020B0502040204020203" pitchFamily="34" charset="-122"/>
              </a:rPr>
              <a:t>）观察法。</a:t>
            </a:r>
          </a:p>
        </p:txBody>
      </p:sp>
    </p:spTree>
    <p:extLst>
      <p:ext uri="{BB962C8B-B14F-4D97-AF65-F5344CB8AC3E}">
        <p14:creationId xmlns:p14="http://schemas.microsoft.com/office/powerpoint/2010/main" val="3128565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6.2</a:t>
            </a:r>
            <a:r>
              <a:rPr kumimoji="1" lang="zh-CN" altLang="en-US" sz="2800" b="1" dirty="0">
                <a:solidFill>
                  <a:schemeClr val="bg1"/>
                </a:solidFill>
                <a:latin typeface="+mn-ea"/>
              </a:rPr>
              <a:t>  工作分析</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6.2.2</a:t>
            </a:r>
            <a:r>
              <a:rPr lang="zh-CN" altLang="en-US" sz="2400" b="1" dirty="0">
                <a:solidFill>
                  <a:schemeClr val="bg1"/>
                </a:solidFill>
                <a:latin typeface="微软雅黑 Light" panose="020B0502040204020203" pitchFamily="34" charset="-122"/>
                <a:ea typeface="微软雅黑 Light" panose="020B0502040204020203" pitchFamily="34" charset="-122"/>
              </a:rPr>
              <a:t>　工作分析的基本操作流程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5.</a:t>
            </a:r>
            <a:r>
              <a:rPr lang="zh-CN" altLang="en-US" sz="2000" b="1" dirty="0">
                <a:solidFill>
                  <a:schemeClr val="bg1"/>
                </a:solidFill>
                <a:latin typeface="微软雅黑 Light" panose="020B0502040204020203" pitchFamily="34" charset="-122"/>
                <a:ea typeface="微软雅黑 Light" panose="020B0502040204020203" pitchFamily="34" charset="-122"/>
              </a:rPr>
              <a:t>分析职位信息</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职位信息收集工作结束后，首先应该将所得到的信息交给领导者进行审核。接下来需要对收集到的信息进行整理、归纳、分类处理，对职位信息进行分析，然后进一步分析部门内部的权限关系。</a:t>
            </a:r>
          </a:p>
        </p:txBody>
      </p:sp>
    </p:spTree>
    <p:extLst>
      <p:ext uri="{BB962C8B-B14F-4D97-AF65-F5344CB8AC3E}">
        <p14:creationId xmlns:p14="http://schemas.microsoft.com/office/powerpoint/2010/main" val="2594766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6.2</a:t>
            </a:r>
            <a:r>
              <a:rPr kumimoji="1" lang="zh-CN" altLang="en-US" sz="2800" b="1" dirty="0">
                <a:solidFill>
                  <a:schemeClr val="bg1"/>
                </a:solidFill>
                <a:latin typeface="+mn-ea"/>
              </a:rPr>
              <a:t>  工作分析</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6.2.2</a:t>
            </a:r>
            <a:r>
              <a:rPr lang="zh-CN" altLang="en-US" sz="2400" b="1" dirty="0">
                <a:solidFill>
                  <a:schemeClr val="bg1"/>
                </a:solidFill>
                <a:latin typeface="微软雅黑 Light" panose="020B0502040204020203" pitchFamily="34" charset="-122"/>
                <a:ea typeface="微软雅黑 Light" panose="020B0502040204020203" pitchFamily="34" charset="-122"/>
              </a:rPr>
              <a:t>　工作分析的基本操作流程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6.</a:t>
            </a:r>
            <a:r>
              <a:rPr lang="zh-CN" altLang="en-US" sz="2000" b="1" dirty="0">
                <a:solidFill>
                  <a:schemeClr val="bg1"/>
                </a:solidFill>
                <a:latin typeface="微软雅黑 Light" panose="020B0502040204020203" pitchFamily="34" charset="-122"/>
                <a:ea typeface="微软雅黑 Light" panose="020B0502040204020203" pitchFamily="34" charset="-122"/>
              </a:rPr>
              <a:t>编写工作说明书</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通过对职位信息的收集、分析、综合，我们形成了工作分析的最终成果</a:t>
            </a:r>
            <a:r>
              <a:rPr lang="en-US" altLang="zh-CN" b="1" dirty="0">
                <a:solidFill>
                  <a:schemeClr val="bg1"/>
                </a:solidFill>
                <a:latin typeface="微软雅黑 Light" panose="020B0502040204020203" pitchFamily="34" charset="-122"/>
                <a:ea typeface="微软雅黑 Light" panose="020B0502040204020203" pitchFamily="34" charset="-122"/>
              </a:rPr>
              <a:t>——</a:t>
            </a:r>
            <a:r>
              <a:rPr lang="zh-CN" altLang="en-US" b="1" dirty="0">
                <a:solidFill>
                  <a:schemeClr val="bg1"/>
                </a:solidFill>
                <a:latin typeface="微软雅黑 Light" panose="020B0502040204020203" pitchFamily="34" charset="-122"/>
                <a:ea typeface="微软雅黑 Light" panose="020B0502040204020203" pitchFamily="34" charset="-122"/>
              </a:rPr>
              <a:t>工作说明书。工作说明书包括两个部分：职位描述和任职资格。</a:t>
            </a:r>
          </a:p>
        </p:txBody>
      </p:sp>
    </p:spTree>
    <p:extLst>
      <p:ext uri="{BB962C8B-B14F-4D97-AF65-F5344CB8AC3E}">
        <p14:creationId xmlns:p14="http://schemas.microsoft.com/office/powerpoint/2010/main" val="4132615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6.2</a:t>
            </a:r>
            <a:r>
              <a:rPr kumimoji="1" lang="zh-CN" altLang="en-US" sz="2800" b="1" dirty="0">
                <a:solidFill>
                  <a:schemeClr val="bg1"/>
                </a:solidFill>
                <a:latin typeface="+mn-ea"/>
              </a:rPr>
              <a:t>  工作分析</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6.2.3</a:t>
            </a:r>
            <a:r>
              <a:rPr lang="zh-CN" altLang="en-US" sz="2400" b="1" dirty="0">
                <a:solidFill>
                  <a:schemeClr val="bg1"/>
                </a:solidFill>
                <a:latin typeface="微软雅黑 Light" panose="020B0502040204020203" pitchFamily="34" charset="-122"/>
                <a:ea typeface="微软雅黑 Light" panose="020B0502040204020203" pitchFamily="34" charset="-122"/>
              </a:rPr>
              <a:t>　工作分析在人才测评中的应用</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工作分析最常见的方法有两种：第一种是基于能力要求的工作分析方法；第二种是基于工作要求的工作分析方法。</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工作分析要解决两个问题：岗位的主要工作内容是什么，岗位的任职者应该具备哪些知识、技能和能力才能很好地完成岗位所要求的工作。</a:t>
            </a:r>
          </a:p>
        </p:txBody>
      </p:sp>
    </p:spTree>
    <p:extLst>
      <p:ext uri="{BB962C8B-B14F-4D97-AF65-F5344CB8AC3E}">
        <p14:creationId xmlns:p14="http://schemas.microsoft.com/office/powerpoint/2010/main" val="4067966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354858" y="785966"/>
            <a:ext cx="2434284" cy="2434284"/>
          </a:xfrm>
          <a:prstGeom prst="ellipse">
            <a:avLst/>
          </a:prstGeom>
          <a:solidFill>
            <a:srgbClr val="FFFFFF"/>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12000" b="1" dirty="0">
                <a:solidFill>
                  <a:srgbClr val="404040"/>
                </a:solidFill>
              </a:rPr>
              <a:t>6</a:t>
            </a:r>
            <a:endParaRPr kumimoji="1" lang="zh-CN" altLang="en-US" sz="12000" b="1" dirty="0">
              <a:solidFill>
                <a:srgbClr val="404040"/>
              </a:solidFill>
            </a:endParaRPr>
          </a:p>
        </p:txBody>
      </p:sp>
      <p:sp>
        <p:nvSpPr>
          <p:cNvPr id="3" name="文本框 2"/>
          <p:cNvSpPr txBox="1"/>
          <p:nvPr/>
        </p:nvSpPr>
        <p:spPr>
          <a:xfrm>
            <a:off x="1992086" y="3387381"/>
            <a:ext cx="5181600" cy="646331"/>
          </a:xfrm>
          <a:prstGeom prst="rect">
            <a:avLst/>
          </a:prstGeom>
          <a:noFill/>
        </p:spPr>
        <p:txBody>
          <a:bodyPr wrap="square" rtlCol="0">
            <a:spAutoFit/>
          </a:bodyPr>
          <a:lstStyle/>
          <a:p>
            <a:pPr algn="ctr"/>
            <a:r>
              <a:rPr lang="zh-CN" altLang="en-US" sz="3600" dirty="0">
                <a:solidFill>
                  <a:schemeClr val="tx2"/>
                </a:solidFill>
                <a:latin typeface="+mn-ea"/>
              </a:rPr>
              <a:t>人才测评的基础</a:t>
            </a:r>
            <a:endParaRPr lang="zh-CN" altLang="zh-CN" sz="3600" dirty="0">
              <a:solidFill>
                <a:schemeClr val="tx2"/>
              </a:solidFill>
              <a:latin typeface="+mn-ea"/>
            </a:endParaRPr>
          </a:p>
        </p:txBody>
      </p:sp>
    </p:spTree>
    <p:extLst>
      <p:ext uri="{BB962C8B-B14F-4D97-AF65-F5344CB8AC3E}">
        <p14:creationId xmlns:p14="http://schemas.microsoft.com/office/powerpoint/2010/main" val="39284095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361152"/>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1157288"/>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1185352"/>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能力、人格与价值观</a:t>
            </a:r>
          </a:p>
        </p:txBody>
      </p:sp>
      <p:sp>
        <p:nvSpPr>
          <p:cNvPr id="7" name="AutoShape 6"/>
          <p:cNvSpPr>
            <a:spLocks noChangeArrowheads="1"/>
          </p:cNvSpPr>
          <p:nvPr/>
        </p:nvSpPr>
        <p:spPr bwMode="auto">
          <a:xfrm>
            <a:off x="1697038" y="1875746"/>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81201" y="1903810"/>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工作分析</a:t>
            </a:r>
            <a:endParaRPr lang="zh-CN" altLang="en-US" sz="2400" dirty="0">
              <a:latin typeface="+mn-ea"/>
              <a:ea typeface="+mn-ea"/>
            </a:endParaRPr>
          </a:p>
        </p:txBody>
      </p:sp>
      <p:sp>
        <p:nvSpPr>
          <p:cNvPr id="9" name="Text Box 8"/>
          <p:cNvSpPr txBox="1">
            <a:spLocks noChangeArrowheads="1"/>
          </p:cNvSpPr>
          <p:nvPr/>
        </p:nvSpPr>
        <p:spPr bwMode="auto">
          <a:xfrm>
            <a:off x="1447506" y="1853124"/>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557464"/>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60117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胜任特征模型</a:t>
            </a:r>
          </a:p>
        </p:txBody>
      </p:sp>
      <p:sp>
        <p:nvSpPr>
          <p:cNvPr id="14" name="AutoShape 14"/>
          <p:cNvSpPr>
            <a:spLocks noChangeArrowheads="1"/>
          </p:cNvSpPr>
          <p:nvPr/>
        </p:nvSpPr>
        <p:spPr bwMode="auto">
          <a:xfrm>
            <a:off x="1143000" y="1085850"/>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71575" y="1747158"/>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476502"/>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1164773"/>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21948" y="1826081"/>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59080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Tree>
    <p:extLst>
      <p:ext uri="{BB962C8B-B14F-4D97-AF65-F5344CB8AC3E}">
        <p14:creationId xmlns:p14="http://schemas.microsoft.com/office/powerpoint/2010/main" val="324464131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6.3</a:t>
            </a:r>
            <a:r>
              <a:rPr kumimoji="1" lang="zh-CN" altLang="en-US" sz="2800" b="1" dirty="0">
                <a:solidFill>
                  <a:schemeClr val="bg1"/>
                </a:solidFill>
                <a:latin typeface="+mn-ea"/>
              </a:rPr>
              <a:t>  胜任特征模型</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6.3.1</a:t>
            </a:r>
            <a:r>
              <a:rPr lang="zh-CN" altLang="en-US" sz="2400" b="1" dirty="0">
                <a:solidFill>
                  <a:schemeClr val="bg1"/>
                </a:solidFill>
                <a:latin typeface="微软雅黑 Light" panose="020B0502040204020203" pitchFamily="34" charset="-122"/>
                <a:ea typeface="微软雅黑 Light" panose="020B0502040204020203" pitchFamily="34" charset="-122"/>
              </a:rPr>
              <a:t>　胜任特征的概念</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麦克利兰（</a:t>
            </a:r>
            <a:r>
              <a:rPr lang="en-US" altLang="zh-CN" sz="2000" b="1" dirty="0">
                <a:solidFill>
                  <a:schemeClr val="bg1"/>
                </a:solidFill>
                <a:latin typeface="微软雅黑 Light" panose="020B0502040204020203" pitchFamily="34" charset="-122"/>
                <a:ea typeface="微软雅黑 Light" panose="020B0502040204020203" pitchFamily="34" charset="-122"/>
              </a:rPr>
              <a:t>McClelland</a:t>
            </a:r>
            <a:r>
              <a:rPr lang="zh-CN" altLang="en-US" sz="2000" b="1" dirty="0">
                <a:solidFill>
                  <a:schemeClr val="bg1"/>
                </a:solidFill>
                <a:latin typeface="微软雅黑 Light" panose="020B0502040204020203" pitchFamily="34" charset="-122"/>
                <a:ea typeface="微软雅黑 Light" panose="020B0502040204020203" pitchFamily="34" charset="-122"/>
              </a:rPr>
              <a:t>）。</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斯潘塞（</a:t>
            </a:r>
            <a:r>
              <a:rPr lang="en-US" altLang="zh-CN" sz="2000" b="1" dirty="0">
                <a:solidFill>
                  <a:schemeClr val="bg1"/>
                </a:solidFill>
                <a:latin typeface="微软雅黑 Light" panose="020B0502040204020203" pitchFamily="34" charset="-122"/>
                <a:ea typeface="微软雅黑 Light" panose="020B0502040204020203" pitchFamily="34" charset="-122"/>
              </a:rPr>
              <a:t>Spencer</a:t>
            </a:r>
            <a:r>
              <a:rPr lang="zh-CN" altLang="en-US" sz="2000" b="1" dirty="0">
                <a:solidFill>
                  <a:schemeClr val="bg1"/>
                </a:solidFill>
                <a:latin typeface="微软雅黑 Light" panose="020B0502040204020203" pitchFamily="34" charset="-122"/>
                <a:ea typeface="微软雅黑 Light" panose="020B0502040204020203" pitchFamily="34" charset="-122"/>
              </a:rPr>
              <a:t>）。</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博雅特兹（</a:t>
            </a:r>
            <a:r>
              <a:rPr lang="en-US" altLang="zh-CN" sz="2000" b="1" dirty="0" err="1">
                <a:solidFill>
                  <a:schemeClr val="bg1"/>
                </a:solidFill>
                <a:latin typeface="微软雅黑 Light" panose="020B0502040204020203" pitchFamily="34" charset="-122"/>
                <a:ea typeface="微软雅黑 Light" panose="020B0502040204020203" pitchFamily="34" charset="-122"/>
              </a:rPr>
              <a:t>Boyatzis</a:t>
            </a:r>
            <a:r>
              <a:rPr lang="zh-CN" altLang="en-US" sz="2000" b="1" dirty="0">
                <a:solidFill>
                  <a:schemeClr val="bg1"/>
                </a:solidFill>
                <a:latin typeface="微软雅黑 Light" panose="020B0502040204020203" pitchFamily="34" charset="-122"/>
                <a:ea typeface="微软雅黑 Light" panose="020B0502040204020203" pitchFamily="34" charset="-122"/>
              </a:rPr>
              <a:t>）。</a:t>
            </a:r>
          </a:p>
        </p:txBody>
      </p:sp>
      <p:pic>
        <p:nvPicPr>
          <p:cNvPr id="4" name="6-3.EPS" descr="id:2147501709;FounderCES"/>
          <p:cNvPicPr/>
          <p:nvPr/>
        </p:nvPicPr>
        <p:blipFill>
          <a:blip r:embed="rId2">
            <a:duotone>
              <a:prstClr val="black"/>
              <a:schemeClr val="accent5">
                <a:tint val="45000"/>
                <a:satMod val="400000"/>
              </a:schemeClr>
            </a:duotone>
          </a:blip>
          <a:stretch>
            <a:fillRect/>
          </a:stretch>
        </p:blipFill>
        <p:spPr>
          <a:xfrm>
            <a:off x="4693739" y="457188"/>
            <a:ext cx="4132580" cy="1889125"/>
          </a:xfrm>
          <a:prstGeom prst="rect">
            <a:avLst/>
          </a:prstGeom>
        </p:spPr>
      </p:pic>
      <p:pic>
        <p:nvPicPr>
          <p:cNvPr id="5" name="6-4.EPS" descr="id:2147501716;FounderCES"/>
          <p:cNvPicPr/>
          <p:nvPr/>
        </p:nvPicPr>
        <p:blipFill>
          <a:blip r:embed="rId3">
            <a:duotone>
              <a:prstClr val="black"/>
              <a:schemeClr val="tx2">
                <a:tint val="45000"/>
                <a:satMod val="400000"/>
              </a:schemeClr>
            </a:duotone>
          </a:blip>
          <a:stretch>
            <a:fillRect/>
          </a:stretch>
        </p:blipFill>
        <p:spPr>
          <a:xfrm>
            <a:off x="4693740" y="2346313"/>
            <a:ext cx="4132580" cy="2230755"/>
          </a:xfrm>
          <a:prstGeom prst="rect">
            <a:avLst/>
          </a:prstGeom>
        </p:spPr>
      </p:pic>
    </p:spTree>
    <p:extLst>
      <p:ext uri="{BB962C8B-B14F-4D97-AF65-F5344CB8AC3E}">
        <p14:creationId xmlns:p14="http://schemas.microsoft.com/office/powerpoint/2010/main" val="1279527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6.3</a:t>
            </a:r>
            <a:r>
              <a:rPr kumimoji="1" lang="zh-CN" altLang="en-US" sz="2800" b="1" dirty="0">
                <a:solidFill>
                  <a:schemeClr val="bg1"/>
                </a:solidFill>
                <a:latin typeface="+mn-ea"/>
              </a:rPr>
              <a:t>  胜任特征模型</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6.3.2</a:t>
            </a:r>
            <a:r>
              <a:rPr lang="zh-CN" altLang="en-US" sz="2400" b="1" dirty="0">
                <a:solidFill>
                  <a:schemeClr val="bg1"/>
                </a:solidFill>
                <a:latin typeface="微软雅黑 Light" panose="020B0502040204020203" pitchFamily="34" charset="-122"/>
                <a:ea typeface="微软雅黑 Light" panose="020B0502040204020203" pitchFamily="34" charset="-122"/>
              </a:rPr>
              <a:t>　构建胜任特征模型的基本操作流程</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构建胜任特征模型通常可分为以下几个步骤。</a:t>
            </a:r>
          </a:p>
        </p:txBody>
      </p:sp>
      <p:pic>
        <p:nvPicPr>
          <p:cNvPr id="6" name="6-5.EPS" descr="id:2147501731;FounderCES"/>
          <p:cNvPicPr>
            <a:picLocks noChangeAspect="1"/>
          </p:cNvPicPr>
          <p:nvPr/>
        </p:nvPicPr>
        <p:blipFill>
          <a:blip r:embed="rId2">
            <a:duotone>
              <a:prstClr val="black"/>
              <a:schemeClr val="accent3">
                <a:tint val="45000"/>
                <a:satMod val="400000"/>
              </a:schemeClr>
            </a:duotone>
          </a:blip>
          <a:stretch>
            <a:fillRect/>
          </a:stretch>
        </p:blipFill>
        <p:spPr>
          <a:xfrm>
            <a:off x="1627516" y="2380071"/>
            <a:ext cx="5884340" cy="1636758"/>
          </a:xfrm>
          <a:prstGeom prst="rect">
            <a:avLst/>
          </a:prstGeom>
        </p:spPr>
      </p:pic>
    </p:spTree>
    <p:extLst>
      <p:ext uri="{BB962C8B-B14F-4D97-AF65-F5344CB8AC3E}">
        <p14:creationId xmlns:p14="http://schemas.microsoft.com/office/powerpoint/2010/main" val="1172953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6.3</a:t>
            </a:r>
            <a:r>
              <a:rPr kumimoji="1" lang="zh-CN" altLang="en-US" sz="2800" b="1" dirty="0">
                <a:solidFill>
                  <a:schemeClr val="bg1"/>
                </a:solidFill>
                <a:latin typeface="+mn-ea"/>
              </a:rPr>
              <a:t>  胜任特征模型</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6.3.2</a:t>
            </a:r>
            <a:r>
              <a:rPr lang="zh-CN" altLang="en-US" sz="2400" b="1" dirty="0">
                <a:solidFill>
                  <a:schemeClr val="bg1"/>
                </a:solidFill>
                <a:latin typeface="微软雅黑 Light" panose="020B0502040204020203" pitchFamily="34" charset="-122"/>
                <a:ea typeface="微软雅黑 Light" panose="020B0502040204020203" pitchFamily="34" charset="-122"/>
              </a:rPr>
              <a:t>　构建胜任特征模型的基本操作流程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选择关键职位</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构建一套完整的胜任特征模型需要两三个月的时间，对企业来说是非常耗时耗力的事情，因此必须首先确定哪些是企业的关键职位，值得进行这样的投入。</a:t>
            </a:r>
          </a:p>
        </p:txBody>
      </p:sp>
    </p:spTree>
    <p:extLst>
      <p:ext uri="{BB962C8B-B14F-4D97-AF65-F5344CB8AC3E}">
        <p14:creationId xmlns:p14="http://schemas.microsoft.com/office/powerpoint/2010/main" val="3594023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6.3</a:t>
            </a:r>
            <a:r>
              <a:rPr kumimoji="1" lang="zh-CN" altLang="en-US" sz="2800" b="1" dirty="0">
                <a:solidFill>
                  <a:schemeClr val="bg1"/>
                </a:solidFill>
                <a:latin typeface="+mn-ea"/>
              </a:rPr>
              <a:t>  胜任特征模型</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6.3.2</a:t>
            </a:r>
            <a:r>
              <a:rPr lang="zh-CN" altLang="en-US" sz="2400" b="1" dirty="0">
                <a:solidFill>
                  <a:schemeClr val="bg1"/>
                </a:solidFill>
                <a:latin typeface="微软雅黑 Light" panose="020B0502040204020203" pitchFamily="34" charset="-122"/>
                <a:ea typeface="微软雅黑 Light" panose="020B0502040204020203" pitchFamily="34" charset="-122"/>
              </a:rPr>
              <a:t>　构建胜任特征模型的基本操作流程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确定绩效优秀标准</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选择了关键职位之后，就需要明确绩效优秀标准。确定绩效优秀标准就是要制定一套明确客观的规则与准则，用来衡量什么样的绩效是优秀的、什么样的绩效是一般的，从而为职位胜任特征模型的构建打好基础。</a:t>
            </a:r>
          </a:p>
        </p:txBody>
      </p:sp>
    </p:spTree>
    <p:extLst>
      <p:ext uri="{BB962C8B-B14F-4D97-AF65-F5344CB8AC3E}">
        <p14:creationId xmlns:p14="http://schemas.microsoft.com/office/powerpoint/2010/main" val="622134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6.3</a:t>
            </a:r>
            <a:r>
              <a:rPr kumimoji="1" lang="zh-CN" altLang="en-US" sz="2800" b="1" dirty="0">
                <a:solidFill>
                  <a:schemeClr val="bg1"/>
                </a:solidFill>
                <a:latin typeface="+mn-ea"/>
              </a:rPr>
              <a:t>  胜任特征模型</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6.3.2</a:t>
            </a:r>
            <a:r>
              <a:rPr lang="zh-CN" altLang="en-US" sz="2400" b="1" dirty="0">
                <a:solidFill>
                  <a:schemeClr val="bg1"/>
                </a:solidFill>
                <a:latin typeface="微软雅黑 Light" panose="020B0502040204020203" pitchFamily="34" charset="-122"/>
                <a:ea typeface="微软雅黑 Light" panose="020B0502040204020203" pitchFamily="34" charset="-122"/>
              </a:rPr>
              <a:t>　构建胜任特征模型的基本操作流程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选择效标样本</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根据绩效标准和企业实际的考核情况选择胜任特征模型研究的效标样本：一组是绩效优秀员工，另一组是绩效一般员工。</a:t>
            </a:r>
          </a:p>
        </p:txBody>
      </p:sp>
    </p:spTree>
    <p:extLst>
      <p:ext uri="{BB962C8B-B14F-4D97-AF65-F5344CB8AC3E}">
        <p14:creationId xmlns:p14="http://schemas.microsoft.com/office/powerpoint/2010/main" val="3092669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6.3</a:t>
            </a:r>
            <a:r>
              <a:rPr kumimoji="1" lang="zh-CN" altLang="en-US" sz="2800" b="1" dirty="0">
                <a:solidFill>
                  <a:schemeClr val="bg1"/>
                </a:solidFill>
                <a:latin typeface="+mn-ea"/>
              </a:rPr>
              <a:t>  胜任特征模型</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6.3.2</a:t>
            </a:r>
            <a:r>
              <a:rPr lang="zh-CN" altLang="en-US" sz="2400" b="1" dirty="0">
                <a:solidFill>
                  <a:schemeClr val="bg1"/>
                </a:solidFill>
                <a:latin typeface="微软雅黑 Light" panose="020B0502040204020203" pitchFamily="34" charset="-122"/>
                <a:ea typeface="微软雅黑 Light" panose="020B0502040204020203" pitchFamily="34" charset="-122"/>
              </a:rPr>
              <a:t>　构建胜任特征模型的基本操作流程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获取有关胜任特征的数据</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有多种方法可以获取胜任特征的数据，比如行为事件访谈法、观察法、全方位评价法、专家小组讨论法等，目前最常用的方法是行为事件访谈法。</a:t>
            </a:r>
          </a:p>
        </p:txBody>
      </p:sp>
    </p:spTree>
    <p:extLst>
      <p:ext uri="{BB962C8B-B14F-4D97-AF65-F5344CB8AC3E}">
        <p14:creationId xmlns:p14="http://schemas.microsoft.com/office/powerpoint/2010/main" val="826522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6.3</a:t>
            </a:r>
            <a:r>
              <a:rPr kumimoji="1" lang="zh-CN" altLang="en-US" sz="2800" b="1" dirty="0">
                <a:solidFill>
                  <a:schemeClr val="bg1"/>
                </a:solidFill>
                <a:latin typeface="+mn-ea"/>
              </a:rPr>
              <a:t>  胜任特征模型</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6.3.2</a:t>
            </a:r>
            <a:r>
              <a:rPr lang="zh-CN" altLang="en-US" sz="2400" b="1" dirty="0">
                <a:solidFill>
                  <a:schemeClr val="bg1"/>
                </a:solidFill>
                <a:latin typeface="微软雅黑 Light" panose="020B0502040204020203" pitchFamily="34" charset="-122"/>
                <a:ea typeface="微软雅黑 Light" panose="020B0502040204020203" pitchFamily="34" charset="-122"/>
              </a:rPr>
              <a:t>　构建胜任特征模型的基本操作流程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5.</a:t>
            </a:r>
            <a:r>
              <a:rPr lang="zh-CN" altLang="en-US" sz="2000" b="1" dirty="0">
                <a:solidFill>
                  <a:schemeClr val="bg1"/>
                </a:solidFill>
                <a:latin typeface="微软雅黑 Light" panose="020B0502040204020203" pitchFamily="34" charset="-122"/>
                <a:ea typeface="微软雅黑 Light" panose="020B0502040204020203" pitchFamily="34" charset="-122"/>
              </a:rPr>
              <a:t>分析数据信息并构建胜任特征模型</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成功获取有关胜任特征的数据信息后，需要对这些数据信息进行归纳整理。</a:t>
            </a:r>
          </a:p>
        </p:txBody>
      </p:sp>
    </p:spTree>
    <p:extLst>
      <p:ext uri="{BB962C8B-B14F-4D97-AF65-F5344CB8AC3E}">
        <p14:creationId xmlns:p14="http://schemas.microsoft.com/office/powerpoint/2010/main" val="919435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6.3</a:t>
            </a:r>
            <a:r>
              <a:rPr kumimoji="1" lang="zh-CN" altLang="en-US" sz="2800" b="1" dirty="0">
                <a:solidFill>
                  <a:schemeClr val="bg1"/>
                </a:solidFill>
                <a:latin typeface="+mn-ea"/>
              </a:rPr>
              <a:t>  胜任特征模型</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6.3.2</a:t>
            </a:r>
            <a:r>
              <a:rPr lang="zh-CN" altLang="en-US" sz="2400" b="1" dirty="0">
                <a:solidFill>
                  <a:schemeClr val="bg1"/>
                </a:solidFill>
                <a:latin typeface="微软雅黑 Light" panose="020B0502040204020203" pitchFamily="34" charset="-122"/>
                <a:ea typeface="微软雅黑 Light" panose="020B0502040204020203" pitchFamily="34" charset="-122"/>
              </a:rPr>
              <a:t>　构建胜任特征模型的基本操作流程</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6.</a:t>
            </a:r>
            <a:r>
              <a:rPr lang="zh-CN" altLang="en-US" sz="2000" b="1" dirty="0">
                <a:solidFill>
                  <a:schemeClr val="bg1"/>
                </a:solidFill>
                <a:latin typeface="微软雅黑 Light" panose="020B0502040204020203" pitchFamily="34" charset="-122"/>
                <a:ea typeface="微软雅黑 Light" panose="020B0502040204020203" pitchFamily="34" charset="-122"/>
              </a:rPr>
              <a:t>验证胜任特征</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首先要和相应职位的任职者及其直接上级进行讨论。</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其次，需要选取第二组效标样本来检验胜任特征模型是否能够很好地区分绩效优秀员工和绩效一般员工。</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最后，将胜任特征模型与企业的培训职能乃至其他管理职能相结合，预测以胜任特征模型为基石开展的人力资源管理活动是否能够帮助员工产生高绩效。</a:t>
            </a:r>
          </a:p>
        </p:txBody>
      </p:sp>
    </p:spTree>
    <p:extLst>
      <p:ext uri="{BB962C8B-B14F-4D97-AF65-F5344CB8AC3E}">
        <p14:creationId xmlns:p14="http://schemas.microsoft.com/office/powerpoint/2010/main" val="3987834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6.3</a:t>
            </a:r>
            <a:r>
              <a:rPr kumimoji="1" lang="zh-CN" altLang="en-US" sz="2800" b="1" dirty="0">
                <a:solidFill>
                  <a:schemeClr val="bg1"/>
                </a:solidFill>
                <a:latin typeface="+mn-ea"/>
              </a:rPr>
              <a:t>  胜任特征模型</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6.3.3</a:t>
            </a:r>
            <a:r>
              <a:rPr lang="zh-CN" altLang="en-US" sz="2400" b="1" dirty="0">
                <a:solidFill>
                  <a:schemeClr val="bg1"/>
                </a:solidFill>
                <a:latin typeface="微软雅黑 Light" panose="020B0502040204020203" pitchFamily="34" charset="-122"/>
                <a:ea typeface="微软雅黑 Light" panose="020B0502040204020203" pitchFamily="34" charset="-122"/>
              </a:rPr>
              <a:t>　胜任特征模型的作用</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胜任特征模型与工作分析</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基于胜任特征模型的工作分析则侧重于研究在该岗位上绩效优秀员工的行为和胜任特征，结合绩效优秀员工的这些特征来定义岗位的工作职责。</a:t>
            </a:r>
          </a:p>
        </p:txBody>
      </p:sp>
    </p:spTree>
    <p:extLst>
      <p:ext uri="{BB962C8B-B14F-4D97-AF65-F5344CB8AC3E}">
        <p14:creationId xmlns:p14="http://schemas.microsoft.com/office/powerpoint/2010/main" val="540814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9124516D-13E0-4DC3-A26B-828B43A61566}"/>
              </a:ext>
            </a:extLst>
          </p:cNvPr>
          <p:cNvSpPr>
            <a:spLocks noGrp="1" noChangeArrowheads="1"/>
          </p:cNvSpPr>
          <p:nvPr>
            <p:ph type="body" idx="1"/>
          </p:nvPr>
        </p:nvSpPr>
        <p:spPr>
          <a:xfrm>
            <a:off x="1143000" y="857250"/>
            <a:ext cx="6858000" cy="4286250"/>
          </a:xfrm>
        </p:spPr>
        <p:txBody>
          <a:bodyPr/>
          <a:lstStyle/>
          <a:p>
            <a:pPr eaLnBrk="1" hangingPunct="1">
              <a:lnSpc>
                <a:spcPct val="80000"/>
              </a:lnSpc>
            </a:pPr>
            <a:r>
              <a:rPr lang="en-US" altLang="zh-CN" sz="1200" dirty="0"/>
              <a:t> </a:t>
            </a:r>
            <a:endParaRPr lang="en-US" altLang="zh-CN" sz="1200" b="1" dirty="0"/>
          </a:p>
          <a:p>
            <a:pPr eaLnBrk="1" hangingPunct="1">
              <a:lnSpc>
                <a:spcPct val="80000"/>
              </a:lnSpc>
            </a:pPr>
            <a:r>
              <a:rPr lang="zh-CN" altLang="en-US" sz="1200" b="1" dirty="0"/>
              <a:t>学习方式：</a:t>
            </a:r>
            <a:r>
              <a:rPr lang="zh-CN" altLang="en-US" b="1" dirty="0">
                <a:ea typeface="黑体" panose="02010609060101010101" pitchFamily="49" charset="-122"/>
              </a:rPr>
              <a:t>全国招生  函授学习  权威双证  国际互认</a:t>
            </a:r>
            <a:endParaRPr lang="zh-CN" altLang="en-US" sz="1200" b="1" dirty="0"/>
          </a:p>
          <a:p>
            <a:pPr eaLnBrk="1" hangingPunct="1">
              <a:lnSpc>
                <a:spcPct val="80000"/>
              </a:lnSpc>
            </a:pPr>
            <a:endParaRPr lang="en-US" altLang="zh-CN" sz="1200" b="1" dirty="0"/>
          </a:p>
          <a:p>
            <a:pPr eaLnBrk="1" hangingPunct="1">
              <a:lnSpc>
                <a:spcPct val="80000"/>
              </a:lnSpc>
            </a:pPr>
            <a:r>
              <a:rPr lang="zh-CN" altLang="en-US" sz="1200" b="1" dirty="0"/>
              <a:t>认证项目：注册</a:t>
            </a:r>
            <a:r>
              <a:rPr lang="en-US" altLang="zh-CN" sz="1200" b="1" dirty="0"/>
              <a:t> </a:t>
            </a:r>
            <a:r>
              <a:rPr lang="zh-CN" altLang="en-US" sz="1200" b="1" dirty="0"/>
              <a:t>职业经理、人力资源总监、品质经理、生产经理、营销策划师、物流经理、</a:t>
            </a:r>
            <a:endParaRPr lang="en-US" altLang="zh-CN" sz="1200" b="1" dirty="0"/>
          </a:p>
          <a:p>
            <a:pPr eaLnBrk="1" hangingPunct="1">
              <a:lnSpc>
                <a:spcPct val="80000"/>
              </a:lnSpc>
            </a:pPr>
            <a:r>
              <a:rPr lang="zh-CN" altLang="en-US" sz="1200" b="1" dirty="0"/>
              <a:t>          项目经理、企业管理咨询师、企业总经理、营销经理、财务总监、酒店经理、企业培训师</a:t>
            </a:r>
            <a:endParaRPr lang="en-US" altLang="zh-CN" sz="1200" b="1" dirty="0"/>
          </a:p>
          <a:p>
            <a:pPr eaLnBrk="1" hangingPunct="1">
              <a:lnSpc>
                <a:spcPct val="80000"/>
              </a:lnSpc>
            </a:pPr>
            <a:r>
              <a:rPr lang="zh-CN" altLang="en-US" sz="1200" b="1" dirty="0"/>
              <a:t>          采购经理、</a:t>
            </a:r>
            <a:r>
              <a:rPr lang="en-US" altLang="zh-CN" sz="1200" b="1" dirty="0"/>
              <a:t>IE</a:t>
            </a:r>
            <a:r>
              <a:rPr lang="zh-CN" altLang="en-US" sz="1200" b="1" dirty="0"/>
              <a:t>工业工程师、医院管理、行政总监、市场总监、工厂管理、服装企业管理、</a:t>
            </a:r>
            <a:endParaRPr lang="en-US" altLang="zh-CN" sz="1200" b="1" dirty="0"/>
          </a:p>
          <a:p>
            <a:pPr eaLnBrk="1" hangingPunct="1">
              <a:lnSpc>
                <a:spcPct val="80000"/>
              </a:lnSpc>
            </a:pPr>
            <a:r>
              <a:rPr lang="zh-CN" altLang="en-US" sz="1200" b="1" dirty="0"/>
              <a:t>          六西格玛管理师、车间主管、经济管理师、生产运营管理师、精益管理师等</a:t>
            </a:r>
            <a:r>
              <a:rPr lang="en-US" altLang="zh-CN" sz="1200" b="1" dirty="0"/>
              <a:t>MBA</a:t>
            </a:r>
            <a:r>
              <a:rPr lang="zh-CN" altLang="en-US" sz="1200" b="1" dirty="0"/>
              <a:t>等认证。</a:t>
            </a:r>
          </a:p>
          <a:p>
            <a:pPr eaLnBrk="1" hangingPunct="1">
              <a:lnSpc>
                <a:spcPct val="80000"/>
              </a:lnSpc>
            </a:pPr>
            <a:endParaRPr lang="zh-CN" altLang="en-US" sz="1200" b="1" dirty="0"/>
          </a:p>
          <a:p>
            <a:pPr eaLnBrk="1" hangingPunct="1">
              <a:lnSpc>
                <a:spcPct val="80000"/>
              </a:lnSpc>
            </a:pPr>
            <a:r>
              <a:rPr lang="zh-CN" altLang="en-US" sz="1200" b="1" dirty="0"/>
              <a:t>颁发双证：经理资格证</a:t>
            </a:r>
            <a:r>
              <a:rPr lang="en-US" altLang="zh-CN" sz="1200" b="1" dirty="0"/>
              <a:t>+MBA</a:t>
            </a:r>
            <a:r>
              <a:rPr lang="zh-CN" altLang="en-US" sz="1200" b="1" dirty="0"/>
              <a:t>研修证</a:t>
            </a:r>
            <a:r>
              <a:rPr lang="en-US" altLang="zh-CN" sz="1200" b="1" dirty="0"/>
              <a:t>+</a:t>
            </a:r>
            <a:r>
              <a:rPr lang="zh-CN" altLang="en-US" sz="1200" b="1" dirty="0"/>
              <a:t>全套学籍档案</a:t>
            </a:r>
          </a:p>
          <a:p>
            <a:pPr eaLnBrk="1" hangingPunct="1">
              <a:lnSpc>
                <a:spcPct val="80000"/>
              </a:lnSpc>
            </a:pPr>
            <a:r>
              <a:rPr lang="zh-CN" altLang="en-US" sz="1200" b="1" dirty="0"/>
              <a:t>收费标准  ：</a:t>
            </a:r>
            <a:r>
              <a:rPr lang="zh-CN" altLang="en-US" sz="1800" b="1" dirty="0"/>
              <a:t>仅收取</a:t>
            </a:r>
            <a:r>
              <a:rPr lang="en-US" altLang="zh-CN" sz="1800" b="1" dirty="0"/>
              <a:t>1280</a:t>
            </a:r>
            <a:r>
              <a:rPr lang="zh-CN" altLang="en-US" sz="1800" b="1" dirty="0"/>
              <a:t>元</a:t>
            </a:r>
            <a:r>
              <a:rPr lang="zh-CN" altLang="en-US" sz="1200"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200" b="1" dirty="0"/>
              <a:t>报名电话：</a:t>
            </a:r>
            <a:r>
              <a:rPr lang="en-US" altLang="zh-CN" sz="1200" b="1" dirty="0"/>
              <a:t>13684609885    0451—88342620 </a:t>
            </a:r>
          </a:p>
          <a:p>
            <a:pPr eaLnBrk="1" hangingPunct="1">
              <a:lnSpc>
                <a:spcPct val="80000"/>
              </a:lnSpc>
              <a:buFontTx/>
              <a:buNone/>
            </a:pPr>
            <a:r>
              <a:rPr lang="en-US" altLang="zh-CN" sz="1200" b="1" dirty="0"/>
              <a:t>        </a:t>
            </a:r>
            <a:r>
              <a:rPr lang="zh-CN" altLang="en-US" sz="1200" b="1" dirty="0"/>
              <a:t>微信公众号：</a:t>
            </a:r>
            <a:r>
              <a:rPr lang="en-US" altLang="zh-CN" sz="1200" b="1" dirty="0"/>
              <a:t>MHJY1998   </a:t>
            </a:r>
            <a:r>
              <a:rPr lang="zh-CN" altLang="en-US" sz="1200" b="1" dirty="0"/>
              <a:t>微信客服：</a:t>
            </a:r>
            <a:r>
              <a:rPr lang="en-US" altLang="zh-CN" sz="1200" b="1" dirty="0"/>
              <a:t>122285053    </a:t>
            </a:r>
            <a:r>
              <a:rPr lang="zh-CN" altLang="en-US" sz="1200" b="1" dirty="0"/>
              <a:t>咨询邮箱：</a:t>
            </a:r>
            <a:r>
              <a:rPr lang="en-US" altLang="zh-CN" sz="1200" b="1" dirty="0">
                <a:hlinkClick r:id="rId3"/>
              </a:rPr>
              <a:t>xchy007@163.com</a:t>
            </a:r>
            <a:r>
              <a:rPr lang="en-US" altLang="zh-CN" sz="1200" b="1" dirty="0"/>
              <a:t>   </a:t>
            </a:r>
          </a:p>
          <a:p>
            <a:pPr eaLnBrk="1" hangingPunct="1">
              <a:lnSpc>
                <a:spcPct val="80000"/>
              </a:lnSpc>
              <a:buFontTx/>
              <a:buNone/>
            </a:pPr>
            <a:r>
              <a:rPr lang="en-US" altLang="zh-CN" sz="1200" b="1" dirty="0"/>
              <a:t>        </a:t>
            </a:r>
            <a:r>
              <a:rPr lang="zh-CN" altLang="en-US" sz="1200" b="1" dirty="0"/>
              <a:t>咨询教师</a:t>
            </a:r>
            <a:r>
              <a:rPr lang="en-US" altLang="zh-CN" sz="1200" b="1" dirty="0"/>
              <a:t>: </a:t>
            </a:r>
            <a:r>
              <a:rPr lang="zh-CN" altLang="en-US" sz="1200" b="1" dirty="0"/>
              <a:t>王海涛 郑毅 </a:t>
            </a:r>
          </a:p>
          <a:p>
            <a:pPr algn="r" eaLnBrk="1" hangingPunct="1">
              <a:lnSpc>
                <a:spcPct val="80000"/>
              </a:lnSpc>
              <a:buFontTx/>
              <a:buNone/>
            </a:pPr>
            <a:r>
              <a:rPr lang="zh-CN" altLang="en-US" sz="1350" b="1" dirty="0"/>
              <a:t>颁证单位：中国经济管理大学</a:t>
            </a:r>
          </a:p>
          <a:p>
            <a:pPr algn="r" eaLnBrk="1" hangingPunct="1">
              <a:lnSpc>
                <a:spcPct val="80000"/>
              </a:lnSpc>
            </a:pPr>
            <a:r>
              <a:rPr lang="zh-CN" altLang="en-US" sz="1350" b="1" dirty="0"/>
              <a:t>主办单位：哈尔滨美华企业管理有限公司</a:t>
            </a:r>
            <a:endParaRPr lang="en-US" altLang="zh-CN" sz="1350" b="1" dirty="0"/>
          </a:p>
        </p:txBody>
      </p:sp>
      <p:sp>
        <p:nvSpPr>
          <p:cNvPr id="2051" name="WordArt 4">
            <a:extLst>
              <a:ext uri="{FF2B5EF4-FFF2-40B4-BE49-F238E27FC236}">
                <a16:creationId xmlns:a16="http://schemas.microsoft.com/office/drawing/2014/main" id="{40994623-BF2E-4ADD-A560-D65E16D71DBB}"/>
              </a:ext>
            </a:extLst>
          </p:cNvPr>
          <p:cNvSpPr>
            <a:spLocks noChangeArrowheads="1" noChangeShapeType="1" noTextEdit="1"/>
          </p:cNvSpPr>
          <p:nvPr/>
        </p:nvSpPr>
        <p:spPr bwMode="auto">
          <a:xfrm flipH="1">
            <a:off x="10197704" y="4030266"/>
            <a:ext cx="161925" cy="309563"/>
          </a:xfrm>
          <a:prstGeom prst="rect">
            <a:avLst/>
          </a:prstGeom>
        </p:spPr>
        <p:txBody>
          <a:bodyPr wrap="none" fromWordArt="1">
            <a:prstTxWarp prst="textSlantUp">
              <a:avLst>
                <a:gd name="adj" fmla="val 32056"/>
              </a:avLst>
            </a:prstTxWarp>
          </a:bodyPr>
          <a:lstStyle/>
          <a:p>
            <a:pPr algn="ctr"/>
            <a:endParaRPr lang="zh-CN" altLang="en-US" sz="1350"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0F798634-0E08-487F-A469-9AE5CE0A71F7}"/>
              </a:ext>
            </a:extLst>
          </p:cNvPr>
          <p:cNvSpPr>
            <a:spLocks noGrp="1" noChangeArrowheads="1"/>
          </p:cNvSpPr>
          <p:nvPr>
            <p:ph type="title"/>
          </p:nvPr>
        </p:nvSpPr>
        <p:spPr/>
        <p:txBody>
          <a:bodyPr/>
          <a:lstStyle/>
          <a:p>
            <a:pPr eaLnBrk="1" hangingPunct="1"/>
            <a:br>
              <a:rPr lang="en-US" altLang="zh-CN" sz="3000">
                <a:solidFill>
                  <a:srgbClr val="FF0000"/>
                </a:solidFill>
              </a:rPr>
            </a:br>
            <a:endParaRPr lang="en-US" altLang="zh-CN" sz="3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439466" y="267875"/>
            <a:ext cx="6079352" cy="750099"/>
          </a:xfrm>
          <a:prstGeom prst="rect">
            <a:avLst/>
          </a:prstGeom>
        </p:spPr>
        <p:txBody>
          <a:bodyPr wrap="none" fromWordArt="1">
            <a:prstTxWarp prst="textPlain">
              <a:avLst>
                <a:gd name="adj" fmla="val 50000"/>
              </a:avLst>
            </a:prstTxWarp>
          </a:bodyPr>
          <a:lstStyle/>
          <a:p>
            <a:pPr algn="ctr" eaLnBrk="1" hangingPunct="1">
              <a:defRPr/>
            </a:pPr>
            <a:r>
              <a:rPr lang="zh-CN" altLang="en-US" sz="2700" b="1" kern="10" dirty="0">
                <a:ln w="9525">
                  <a:solidFill>
                    <a:srgbClr val="FF0000"/>
                  </a:solidFill>
                  <a:round/>
                  <a:headEnd/>
                  <a:tailEnd/>
                </a:ln>
                <a:solidFill>
                  <a:srgbClr val="FF0000"/>
                </a:solidFill>
                <a:latin typeface="黑体"/>
                <a:ea typeface="黑体"/>
              </a:rPr>
              <a:t>全国迷你型</a:t>
            </a:r>
            <a:r>
              <a:rPr lang="en-US" altLang="zh-CN" sz="2700" b="1" kern="10" dirty="0">
                <a:ln w="9525">
                  <a:solidFill>
                    <a:srgbClr val="FF0000"/>
                  </a:solidFill>
                  <a:round/>
                  <a:headEnd/>
                  <a:tailEnd/>
                </a:ln>
                <a:solidFill>
                  <a:srgbClr val="FF0000"/>
                </a:solidFill>
                <a:latin typeface="黑体"/>
                <a:ea typeface="黑体"/>
              </a:rPr>
              <a:t>MBA</a:t>
            </a:r>
            <a:r>
              <a:rPr lang="zh-CN" altLang="en-US" sz="27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EE2CD368-A61D-4037-B3A9-F8BFBD0A6C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3014" y="3630386"/>
            <a:ext cx="978694" cy="978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6.3</a:t>
            </a:r>
            <a:r>
              <a:rPr kumimoji="1" lang="zh-CN" altLang="en-US" sz="2800" b="1" dirty="0">
                <a:solidFill>
                  <a:schemeClr val="bg1"/>
                </a:solidFill>
                <a:latin typeface="+mn-ea"/>
              </a:rPr>
              <a:t>  胜任特征模型</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6.3.3</a:t>
            </a:r>
            <a:r>
              <a:rPr lang="zh-CN" altLang="en-US" sz="2400" b="1" dirty="0">
                <a:solidFill>
                  <a:schemeClr val="bg1"/>
                </a:solidFill>
                <a:latin typeface="微软雅黑 Light" panose="020B0502040204020203" pitchFamily="34" charset="-122"/>
                <a:ea typeface="微软雅黑 Light" panose="020B0502040204020203" pitchFamily="34" charset="-122"/>
              </a:rPr>
              <a:t>　胜任特征模型的作用</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胜任特征模型与人员招聘选拔</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基于胜任特征模型的招聘选拔着眼于吸引那些与组织文化、理念相符的人，使那些对企业持续成功最为重要的人员及其胜任特征得到了重视和强化。</a:t>
            </a:r>
          </a:p>
        </p:txBody>
      </p:sp>
    </p:spTree>
    <p:extLst>
      <p:ext uri="{BB962C8B-B14F-4D97-AF65-F5344CB8AC3E}">
        <p14:creationId xmlns:p14="http://schemas.microsoft.com/office/powerpoint/2010/main" val="3386969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6.3</a:t>
            </a:r>
            <a:r>
              <a:rPr kumimoji="1" lang="zh-CN" altLang="en-US" sz="2800" b="1" dirty="0">
                <a:solidFill>
                  <a:schemeClr val="bg1"/>
                </a:solidFill>
                <a:latin typeface="+mn-ea"/>
              </a:rPr>
              <a:t>  胜任特征模型</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6.3.3</a:t>
            </a:r>
            <a:r>
              <a:rPr lang="zh-CN" altLang="en-US" sz="2400" b="1" dirty="0">
                <a:solidFill>
                  <a:schemeClr val="bg1"/>
                </a:solidFill>
                <a:latin typeface="微软雅黑 Light" panose="020B0502040204020203" pitchFamily="34" charset="-122"/>
                <a:ea typeface="微软雅黑 Light" panose="020B0502040204020203" pitchFamily="34" charset="-122"/>
              </a:rPr>
              <a:t>　胜任特征模型的作用</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胜任特征模型与绩效管理</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基于胜任特征模型的绩效管理能够对员工未来的绩效进行合理有效的预期，并为调配晋升、培训开发等人力资源管理实践提供有益的指导。</a:t>
            </a:r>
          </a:p>
        </p:txBody>
      </p:sp>
    </p:spTree>
    <p:extLst>
      <p:ext uri="{BB962C8B-B14F-4D97-AF65-F5344CB8AC3E}">
        <p14:creationId xmlns:p14="http://schemas.microsoft.com/office/powerpoint/2010/main" val="796791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6.3</a:t>
            </a:r>
            <a:r>
              <a:rPr kumimoji="1" lang="zh-CN" altLang="en-US" sz="2800" b="1" dirty="0">
                <a:solidFill>
                  <a:schemeClr val="bg1"/>
                </a:solidFill>
                <a:latin typeface="+mn-ea"/>
              </a:rPr>
              <a:t>  胜任特征模型</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6.3.3</a:t>
            </a:r>
            <a:r>
              <a:rPr lang="zh-CN" altLang="en-US" sz="2400" b="1" dirty="0">
                <a:solidFill>
                  <a:schemeClr val="bg1"/>
                </a:solidFill>
                <a:latin typeface="微软雅黑 Light" panose="020B0502040204020203" pitchFamily="34" charset="-122"/>
                <a:ea typeface="微软雅黑 Light" panose="020B0502040204020203" pitchFamily="34" charset="-122"/>
              </a:rPr>
              <a:t>　胜任特征模型的作用</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4.</a:t>
            </a:r>
            <a:r>
              <a:rPr lang="zh-CN" altLang="en-US" sz="2000" b="1" dirty="0">
                <a:solidFill>
                  <a:schemeClr val="bg1"/>
                </a:solidFill>
                <a:latin typeface="微软雅黑 Light" panose="020B0502040204020203" pitchFamily="34" charset="-122"/>
                <a:ea typeface="微软雅黑 Light" panose="020B0502040204020203" pitchFamily="34" charset="-122"/>
              </a:rPr>
              <a:t>胜任特征模型与薪酬管理</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基于胜任特征模型的薪酬管理系统为企业关注员工未来持续的价值创造能力提供了最终的落脚点。</a:t>
            </a:r>
          </a:p>
        </p:txBody>
      </p:sp>
    </p:spTree>
    <p:extLst>
      <p:ext uri="{BB962C8B-B14F-4D97-AF65-F5344CB8AC3E}">
        <p14:creationId xmlns:p14="http://schemas.microsoft.com/office/powerpoint/2010/main" val="871375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6.3</a:t>
            </a:r>
            <a:r>
              <a:rPr kumimoji="1" lang="zh-CN" altLang="en-US" sz="2800" b="1" dirty="0">
                <a:solidFill>
                  <a:schemeClr val="bg1"/>
                </a:solidFill>
                <a:latin typeface="+mn-ea"/>
              </a:rPr>
              <a:t>  胜任特征模型</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6.3.3</a:t>
            </a:r>
            <a:r>
              <a:rPr lang="zh-CN" altLang="en-US" sz="2400" b="1" dirty="0">
                <a:solidFill>
                  <a:schemeClr val="bg1"/>
                </a:solidFill>
                <a:latin typeface="微软雅黑 Light" panose="020B0502040204020203" pitchFamily="34" charset="-122"/>
                <a:ea typeface="微软雅黑 Light" panose="020B0502040204020203" pitchFamily="34" charset="-122"/>
              </a:rPr>
              <a:t>　胜任特征模型的作用</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5.</a:t>
            </a:r>
            <a:r>
              <a:rPr lang="zh-CN" altLang="en-US" sz="2000" b="1" dirty="0">
                <a:solidFill>
                  <a:schemeClr val="bg1"/>
                </a:solidFill>
                <a:latin typeface="微软雅黑 Light" panose="020B0502040204020203" pitchFamily="34" charset="-122"/>
                <a:ea typeface="微软雅黑 Light" panose="020B0502040204020203" pitchFamily="34" charset="-122"/>
              </a:rPr>
              <a:t>胜任特征模型与培训开发</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基于胜任特征模型的培训开发可以有效支撑基于胜任特征模型的人力资源管理系统，特别是绩效管理和薪酬管理系统的实践。</a:t>
            </a:r>
          </a:p>
        </p:txBody>
      </p:sp>
    </p:spTree>
    <p:extLst>
      <p:ext uri="{BB962C8B-B14F-4D97-AF65-F5344CB8AC3E}">
        <p14:creationId xmlns:p14="http://schemas.microsoft.com/office/powerpoint/2010/main" val="1462421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6.3</a:t>
            </a:r>
            <a:r>
              <a:rPr kumimoji="1" lang="zh-CN" altLang="en-US" sz="2800" b="1" dirty="0">
                <a:solidFill>
                  <a:schemeClr val="bg1"/>
                </a:solidFill>
                <a:latin typeface="+mn-ea"/>
              </a:rPr>
              <a:t>  胜任特征模型</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6.3.3</a:t>
            </a:r>
            <a:r>
              <a:rPr lang="zh-CN" altLang="en-US" sz="2400" b="1" dirty="0">
                <a:solidFill>
                  <a:schemeClr val="bg1"/>
                </a:solidFill>
                <a:latin typeface="微软雅黑 Light" panose="020B0502040204020203" pitchFamily="34" charset="-122"/>
                <a:ea typeface="微软雅黑 Light" panose="020B0502040204020203" pitchFamily="34" charset="-122"/>
              </a:rPr>
              <a:t>　胜任特征模型的作用</a:t>
            </a: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6.</a:t>
            </a:r>
            <a:r>
              <a:rPr lang="zh-CN" altLang="en-US" sz="2000" b="1" dirty="0">
                <a:solidFill>
                  <a:schemeClr val="bg1"/>
                </a:solidFill>
                <a:latin typeface="微软雅黑 Light" panose="020B0502040204020203" pitchFamily="34" charset="-122"/>
                <a:ea typeface="微软雅黑 Light" panose="020B0502040204020203" pitchFamily="34" charset="-122"/>
              </a:rPr>
              <a:t>胜任特征模型与员工职业生涯发展</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胜任特征模型为员工规划个人的职业生涯确定了基点和有效途径。</a:t>
            </a:r>
          </a:p>
        </p:txBody>
      </p:sp>
    </p:spTree>
    <p:extLst>
      <p:ext uri="{BB962C8B-B14F-4D97-AF65-F5344CB8AC3E}">
        <p14:creationId xmlns:p14="http://schemas.microsoft.com/office/powerpoint/2010/main" val="787485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6.3</a:t>
            </a:r>
            <a:r>
              <a:rPr kumimoji="1" lang="zh-CN" altLang="en-US" sz="2800" b="1" dirty="0">
                <a:solidFill>
                  <a:schemeClr val="bg1"/>
                </a:solidFill>
                <a:latin typeface="+mn-ea"/>
              </a:rPr>
              <a:t>  胜任特征模型</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6.3.4</a:t>
            </a:r>
            <a:r>
              <a:rPr lang="zh-CN" altLang="en-US" sz="2400" b="1" dirty="0">
                <a:solidFill>
                  <a:schemeClr val="bg1"/>
                </a:solidFill>
                <a:latin typeface="微软雅黑 Light" panose="020B0502040204020203" pitchFamily="34" charset="-122"/>
                <a:ea typeface="微软雅黑 Light" panose="020B0502040204020203" pitchFamily="34" charset="-122"/>
              </a:rPr>
              <a:t>　胜任特征模型在应用中的不足</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第一，不知道怎么用。</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第二，缺乏整合。</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第三，缺乏适当的明细度。</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第四，稳定性不好。</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第五，缺乏检验。</a:t>
            </a:r>
          </a:p>
        </p:txBody>
      </p:sp>
    </p:spTree>
    <p:extLst>
      <p:ext uri="{BB962C8B-B14F-4D97-AF65-F5344CB8AC3E}">
        <p14:creationId xmlns:p14="http://schemas.microsoft.com/office/powerpoint/2010/main" val="2928752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6.3</a:t>
            </a:r>
            <a:r>
              <a:rPr kumimoji="1" lang="zh-CN" altLang="en-US" sz="2800" b="1" dirty="0">
                <a:solidFill>
                  <a:schemeClr val="bg1"/>
                </a:solidFill>
                <a:latin typeface="+mn-ea"/>
              </a:rPr>
              <a:t>  胜任特征模型</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6.3.5</a:t>
            </a:r>
            <a:r>
              <a:rPr lang="zh-CN" altLang="en-US" sz="2400" b="1" dirty="0">
                <a:solidFill>
                  <a:schemeClr val="bg1"/>
                </a:solidFill>
                <a:latin typeface="微软雅黑 Light" panose="020B0502040204020203" pitchFamily="34" charset="-122"/>
                <a:ea typeface="微软雅黑 Light" panose="020B0502040204020203" pitchFamily="34" charset="-122"/>
              </a:rPr>
              <a:t>　胜任特征模型在人才测评中的应用</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第一，人与组织匹配。</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第二，人与岗位匹配。</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第三，人与团队匹配。</a:t>
            </a:r>
          </a:p>
        </p:txBody>
      </p:sp>
    </p:spTree>
    <p:extLst>
      <p:ext uri="{BB962C8B-B14F-4D97-AF65-F5344CB8AC3E}">
        <p14:creationId xmlns:p14="http://schemas.microsoft.com/office/powerpoint/2010/main" val="3319315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zh-CN" altLang="en-US" sz="2800" b="1" dirty="0">
                <a:solidFill>
                  <a:schemeClr val="bg1"/>
                </a:solidFill>
                <a:latin typeface="+mn-ea"/>
              </a:rPr>
              <a:t>思考题</a:t>
            </a:r>
          </a:p>
        </p:txBody>
      </p:sp>
      <p:sp>
        <p:nvSpPr>
          <p:cNvPr id="22" name="文本占位符 2"/>
          <p:cNvSpPr txBox="1">
            <a:spLocks/>
          </p:cNvSpPr>
          <p:nvPr/>
        </p:nvSpPr>
        <p:spPr>
          <a:xfrm>
            <a:off x="323386" y="914399"/>
            <a:ext cx="8329960" cy="4060372"/>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请谈谈能力、人格与价值观三者的含义，以及它们对个体行为的影响。</a:t>
            </a:r>
          </a:p>
          <a:p>
            <a:pPr marL="228589" lvl="2">
              <a:lnSpc>
                <a:spcPct val="16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如何理解“工作分析是人才测评的基础”这句话？</a:t>
            </a:r>
          </a:p>
          <a:p>
            <a:pPr marL="228589" lvl="2">
              <a:lnSpc>
                <a:spcPct val="160000"/>
              </a:lnSpc>
              <a:spcBef>
                <a:spcPts val="1000"/>
              </a:spcBef>
            </a:pPr>
            <a:r>
              <a:rPr lang="en-US" altLang="zh-CN" sz="2000" b="1" dirty="0">
                <a:solidFill>
                  <a:schemeClr val="bg1"/>
                </a:solidFill>
                <a:latin typeface="微软雅黑 Light" panose="020B0502040204020203" pitchFamily="34" charset="-122"/>
                <a:ea typeface="微软雅黑 Light" panose="020B0502040204020203" pitchFamily="34" charset="-122"/>
              </a:rPr>
              <a:t>3.</a:t>
            </a:r>
            <a:r>
              <a:rPr lang="zh-CN" altLang="en-US" sz="2000" b="1" dirty="0">
                <a:solidFill>
                  <a:schemeClr val="bg1"/>
                </a:solidFill>
                <a:latin typeface="微软雅黑 Light" panose="020B0502040204020203" pitchFamily="34" charset="-122"/>
                <a:ea typeface="微软雅黑 Light" panose="020B0502040204020203" pitchFamily="34" charset="-122"/>
              </a:rPr>
              <a:t>如何将胜任特征模型应用于人才测评？</a:t>
            </a:r>
          </a:p>
        </p:txBody>
      </p:sp>
    </p:spTree>
    <p:extLst>
      <p:ext uri="{BB962C8B-B14F-4D97-AF65-F5344CB8AC3E}">
        <p14:creationId xmlns:p14="http://schemas.microsoft.com/office/powerpoint/2010/main" val="3559182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0995" y="1668378"/>
            <a:ext cx="6989653" cy="2105192"/>
          </a:xfrm>
          <a:prstGeom prst="rect">
            <a:avLst/>
          </a:prstGeom>
          <a:noFill/>
          <a:effectLst>
            <a:outerShdw blurRad="50800" dist="38100" dir="2700000" algn="tl" rotWithShape="0">
              <a:prstClr val="black">
                <a:alpha val="40000"/>
              </a:prstClr>
            </a:outerShdw>
          </a:effectLst>
        </p:spPr>
        <p:txBody>
          <a:bodyPr wrap="square" rtlCol="0">
            <a:spAutoFit/>
          </a:bodyPr>
          <a:lstStyle/>
          <a:p>
            <a:pPr>
              <a:lnSpc>
                <a:spcPct val="90000"/>
              </a:lnSpc>
            </a:pPr>
            <a:r>
              <a:rPr kumimoji="1" lang="en-US" altLang="zh-CN" sz="7200" b="1" dirty="0">
                <a:solidFill>
                  <a:srgbClr val="00BFC3"/>
                </a:solidFill>
                <a:latin typeface="Century Gothic"/>
                <a:ea typeface="微软雅黑"/>
              </a:rPr>
              <a:t>THANK</a:t>
            </a:r>
            <a:r>
              <a:rPr kumimoji="1" lang="zh-CN" altLang="en-US" sz="7200" b="1" dirty="0">
                <a:solidFill>
                  <a:srgbClr val="00BFC3"/>
                </a:solidFill>
                <a:latin typeface="Century Gothic"/>
                <a:ea typeface="微软雅黑"/>
              </a:rPr>
              <a:t> </a:t>
            </a:r>
            <a:r>
              <a:rPr kumimoji="1" lang="en-US" altLang="zh-CN" sz="7200" b="1" dirty="0">
                <a:solidFill>
                  <a:srgbClr val="00BFC3"/>
                </a:solidFill>
                <a:latin typeface="Century Gothic"/>
                <a:ea typeface="微软雅黑"/>
              </a:rPr>
              <a:t>YOU</a:t>
            </a:r>
            <a:r>
              <a:rPr kumimoji="1" lang="zh-CN" altLang="en-US" sz="7200" b="1" dirty="0">
                <a:solidFill>
                  <a:srgbClr val="00BFC3"/>
                </a:solidFill>
                <a:latin typeface="Century Gothic"/>
                <a:ea typeface="微软雅黑"/>
              </a:rPr>
              <a:t> </a:t>
            </a:r>
            <a:r>
              <a:rPr kumimoji="1" lang="en-US" altLang="zh-CN" sz="7200" b="1" dirty="0">
                <a:solidFill>
                  <a:srgbClr val="FFFFFF"/>
                </a:solidFill>
                <a:latin typeface="Century Gothic"/>
                <a:ea typeface="微软雅黑"/>
              </a:rPr>
              <a:t>FOR</a:t>
            </a:r>
            <a:r>
              <a:rPr kumimoji="1" lang="zh-CN" altLang="en-US" sz="7200" b="1" dirty="0">
                <a:solidFill>
                  <a:srgbClr val="FFFFFF"/>
                </a:solidFill>
                <a:latin typeface="Century Gothic"/>
                <a:ea typeface="微软雅黑"/>
              </a:rPr>
              <a:t> </a:t>
            </a:r>
            <a:r>
              <a:rPr kumimoji="1" lang="en-US" altLang="zh-CN" sz="7200" b="1" dirty="0">
                <a:solidFill>
                  <a:srgbClr val="FFFFFF"/>
                </a:solidFill>
                <a:latin typeface="Century Gothic"/>
                <a:ea typeface="微软雅黑"/>
              </a:rPr>
              <a:t>LISTENING</a:t>
            </a:r>
          </a:p>
        </p:txBody>
      </p:sp>
      <p:sp>
        <p:nvSpPr>
          <p:cNvPr id="4" name="矩形 3"/>
          <p:cNvSpPr/>
          <p:nvPr/>
        </p:nvSpPr>
        <p:spPr>
          <a:xfrm>
            <a:off x="440995" y="743403"/>
            <a:ext cx="4031873" cy="1015663"/>
          </a:xfrm>
          <a:prstGeom prst="rect">
            <a:avLst/>
          </a:prstGeom>
          <a:effectLst>
            <a:outerShdw blurRad="50800" dist="38100" dir="2700000" algn="tl" rotWithShape="0">
              <a:prstClr val="black">
                <a:alpha val="40000"/>
              </a:prstClr>
            </a:outerShdw>
          </a:effectLst>
        </p:spPr>
        <p:txBody>
          <a:bodyPr wrap="none">
            <a:spAutoFit/>
          </a:bodyPr>
          <a:lstStyle/>
          <a:p>
            <a:r>
              <a:rPr kumimoji="1" lang="zh-CN" altLang="en-US" sz="6000" b="1" dirty="0">
                <a:solidFill>
                  <a:srgbClr val="FFFFFF"/>
                </a:solidFill>
                <a:latin typeface="Century Gothic"/>
                <a:ea typeface="微软雅黑"/>
              </a:rPr>
              <a:t>感谢聆听！</a:t>
            </a:r>
          </a:p>
        </p:txBody>
      </p:sp>
    </p:spTree>
    <p:extLst>
      <p:ext uri="{BB962C8B-B14F-4D97-AF65-F5344CB8AC3E}">
        <p14:creationId xmlns:p14="http://schemas.microsoft.com/office/powerpoint/2010/main" val="37243970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361152"/>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1157288"/>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1185352"/>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能力、人格与价值观</a:t>
            </a:r>
          </a:p>
        </p:txBody>
      </p:sp>
      <p:sp>
        <p:nvSpPr>
          <p:cNvPr id="7" name="AutoShape 6"/>
          <p:cNvSpPr>
            <a:spLocks noChangeArrowheads="1"/>
          </p:cNvSpPr>
          <p:nvPr/>
        </p:nvSpPr>
        <p:spPr bwMode="auto">
          <a:xfrm>
            <a:off x="1697038" y="1875746"/>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81201" y="1903810"/>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工作分析</a:t>
            </a:r>
            <a:endParaRPr lang="zh-CN" altLang="en-US" sz="2400" dirty="0">
              <a:latin typeface="+mn-ea"/>
              <a:ea typeface="+mn-ea"/>
            </a:endParaRPr>
          </a:p>
        </p:txBody>
      </p:sp>
      <p:sp>
        <p:nvSpPr>
          <p:cNvPr id="9" name="Text Box 8"/>
          <p:cNvSpPr txBox="1">
            <a:spLocks noChangeArrowheads="1"/>
          </p:cNvSpPr>
          <p:nvPr/>
        </p:nvSpPr>
        <p:spPr bwMode="auto">
          <a:xfrm>
            <a:off x="1447506" y="1853124"/>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557464"/>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60117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胜任特征模型</a:t>
            </a:r>
          </a:p>
        </p:txBody>
      </p:sp>
      <p:sp>
        <p:nvSpPr>
          <p:cNvPr id="14" name="AutoShape 14"/>
          <p:cNvSpPr>
            <a:spLocks noChangeArrowheads="1"/>
          </p:cNvSpPr>
          <p:nvPr/>
        </p:nvSpPr>
        <p:spPr bwMode="auto">
          <a:xfrm>
            <a:off x="1143000" y="1085850"/>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71575" y="1747158"/>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476502"/>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1164773"/>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21948" y="1826081"/>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59080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Tree>
    <p:extLst>
      <p:ext uri="{BB962C8B-B14F-4D97-AF65-F5344CB8AC3E}">
        <p14:creationId xmlns:p14="http://schemas.microsoft.com/office/powerpoint/2010/main" val="40500637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6.1</a:t>
            </a:r>
            <a:r>
              <a:rPr kumimoji="1" lang="zh-CN" altLang="en-US" sz="2800" b="1" dirty="0">
                <a:solidFill>
                  <a:schemeClr val="bg1"/>
                </a:solidFill>
                <a:latin typeface="+mn-ea"/>
              </a:rPr>
              <a:t>  能力、人格与价值观</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6.1.1</a:t>
            </a:r>
            <a:r>
              <a:rPr lang="zh-CN" altLang="en-US" sz="2400" b="1" dirty="0">
                <a:solidFill>
                  <a:schemeClr val="bg1"/>
                </a:solidFill>
                <a:latin typeface="微软雅黑 Light" panose="020B0502040204020203" pitchFamily="34" charset="-122"/>
                <a:ea typeface="微软雅黑 Light" panose="020B0502040204020203" pitchFamily="34" charset="-122"/>
              </a:rPr>
              <a:t>　能力与人格</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1.</a:t>
            </a:r>
            <a:r>
              <a:rPr lang="zh-CN" altLang="en-US" sz="2000" b="1" dirty="0">
                <a:solidFill>
                  <a:schemeClr val="bg1"/>
                </a:solidFill>
                <a:latin typeface="微软雅黑 Light" panose="020B0502040204020203" pitchFamily="34" charset="-122"/>
                <a:ea typeface="微软雅黑 Light" panose="020B0502040204020203" pitchFamily="34" charset="-122"/>
              </a:rPr>
              <a:t>能力的概念及分类</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能力指的是个体顺利完成某种活动所需具备的直接心理特征。个体的能力各种各样，通常可以分为以下三类：一般能力指、特殊能力、创造力。</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每个人都有自己的能力结构，有各自的长处和短处，重要的是了解每个人的能力差异，并根据他们的能力安排适合他们的工作，从而使每个人的能力在工作中得到充分发挥。</a:t>
            </a:r>
          </a:p>
        </p:txBody>
      </p:sp>
    </p:spTree>
    <p:extLst>
      <p:ext uri="{BB962C8B-B14F-4D97-AF65-F5344CB8AC3E}">
        <p14:creationId xmlns:p14="http://schemas.microsoft.com/office/powerpoint/2010/main" val="231724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6.1</a:t>
            </a:r>
            <a:r>
              <a:rPr kumimoji="1" lang="zh-CN" altLang="en-US" sz="2800" b="1" dirty="0">
                <a:solidFill>
                  <a:schemeClr val="bg1"/>
                </a:solidFill>
                <a:latin typeface="+mn-ea"/>
              </a:rPr>
              <a:t>  能力、人格与价值观</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6.1.1</a:t>
            </a:r>
            <a:r>
              <a:rPr lang="zh-CN" altLang="en-US" sz="2400" b="1" dirty="0">
                <a:solidFill>
                  <a:schemeClr val="bg1"/>
                </a:solidFill>
                <a:latin typeface="微软雅黑 Light" panose="020B0502040204020203" pitchFamily="34" charset="-122"/>
                <a:ea typeface="微软雅黑 Light" panose="020B0502040204020203" pitchFamily="34" charset="-122"/>
              </a:rPr>
              <a:t>　能力与人格</a:t>
            </a:r>
            <a:endParaRPr lang="en-US" altLang="zh-CN" sz="2400" b="1" dirty="0">
              <a:solidFill>
                <a:schemeClr val="bg1"/>
              </a:solidFill>
              <a:latin typeface="微软雅黑 Light" panose="020B0502040204020203" pitchFamily="34" charset="-122"/>
              <a:ea typeface="微软雅黑 Light" panose="020B0502040204020203" pitchFamily="34" charset="-122"/>
            </a:endParaRPr>
          </a:p>
          <a:p>
            <a:pPr lvl="1">
              <a:lnSpc>
                <a:spcPct val="150000"/>
              </a:lnSpc>
            </a:pPr>
            <a:r>
              <a:rPr lang="en-US" altLang="zh-CN" sz="2000" b="1" dirty="0">
                <a:solidFill>
                  <a:schemeClr val="bg1"/>
                </a:solidFill>
                <a:latin typeface="微软雅黑 Light" panose="020B0502040204020203" pitchFamily="34" charset="-122"/>
                <a:ea typeface="微软雅黑 Light" panose="020B0502040204020203" pitchFamily="34" charset="-122"/>
              </a:rPr>
              <a:t>2.</a:t>
            </a:r>
            <a:r>
              <a:rPr lang="zh-CN" altLang="en-US" sz="2000" b="1" dirty="0">
                <a:solidFill>
                  <a:schemeClr val="bg1"/>
                </a:solidFill>
                <a:latin typeface="微软雅黑 Light" panose="020B0502040204020203" pitchFamily="34" charset="-122"/>
                <a:ea typeface="微软雅黑 Light" panose="020B0502040204020203" pitchFamily="34" charset="-122"/>
              </a:rPr>
              <a:t>人格的定义与结构</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1</a:t>
            </a:r>
            <a:r>
              <a:rPr lang="zh-CN" altLang="en-US" b="1" dirty="0">
                <a:solidFill>
                  <a:schemeClr val="bg1"/>
                </a:solidFill>
                <a:latin typeface="微软雅黑 Light" panose="020B0502040204020203" pitchFamily="34" charset="-122"/>
                <a:ea typeface="微软雅黑 Light" panose="020B0502040204020203" pitchFamily="34" charset="-122"/>
              </a:rPr>
              <a:t>）人格的含义。人格是指与工作相适应的个人特质的总和，具有独特性、稳定性、统合性、功能性。</a:t>
            </a:r>
          </a:p>
          <a:p>
            <a:pPr lvl="2">
              <a:lnSpc>
                <a:spcPct val="150000"/>
              </a:lnSpc>
            </a:pPr>
            <a:r>
              <a:rPr lang="zh-CN" altLang="en-US" b="1" dirty="0">
                <a:solidFill>
                  <a:schemeClr val="bg1"/>
                </a:solidFill>
                <a:latin typeface="微软雅黑 Light" panose="020B0502040204020203" pitchFamily="34" charset="-122"/>
                <a:ea typeface="微软雅黑 Light" panose="020B0502040204020203" pitchFamily="34" charset="-122"/>
              </a:rPr>
              <a:t>（</a:t>
            </a:r>
            <a:r>
              <a:rPr lang="en-US" altLang="zh-CN" b="1" dirty="0">
                <a:solidFill>
                  <a:schemeClr val="bg1"/>
                </a:solidFill>
                <a:latin typeface="微软雅黑 Light" panose="020B0502040204020203" pitchFamily="34" charset="-122"/>
                <a:ea typeface="微软雅黑 Light" panose="020B0502040204020203" pitchFamily="34" charset="-122"/>
              </a:rPr>
              <a:t>2</a:t>
            </a:r>
            <a:r>
              <a:rPr lang="zh-CN" altLang="en-US" b="1" dirty="0">
                <a:solidFill>
                  <a:schemeClr val="bg1"/>
                </a:solidFill>
                <a:latin typeface="微软雅黑 Light" panose="020B0502040204020203" pitchFamily="34" charset="-122"/>
                <a:ea typeface="微软雅黑 Light" panose="020B0502040204020203" pitchFamily="34" charset="-122"/>
              </a:rPr>
              <a:t>）人格的结构。奥地利心理学家弗洛伊德认为，完整的人格由三大部分组成，即本我、自我和超我。</a:t>
            </a:r>
          </a:p>
        </p:txBody>
      </p:sp>
    </p:spTree>
    <p:extLst>
      <p:ext uri="{BB962C8B-B14F-4D97-AF65-F5344CB8AC3E}">
        <p14:creationId xmlns:p14="http://schemas.microsoft.com/office/powerpoint/2010/main" val="2277041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6.1</a:t>
            </a:r>
            <a:r>
              <a:rPr kumimoji="1" lang="zh-CN" altLang="en-US" sz="2800" b="1" dirty="0">
                <a:solidFill>
                  <a:schemeClr val="bg1"/>
                </a:solidFill>
                <a:latin typeface="+mn-ea"/>
              </a:rPr>
              <a:t>  能力、人格与价值观</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6.1.2</a:t>
            </a:r>
            <a:r>
              <a:rPr lang="zh-CN" altLang="en-US" sz="2400" b="1" dirty="0">
                <a:solidFill>
                  <a:schemeClr val="bg1"/>
                </a:solidFill>
                <a:latin typeface="微软雅黑 Light" panose="020B0502040204020203" pitchFamily="34" charset="-122"/>
                <a:ea typeface="微软雅黑 Light" panose="020B0502040204020203" pitchFamily="34" charset="-122"/>
              </a:rPr>
              <a:t>　价值观</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价值观代表了人们最基本的信念：从个人或社会的角度来看，某种具体的行为模式或存在的最终状态比与之相反的行为模式或存在状态更可取。</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价值观包括内容和强度两种属性。内容属性告诉人们某种行为模式或存在状态是重要的；强度属性表明这种行为模式或存在状态的重要程度。</a:t>
            </a:r>
          </a:p>
        </p:txBody>
      </p:sp>
    </p:spTree>
    <p:extLst>
      <p:ext uri="{BB962C8B-B14F-4D97-AF65-F5344CB8AC3E}">
        <p14:creationId xmlns:p14="http://schemas.microsoft.com/office/powerpoint/2010/main" val="1722621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03312" y="361152"/>
            <a:ext cx="1763205" cy="646331"/>
          </a:xfrm>
          <a:prstGeom prst="rect">
            <a:avLst/>
          </a:prstGeom>
          <a:noFill/>
        </p:spPr>
        <p:txBody>
          <a:bodyPr wrap="square" rtlCol="0">
            <a:spAutoFit/>
          </a:bodyPr>
          <a:lstStyle/>
          <a:p>
            <a:pPr algn="ctr"/>
            <a:r>
              <a:rPr lang="zh-CN" altLang="en-US" sz="3600" b="1" dirty="0">
                <a:solidFill>
                  <a:schemeClr val="tx2"/>
                </a:solidFill>
                <a:latin typeface="+mn-ea"/>
              </a:rPr>
              <a:t>目录</a:t>
            </a:r>
            <a:endParaRPr lang="zh-CN" altLang="zh-CN" sz="3600" b="1" dirty="0">
              <a:solidFill>
                <a:schemeClr val="tx2"/>
              </a:solidFill>
              <a:latin typeface="+mn-ea"/>
            </a:endParaRPr>
          </a:p>
        </p:txBody>
      </p:sp>
      <p:sp>
        <p:nvSpPr>
          <p:cNvPr id="5" name="AutoShape 4"/>
          <p:cNvSpPr>
            <a:spLocks noChangeArrowheads="1"/>
          </p:cNvSpPr>
          <p:nvPr/>
        </p:nvSpPr>
        <p:spPr bwMode="auto">
          <a:xfrm>
            <a:off x="1676400" y="1157288"/>
            <a:ext cx="6324600" cy="495300"/>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6" name="Text Box 5"/>
          <p:cNvSpPr txBox="1">
            <a:spLocks noChangeArrowheads="1"/>
          </p:cNvSpPr>
          <p:nvPr/>
        </p:nvSpPr>
        <p:spPr bwMode="auto">
          <a:xfrm>
            <a:off x="1981200" y="1185352"/>
            <a:ext cx="4975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能力、人格与价值观</a:t>
            </a:r>
          </a:p>
        </p:txBody>
      </p:sp>
      <p:sp>
        <p:nvSpPr>
          <p:cNvPr id="7" name="AutoShape 6"/>
          <p:cNvSpPr>
            <a:spLocks noChangeArrowheads="1"/>
          </p:cNvSpPr>
          <p:nvPr/>
        </p:nvSpPr>
        <p:spPr bwMode="auto">
          <a:xfrm>
            <a:off x="1697038" y="1875746"/>
            <a:ext cx="6303962" cy="495300"/>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cmpd="sng">
            <a:solidFill>
              <a:schemeClr val="bg1"/>
            </a:solidFill>
            <a:round/>
            <a:headEnd/>
            <a:tailEnd/>
          </a:ln>
          <a:effectLst/>
        </p:spPr>
        <p:txBody>
          <a:bodyPr wrap="none" anchor="ctr"/>
          <a:lstStyle/>
          <a:p>
            <a:pPr>
              <a:defRPr/>
            </a:pPr>
            <a:endParaRPr lang="zh-CN" altLang="en-US"/>
          </a:p>
        </p:txBody>
      </p:sp>
      <p:sp>
        <p:nvSpPr>
          <p:cNvPr id="8" name="Text Box 7"/>
          <p:cNvSpPr txBox="1">
            <a:spLocks noChangeArrowheads="1"/>
          </p:cNvSpPr>
          <p:nvPr/>
        </p:nvSpPr>
        <p:spPr bwMode="auto">
          <a:xfrm>
            <a:off x="1981201" y="1903810"/>
            <a:ext cx="57356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solidFill>
                  <a:srgbClr val="000000"/>
                </a:solidFill>
                <a:latin typeface="+mn-ea"/>
                <a:ea typeface="+mn-ea"/>
              </a:rPr>
              <a:t>工作分析</a:t>
            </a:r>
            <a:endParaRPr lang="zh-CN" altLang="en-US" sz="2400" dirty="0">
              <a:latin typeface="+mn-ea"/>
              <a:ea typeface="+mn-ea"/>
            </a:endParaRPr>
          </a:p>
        </p:txBody>
      </p:sp>
      <p:sp>
        <p:nvSpPr>
          <p:cNvPr id="9" name="Text Box 8"/>
          <p:cNvSpPr txBox="1">
            <a:spLocks noChangeArrowheads="1"/>
          </p:cNvSpPr>
          <p:nvPr/>
        </p:nvSpPr>
        <p:spPr bwMode="auto">
          <a:xfrm>
            <a:off x="1447506" y="1853124"/>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zh-CN" sz="2400">
                <a:solidFill>
                  <a:schemeClr val="bg1"/>
                </a:solidFill>
              </a:rPr>
              <a:t>2</a:t>
            </a:r>
          </a:p>
        </p:txBody>
      </p:sp>
      <p:sp>
        <p:nvSpPr>
          <p:cNvPr id="10" name="AutoShape 9"/>
          <p:cNvSpPr>
            <a:spLocks noChangeArrowheads="1"/>
          </p:cNvSpPr>
          <p:nvPr/>
        </p:nvSpPr>
        <p:spPr bwMode="auto">
          <a:xfrm>
            <a:off x="1677988" y="2557464"/>
            <a:ext cx="6326187" cy="533400"/>
          </a:xfrm>
          <a:prstGeom prst="roundRect">
            <a:avLst>
              <a:gd name="adj" fmla="val 16667"/>
            </a:avLst>
          </a:prstGeom>
          <a:gradFill rotWithShape="1">
            <a:gsLst>
              <a:gs pos="0">
                <a:schemeClr val="tx2"/>
              </a:gs>
              <a:gs pos="50000">
                <a:schemeClr val="tx2">
                  <a:gamma/>
                  <a:tint val="21176"/>
                  <a:invGamma/>
                </a:schemeClr>
              </a:gs>
              <a:gs pos="100000">
                <a:schemeClr val="tx2"/>
              </a:gs>
            </a:gsLst>
            <a:lin ang="5400000" scaled="1"/>
          </a:gradFill>
          <a:ln w="12700" cmpd="sng">
            <a:solidFill>
              <a:schemeClr val="bg1"/>
            </a:solidFill>
            <a:round/>
            <a:headEnd/>
            <a:tailEnd/>
          </a:ln>
          <a:effectLst/>
        </p:spPr>
        <p:txBody>
          <a:bodyPr wrap="none" anchor="ctr"/>
          <a:lstStyle/>
          <a:p>
            <a:pPr algn="ctr">
              <a:defRPr/>
            </a:pPr>
            <a:endParaRPr lang="zh-CN" altLang="zh-CN"/>
          </a:p>
        </p:txBody>
      </p:sp>
      <p:sp>
        <p:nvSpPr>
          <p:cNvPr id="11" name="Text Box 10"/>
          <p:cNvSpPr txBox="1">
            <a:spLocks noChangeArrowheads="1"/>
          </p:cNvSpPr>
          <p:nvPr/>
        </p:nvSpPr>
        <p:spPr bwMode="auto">
          <a:xfrm>
            <a:off x="1981200" y="2601178"/>
            <a:ext cx="530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dirty="0">
                <a:latin typeface="+mn-lt"/>
                <a:ea typeface="+mn-ea"/>
              </a:rPr>
              <a:t>胜任特征模型</a:t>
            </a:r>
          </a:p>
        </p:txBody>
      </p:sp>
      <p:sp>
        <p:nvSpPr>
          <p:cNvPr id="14" name="AutoShape 14"/>
          <p:cNvSpPr>
            <a:spLocks noChangeArrowheads="1"/>
          </p:cNvSpPr>
          <p:nvPr/>
        </p:nvSpPr>
        <p:spPr bwMode="auto">
          <a:xfrm>
            <a:off x="1143000" y="1085850"/>
            <a:ext cx="914400" cy="628650"/>
          </a:xfrm>
          <a:prstGeom prst="diamond">
            <a:avLst/>
          </a:prstGeom>
          <a:solidFill>
            <a:schemeClr val="accent2"/>
          </a:solidFill>
          <a:ln w="25400">
            <a:solidFill>
              <a:schemeClr val="bg1"/>
            </a:solidFill>
            <a:miter lim="800000"/>
            <a:headEnd/>
            <a:tailEnd/>
          </a:ln>
        </p:spPr>
        <p:txBody>
          <a:bodyPr wrap="none" anchor="ctr"/>
          <a:lstStyle/>
          <a:p>
            <a:endParaRPr lang="zh-CN" altLang="en-US"/>
          </a:p>
        </p:txBody>
      </p:sp>
      <p:sp>
        <p:nvSpPr>
          <p:cNvPr id="15" name="AutoShape 15"/>
          <p:cNvSpPr>
            <a:spLocks noChangeArrowheads="1"/>
          </p:cNvSpPr>
          <p:nvPr/>
        </p:nvSpPr>
        <p:spPr bwMode="auto">
          <a:xfrm>
            <a:off x="1171575" y="1747158"/>
            <a:ext cx="914400" cy="628650"/>
          </a:xfrm>
          <a:prstGeom prst="diamond">
            <a:avLst/>
          </a:prstGeom>
          <a:solidFill>
            <a:schemeClr val="accent1"/>
          </a:solidFill>
          <a:ln w="25400">
            <a:solidFill>
              <a:schemeClr val="bg1"/>
            </a:solidFill>
            <a:miter lim="800000"/>
            <a:headEnd/>
            <a:tailEnd/>
          </a:ln>
        </p:spPr>
        <p:txBody>
          <a:bodyPr wrap="none" anchor="ctr"/>
          <a:lstStyle/>
          <a:p>
            <a:endParaRPr lang="zh-CN" altLang="en-US"/>
          </a:p>
        </p:txBody>
      </p:sp>
      <p:sp>
        <p:nvSpPr>
          <p:cNvPr id="16" name="AutoShape 16"/>
          <p:cNvSpPr>
            <a:spLocks noChangeArrowheads="1"/>
          </p:cNvSpPr>
          <p:nvPr/>
        </p:nvSpPr>
        <p:spPr bwMode="auto">
          <a:xfrm>
            <a:off x="1143000" y="2476502"/>
            <a:ext cx="914400" cy="685800"/>
          </a:xfrm>
          <a:prstGeom prst="diamond">
            <a:avLst/>
          </a:prstGeom>
          <a:solidFill>
            <a:schemeClr val="tx2"/>
          </a:solidFill>
          <a:ln w="25400">
            <a:solidFill>
              <a:schemeClr val="bg1"/>
            </a:solidFill>
            <a:miter lim="800000"/>
            <a:headEnd/>
            <a:tailEnd/>
          </a:ln>
        </p:spPr>
        <p:txBody>
          <a:bodyPr wrap="none" anchor="ctr"/>
          <a:lstStyle/>
          <a:p>
            <a:endParaRPr lang="zh-CN" altLang="en-US"/>
          </a:p>
        </p:txBody>
      </p:sp>
      <p:sp>
        <p:nvSpPr>
          <p:cNvPr id="18" name="Text Box 18"/>
          <p:cNvSpPr txBox="1">
            <a:spLocks noChangeArrowheads="1"/>
          </p:cNvSpPr>
          <p:nvPr/>
        </p:nvSpPr>
        <p:spPr bwMode="auto">
          <a:xfrm>
            <a:off x="1415145" y="1164773"/>
            <a:ext cx="409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1</a:t>
            </a:r>
          </a:p>
        </p:txBody>
      </p:sp>
      <p:sp>
        <p:nvSpPr>
          <p:cNvPr id="19" name="Text Box 19"/>
          <p:cNvSpPr txBox="1">
            <a:spLocks noChangeArrowheads="1"/>
          </p:cNvSpPr>
          <p:nvPr/>
        </p:nvSpPr>
        <p:spPr bwMode="auto">
          <a:xfrm>
            <a:off x="1421948" y="1826081"/>
            <a:ext cx="423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2</a:t>
            </a:r>
          </a:p>
        </p:txBody>
      </p:sp>
      <p:sp>
        <p:nvSpPr>
          <p:cNvPr id="20" name="Text Box 20"/>
          <p:cNvSpPr txBox="1">
            <a:spLocks noChangeArrowheads="1"/>
          </p:cNvSpPr>
          <p:nvPr/>
        </p:nvSpPr>
        <p:spPr bwMode="auto">
          <a:xfrm>
            <a:off x="1382489" y="2590803"/>
            <a:ext cx="422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mn-ea"/>
                <a:ea typeface="+mn-ea"/>
              </a:rPr>
              <a:t>3</a:t>
            </a:r>
          </a:p>
        </p:txBody>
      </p:sp>
    </p:spTree>
    <p:extLst>
      <p:ext uri="{BB962C8B-B14F-4D97-AF65-F5344CB8AC3E}">
        <p14:creationId xmlns:p14="http://schemas.microsoft.com/office/powerpoint/2010/main" val="10458349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58660" y="167986"/>
            <a:ext cx="8822053" cy="523220"/>
          </a:xfrm>
          <a:prstGeom prst="rect">
            <a:avLst/>
          </a:prstGeom>
          <a:noFill/>
        </p:spPr>
        <p:txBody>
          <a:bodyPr wrap="square" rtlCol="0">
            <a:spAutoFit/>
          </a:bodyPr>
          <a:lstStyle/>
          <a:p>
            <a:r>
              <a:rPr kumimoji="1" lang="en-US" altLang="zh-CN" sz="2800" b="1" dirty="0">
                <a:solidFill>
                  <a:schemeClr val="bg1"/>
                </a:solidFill>
                <a:latin typeface="+mn-ea"/>
              </a:rPr>
              <a:t>6.2</a:t>
            </a:r>
            <a:r>
              <a:rPr kumimoji="1" lang="zh-CN" altLang="en-US" sz="2800" b="1" dirty="0">
                <a:solidFill>
                  <a:schemeClr val="bg1"/>
                </a:solidFill>
                <a:latin typeface="+mn-ea"/>
              </a:rPr>
              <a:t>  工作分析</a:t>
            </a:r>
            <a:endParaRPr kumimoji="1" lang="en-US" altLang="zh-CN" sz="3600" b="1" dirty="0">
              <a:solidFill>
                <a:schemeClr val="bg1"/>
              </a:solidFill>
              <a:latin typeface="+mn-ea"/>
            </a:endParaRPr>
          </a:p>
        </p:txBody>
      </p:sp>
      <p:sp>
        <p:nvSpPr>
          <p:cNvPr id="22" name="文本占位符 2"/>
          <p:cNvSpPr txBox="1">
            <a:spLocks/>
          </p:cNvSpPr>
          <p:nvPr/>
        </p:nvSpPr>
        <p:spPr>
          <a:xfrm>
            <a:off x="323386" y="914400"/>
            <a:ext cx="8329960" cy="3940630"/>
          </a:xfrm>
          <a:prstGeom prst="rect">
            <a:avLst/>
          </a:prstGeom>
        </p:spPr>
        <p:txBody>
          <a:bodyPr vert="horz" lIns="91440" tIns="45720" rIns="91440" bIns="45720" rtlCol="0">
            <a:normAutofit/>
          </a:bodyPr>
          <a:lstStyle>
            <a:lvl1pPr marL="228589" indent="-228589" algn="l" defTabSz="914354"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589" lvl="2">
              <a:lnSpc>
                <a:spcPct val="160000"/>
              </a:lnSpc>
              <a:spcBef>
                <a:spcPts val="1000"/>
              </a:spcBef>
            </a:pPr>
            <a:r>
              <a:rPr lang="en-US" altLang="zh-CN" sz="2400" b="1" dirty="0">
                <a:solidFill>
                  <a:schemeClr val="bg1"/>
                </a:solidFill>
                <a:latin typeface="微软雅黑 Light" panose="020B0502040204020203" pitchFamily="34" charset="-122"/>
                <a:ea typeface="微软雅黑 Light" panose="020B0502040204020203" pitchFamily="34" charset="-122"/>
              </a:rPr>
              <a:t>6.2.1</a:t>
            </a:r>
            <a:r>
              <a:rPr lang="zh-CN" altLang="en-US" sz="2400" b="1" dirty="0">
                <a:solidFill>
                  <a:schemeClr val="bg1"/>
                </a:solidFill>
                <a:latin typeface="微软雅黑 Light" panose="020B0502040204020203" pitchFamily="34" charset="-122"/>
                <a:ea typeface="微软雅黑 Light" panose="020B0502040204020203" pitchFamily="34" charset="-122"/>
              </a:rPr>
              <a:t>　工作分析的含义</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工作分析就是采用科学的手段和方法，全面分析目标职位，收集、分析与工作相关的信息，确认组织中职位的定位、职责、权限、业绩标准和工作关系等基本要素，并对这一职位的工作内容和相关因素做详细、系统的描述和记载的过程。</a:t>
            </a:r>
          </a:p>
          <a:p>
            <a:pPr lvl="1">
              <a:lnSpc>
                <a:spcPct val="150000"/>
              </a:lnSpc>
            </a:pPr>
            <a:r>
              <a:rPr lang="zh-CN" altLang="en-US" sz="2000" b="1" dirty="0">
                <a:solidFill>
                  <a:schemeClr val="bg1"/>
                </a:solidFill>
                <a:latin typeface="微软雅黑 Light" panose="020B0502040204020203" pitchFamily="34" charset="-122"/>
                <a:ea typeface="微软雅黑 Light" panose="020B0502040204020203" pitchFamily="34" charset="-122"/>
              </a:rPr>
              <a:t>工作分析所收集、分析、形成的信息是联系人力资源管理各职能模块的纽带，为一系列组织和管理职能提供了理性基础。</a:t>
            </a:r>
          </a:p>
        </p:txBody>
      </p:sp>
    </p:spTree>
    <p:extLst>
      <p:ext uri="{BB962C8B-B14F-4D97-AF65-F5344CB8AC3E}">
        <p14:creationId xmlns:p14="http://schemas.microsoft.com/office/powerpoint/2010/main" val="2479765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heme/theme1.xml><?xml version="1.0" encoding="utf-8"?>
<a:theme xmlns:a="http://schemas.openxmlformats.org/drawingml/2006/main" name="Office Theme">
  <a:themeElements>
    <a:clrScheme name="像素">
      <a:dk1>
        <a:srgbClr val="103154"/>
      </a:dk1>
      <a:lt1>
        <a:srgbClr val="FFFFFF"/>
      </a:lt1>
      <a:dk2>
        <a:srgbClr val="00BFC3"/>
      </a:dk2>
      <a:lt2>
        <a:srgbClr val="0096FF"/>
      </a:lt2>
      <a:accent1>
        <a:srgbClr val="FF7F01"/>
      </a:accent1>
      <a:accent2>
        <a:srgbClr val="F1B015"/>
      </a:accent2>
      <a:accent3>
        <a:srgbClr val="FBEC85"/>
      </a:accent3>
      <a:accent4>
        <a:srgbClr val="D2C2F1"/>
      </a:accent4>
      <a:accent5>
        <a:srgbClr val="DA5AF4"/>
      </a:accent5>
      <a:accent6>
        <a:srgbClr val="9D09D1"/>
      </a:accent6>
      <a:hlink>
        <a:srgbClr val="1286C9"/>
      </a:hlink>
      <a:folHlink>
        <a:srgbClr val="A8C2E7"/>
      </a:folHlink>
    </a:clrScheme>
    <a:fontScheme name="奥斯汀">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Version xmlns="http://schemas.microsoft.com/sharepoint/v3/fields" xsi:nil="true"/>
    <_Status xmlns="http://schemas.microsoft.com/sharepoint/v3/fields">Not Started</_Statu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DE64AEEDD9B7A4D93545ACBE97D4615" ma:contentTypeVersion="2" ma:contentTypeDescription="Create a new document." ma:contentTypeScope="" ma:versionID="f49002b78e3a4a71b814eef46a983816">
  <xsd:schema xmlns:xsd="http://www.w3.org/2001/XMLSchema" xmlns:xs="http://www.w3.org/2001/XMLSchema" xmlns:p="http://schemas.microsoft.com/office/2006/metadata/properties" xmlns:ns2="http://schemas.microsoft.com/sharepoint/v3/fields" targetNamespace="http://schemas.microsoft.com/office/2006/metadata/properties" ma:root="true" ma:fieldsID="38f6db2dd0d9a0cf6a8dc37be32b365b" ns2:_="">
    <xsd:import namespace="http://schemas.microsoft.com/sharepoint/v3/fields"/>
    <xsd:element name="properties">
      <xsd:complexType>
        <xsd:sequence>
          <xsd:element name="documentManagement">
            <xsd:complexType>
              <xsd:all>
                <xsd:element ref="ns2:_Status" minOccurs="0"/>
                <xsd:element ref="ns2:_Vers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8" nillable="true" ma:displayName="Status" ma:default="Not Started"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element name="_Version" ma:index="9" nillable="true" ma:displayName="Version" ma:internalName="_Version">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B6F2769-7194-4217-93D3-3AF3A4742282}">
  <ds:schemaRefs>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http://purl.org/dc/dcmitype/"/>
    <ds:schemaRef ds:uri="http://schemas.microsoft.com/sharepoint/v3/field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87D2A1B0-FF3E-4009-940D-AED0EB70AA20}">
  <ds:schemaRefs>
    <ds:schemaRef ds:uri="http://schemas.microsoft.com/sharepoint/v3/contenttype/forms"/>
  </ds:schemaRefs>
</ds:datastoreItem>
</file>

<file path=customXml/itemProps3.xml><?xml version="1.0" encoding="utf-8"?>
<ds:datastoreItem xmlns:ds="http://schemas.openxmlformats.org/officeDocument/2006/customXml" ds:itemID="{E4214858-785C-42F7-BE66-6D0E79395F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FNEMasterTemplateForThemePreview.pptx</Template>
  <TotalTime>341</TotalTime>
  <Words>1982</Words>
  <Application>Microsoft Office PowerPoint</Application>
  <PresentationFormat>全屏显示(16:9)</PresentationFormat>
  <Paragraphs>185</Paragraphs>
  <Slides>38</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38</vt:i4>
      </vt:variant>
    </vt:vector>
  </HeadingPairs>
  <TitlesOfParts>
    <vt:vector size="46" baseType="lpstr">
      <vt:lpstr>黑体</vt:lpstr>
      <vt:lpstr>华文新魏</vt:lpstr>
      <vt:lpstr>微软雅黑</vt:lpstr>
      <vt:lpstr>微软雅黑 Light</vt:lpstr>
      <vt:lpstr>Arial</vt:lpstr>
      <vt:lpstr>Calibri</vt:lpstr>
      <vt:lpstr>Century Gothic</vt:lpstr>
      <vt:lpstr>Office Theme</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Office PLUS</dc:creator>
  <cp:lastModifiedBy>传有 徐</cp:lastModifiedBy>
  <cp:revision>102</cp:revision>
  <dcterms:created xsi:type="dcterms:W3CDTF">2010-04-12T23:12:02Z</dcterms:created>
  <dcterms:modified xsi:type="dcterms:W3CDTF">2021-08-30T04:55:17Z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0x0101000DE64AEEDD9B7A4D93545ACBE97D4615</vt:lpwstr>
  </property>
</Properties>
</file>