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93455" r:id="rId4"/>
  </p:sldMasterIdLst>
  <p:notesMasterIdLst>
    <p:notesMasterId r:id="rId34"/>
  </p:notesMasterIdLst>
  <p:sldIdLst>
    <p:sldId id="256" r:id="rId5"/>
    <p:sldId id="261" r:id="rId6"/>
    <p:sldId id="257" r:id="rId7"/>
    <p:sldId id="277" r:id="rId8"/>
    <p:sldId id="258" r:id="rId9"/>
    <p:sldId id="312" r:id="rId10"/>
    <p:sldId id="313" r:id="rId11"/>
    <p:sldId id="314" r:id="rId12"/>
    <p:sldId id="315" r:id="rId13"/>
    <p:sldId id="316" r:id="rId14"/>
    <p:sldId id="317" r:id="rId15"/>
    <p:sldId id="318" r:id="rId16"/>
    <p:sldId id="319" r:id="rId17"/>
    <p:sldId id="320" r:id="rId18"/>
    <p:sldId id="321" r:id="rId19"/>
    <p:sldId id="322" r:id="rId20"/>
    <p:sldId id="323" r:id="rId21"/>
    <p:sldId id="324" r:id="rId22"/>
    <p:sldId id="325" r:id="rId23"/>
    <p:sldId id="326" r:id="rId24"/>
    <p:sldId id="327" r:id="rId25"/>
    <p:sldId id="328" r:id="rId26"/>
    <p:sldId id="329" r:id="rId27"/>
    <p:sldId id="330" r:id="rId28"/>
    <p:sldId id="331" r:id="rId29"/>
    <p:sldId id="332" r:id="rId30"/>
    <p:sldId id="311" r:id="rId31"/>
    <p:sldId id="273" r:id="rId32"/>
    <p:sldId id="333" r:id="rId33"/>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589" autoAdjust="0"/>
    <p:restoredTop sz="94660"/>
  </p:normalViewPr>
  <p:slideViewPr>
    <p:cSldViewPr snapToGrid="0" snapToObjects="1">
      <p:cViewPr varScale="1">
        <p:scale>
          <a:sx n="105" d="100"/>
          <a:sy n="105" d="100"/>
        </p:scale>
        <p:origin x="96" y="62"/>
      </p:cViewPr>
      <p:guideLst>
        <p:guide orient="horz" pos="1620"/>
        <p:guide pos="2880"/>
      </p:guideLst>
    </p:cSldViewPr>
  </p:slideViewPr>
  <p:notesTextViewPr>
    <p:cViewPr>
      <p:scale>
        <a:sx n="100" d="100"/>
        <a:sy n="100" d="100"/>
      </p:scale>
      <p:origin x="0" y="0"/>
    </p:cViewPr>
  </p:notesTextViewPr>
  <p:sorterViewPr>
    <p:cViewPr>
      <p:scale>
        <a:sx n="149" d="100"/>
        <a:sy n="149"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7BC42A-7DCC-416B-AFE9-DF87FBA47844}" type="datetimeFigureOut">
              <a:rPr lang="zh-CN" altLang="en-US" smtClean="0"/>
              <a:t>2021/8/30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E4C1910-5E7A-437E-A010-23BA09FA5CCB}" type="slidenum">
              <a:rPr lang="zh-CN" altLang="en-US" smtClean="0"/>
              <a:t>‹#›</a:t>
            </a:fld>
            <a:endParaRPr lang="zh-CN" altLang="en-US"/>
          </a:p>
        </p:txBody>
      </p:sp>
    </p:spTree>
    <p:extLst>
      <p:ext uri="{BB962C8B-B14F-4D97-AF65-F5344CB8AC3E}">
        <p14:creationId xmlns:p14="http://schemas.microsoft.com/office/powerpoint/2010/main" val="3710467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83514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03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a:extLst>
              <a:ext uri="{FF2B5EF4-FFF2-40B4-BE49-F238E27FC236}">
                <a16:creationId xmlns:a16="http://schemas.microsoft.com/office/drawing/2014/main" id="{8F632F84-A0B9-4179-AC0D-72253BA2C833}"/>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a16="http://schemas.microsoft.com/office/drawing/2014/main" id="{48570231-309C-4897-A9FC-A71EE7198FA8}"/>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a16="http://schemas.microsoft.com/office/drawing/2014/main" id="{23E31061-4E6C-4F20-AA39-B13AF12CEDA6}"/>
              </a:ext>
            </a:extLst>
          </p:cNvPr>
          <p:cNvSpPr>
            <a:spLocks noGrp="1" noChangeArrowheads="1"/>
          </p:cNvSpPr>
          <p:nvPr>
            <p:ph type="sldNum" sz="quarter" idx="12"/>
          </p:nvPr>
        </p:nvSpPr>
        <p:spPr>
          <a:ln/>
        </p:spPr>
        <p:txBody>
          <a:bodyPr/>
          <a:lstStyle>
            <a:lvl1pPr>
              <a:defRPr/>
            </a:lvl1pPr>
          </a:lstStyle>
          <a:p>
            <a:fld id="{C21A1549-7C31-4E0C-8B0B-BD628E056C1B}" type="slidenum">
              <a:rPr lang="en-US" altLang="zh-CN"/>
              <a:pPr/>
              <a:t>‹#›</a:t>
            </a:fld>
            <a:endParaRPr lang="en-US" altLang="zh-CN"/>
          </a:p>
        </p:txBody>
      </p:sp>
    </p:spTree>
    <p:extLst>
      <p:ext uri="{BB962C8B-B14F-4D97-AF65-F5344CB8AC3E}">
        <p14:creationId xmlns:p14="http://schemas.microsoft.com/office/powerpoint/2010/main" val="183124679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3843513"/>
      </p:ext>
    </p:extLst>
  </p:cSld>
  <p:clrMap bg1="lt1" tx1="dk1" bg2="lt2" tx2="dk2" accent1="accent1" accent2="accent2" accent3="accent3" accent4="accent4" accent5="accent5" accent6="accent6" hlink="hlink" folHlink="folHlink"/>
  <p:sldLayoutIdLst>
    <p:sldLayoutId id="2147493456" r:id="rId1"/>
    <p:sldLayoutId id="2147493457" r:id="rId2"/>
    <p:sldLayoutId id="2147493458"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3.xml"/><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3.xml"/><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22738" y="949919"/>
            <a:ext cx="6776234" cy="1505027"/>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lnSpc>
                <a:spcPct val="90000"/>
              </a:lnSpc>
            </a:pPr>
            <a:r>
              <a:rPr kumimoji="1" lang="zh-CN" altLang="en-US" sz="5400" b="1" dirty="0">
                <a:solidFill>
                  <a:schemeClr val="tx2"/>
                </a:solidFill>
              </a:rPr>
              <a:t>招聘与人才测评 </a:t>
            </a:r>
            <a:endParaRPr kumimoji="1" lang="en-US" altLang="zh-CN" sz="5400" b="1" dirty="0">
              <a:solidFill>
                <a:schemeClr val="tx2"/>
              </a:solidFill>
            </a:endParaRPr>
          </a:p>
          <a:p>
            <a:pPr algn="ctr">
              <a:lnSpc>
                <a:spcPct val="90000"/>
              </a:lnSpc>
            </a:pPr>
            <a:r>
              <a:rPr kumimoji="1" lang="zh-CN" altLang="en-US" sz="4400" b="1" dirty="0">
                <a:solidFill>
                  <a:schemeClr val="tx2"/>
                </a:solidFill>
              </a:rPr>
              <a:t>（第</a:t>
            </a:r>
            <a:r>
              <a:rPr kumimoji="1" lang="en-US" altLang="zh-CN" sz="4400" b="1" dirty="0">
                <a:solidFill>
                  <a:schemeClr val="tx2"/>
                </a:solidFill>
              </a:rPr>
              <a:t>2</a:t>
            </a:r>
            <a:r>
              <a:rPr kumimoji="1" lang="zh-CN" altLang="en-US" sz="4400" b="1" dirty="0">
                <a:solidFill>
                  <a:schemeClr val="tx2"/>
                </a:solidFill>
              </a:rPr>
              <a:t>版）</a:t>
            </a:r>
            <a:endParaRPr kumimoji="1" lang="en-US" altLang="zh-CN" sz="4800" b="1" dirty="0">
              <a:solidFill>
                <a:schemeClr val="bg1"/>
              </a:solidFill>
            </a:endParaRPr>
          </a:p>
        </p:txBody>
      </p:sp>
      <p:sp>
        <p:nvSpPr>
          <p:cNvPr id="4" name="矩形 3"/>
          <p:cNvSpPr/>
          <p:nvPr/>
        </p:nvSpPr>
        <p:spPr>
          <a:xfrm>
            <a:off x="2983459" y="2770970"/>
            <a:ext cx="3454792" cy="523220"/>
          </a:xfrm>
          <a:prstGeom prst="rect">
            <a:avLst/>
          </a:prstGeom>
          <a:effectLst>
            <a:outerShdw blurRad="50800" dist="38100" dir="2700000" algn="tl" rotWithShape="0">
              <a:prstClr val="black">
                <a:alpha val="40000"/>
              </a:prstClr>
            </a:outerShdw>
          </a:effectLst>
        </p:spPr>
        <p:txBody>
          <a:bodyPr wrap="none">
            <a:spAutoFit/>
          </a:bodyPr>
          <a:lstStyle/>
          <a:p>
            <a:pPr lvl="0" algn="ctr"/>
            <a:r>
              <a:rPr kumimoji="1" lang="zh-CN" altLang="en-US" sz="2800" dirty="0">
                <a:solidFill>
                  <a:srgbClr val="FFFFFF"/>
                </a:solidFill>
              </a:rPr>
              <a:t>徐世勇  陈伟娜  编著</a:t>
            </a:r>
          </a:p>
        </p:txBody>
      </p:sp>
      <p:sp>
        <p:nvSpPr>
          <p:cNvPr id="6" name="文本框 5"/>
          <p:cNvSpPr txBox="1"/>
          <p:nvPr/>
        </p:nvSpPr>
        <p:spPr>
          <a:xfrm>
            <a:off x="3579776" y="3898511"/>
            <a:ext cx="2262158" cy="646331"/>
          </a:xfrm>
          <a:prstGeom prst="rect">
            <a:avLst/>
          </a:prstGeom>
          <a:noFill/>
        </p:spPr>
        <p:txBody>
          <a:bodyPr wrap="none" rtlCol="0">
            <a:spAutoFit/>
          </a:bodyPr>
          <a:lstStyle/>
          <a:p>
            <a:r>
              <a:rPr kumimoji="1" lang="zh-CN" altLang="en-US" dirty="0">
                <a:solidFill>
                  <a:schemeClr val="bg1"/>
                </a:solidFill>
              </a:rPr>
              <a:t>中国人民大学出版社</a:t>
            </a:r>
            <a:endParaRPr kumimoji="1" lang="en-US" altLang="zh-CN" dirty="0">
              <a:solidFill>
                <a:schemeClr val="bg1"/>
              </a:solidFill>
            </a:endParaRPr>
          </a:p>
          <a:p>
            <a:pPr algn="ctr"/>
            <a:r>
              <a:rPr kumimoji="1" lang="en-US" altLang="zh-CN" dirty="0">
                <a:solidFill>
                  <a:schemeClr val="bg1"/>
                </a:solidFill>
              </a:rPr>
              <a:t>·</a:t>
            </a:r>
            <a:r>
              <a:rPr kumimoji="1" lang="zh-CN" altLang="en-US" dirty="0">
                <a:solidFill>
                  <a:schemeClr val="bg1"/>
                </a:solidFill>
              </a:rPr>
              <a:t>北京</a:t>
            </a:r>
            <a:r>
              <a:rPr kumimoji="1" lang="en-US" altLang="zh-CN" dirty="0">
                <a:solidFill>
                  <a:schemeClr val="bg1"/>
                </a:solidFill>
              </a:rPr>
              <a:t>·</a:t>
            </a:r>
            <a:endParaRPr kumimoji="1" lang="zh-CN" altLang="en-US" dirty="0">
              <a:solidFill>
                <a:schemeClr val="bg1"/>
              </a:solidFill>
            </a:endParaRPr>
          </a:p>
        </p:txBody>
      </p:sp>
    </p:spTree>
    <p:extLst>
      <p:ext uri="{BB962C8B-B14F-4D97-AF65-F5344CB8AC3E}">
        <p14:creationId xmlns:p14="http://schemas.microsoft.com/office/powerpoint/2010/main" val="236217174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2.1</a:t>
            </a:r>
            <a:r>
              <a:rPr kumimoji="1" lang="zh-CN" altLang="en-US" sz="2800" b="1" dirty="0">
                <a:solidFill>
                  <a:schemeClr val="bg1"/>
                </a:solidFill>
                <a:latin typeface="+mn-ea"/>
              </a:rPr>
              <a:t>  招聘渠道的选择</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2.1.2</a:t>
            </a:r>
            <a:r>
              <a:rPr lang="zh-CN" altLang="en-US" sz="2400" b="1" dirty="0">
                <a:solidFill>
                  <a:schemeClr val="bg1"/>
                </a:solidFill>
                <a:latin typeface="微软雅黑 Light" panose="020B0502040204020203" pitchFamily="34" charset="-122"/>
                <a:ea typeface="微软雅黑 Light" panose="020B0502040204020203" pitchFamily="34" charset="-122"/>
              </a:rPr>
              <a:t>　招聘的途径</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外部招聘的途径</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）广告招聘。</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）校园招聘。</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）借助中介机构招聘。</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4</a:t>
            </a:r>
            <a:r>
              <a:rPr lang="zh-CN" altLang="en-US" b="1" dirty="0">
                <a:solidFill>
                  <a:schemeClr val="bg1"/>
                </a:solidFill>
                <a:latin typeface="微软雅黑 Light" panose="020B0502040204020203" pitchFamily="34" charset="-122"/>
                <a:ea typeface="微软雅黑 Light" panose="020B0502040204020203" pitchFamily="34" charset="-122"/>
              </a:rPr>
              <a:t>）员工推荐。</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5</a:t>
            </a:r>
            <a:r>
              <a:rPr lang="zh-CN" altLang="en-US" b="1" dirty="0">
                <a:solidFill>
                  <a:schemeClr val="bg1"/>
                </a:solidFill>
                <a:latin typeface="微软雅黑 Light" panose="020B0502040204020203" pitchFamily="34" charset="-122"/>
                <a:ea typeface="微软雅黑 Light" panose="020B0502040204020203" pitchFamily="34" charset="-122"/>
              </a:rPr>
              <a:t>）网络招聘。</a:t>
            </a:r>
          </a:p>
        </p:txBody>
      </p:sp>
    </p:spTree>
    <p:extLst>
      <p:ext uri="{BB962C8B-B14F-4D97-AF65-F5344CB8AC3E}">
        <p14:creationId xmlns:p14="http://schemas.microsoft.com/office/powerpoint/2010/main" val="3719945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2.1</a:t>
            </a:r>
            <a:r>
              <a:rPr kumimoji="1" lang="zh-CN" altLang="en-US" sz="2800" b="1" dirty="0">
                <a:solidFill>
                  <a:schemeClr val="bg1"/>
                </a:solidFill>
                <a:latin typeface="+mn-ea"/>
              </a:rPr>
              <a:t>  招聘渠道的选择</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2.1.3</a:t>
            </a:r>
            <a:r>
              <a:rPr lang="zh-CN" altLang="en-US" sz="2400" b="1" dirty="0">
                <a:solidFill>
                  <a:schemeClr val="bg1"/>
                </a:solidFill>
                <a:latin typeface="微软雅黑 Light" panose="020B0502040204020203" pitchFamily="34" charset="-122"/>
                <a:ea typeface="微软雅黑 Light" panose="020B0502040204020203" pitchFamily="34" charset="-122"/>
              </a:rPr>
              <a:t>　招聘的方法</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内部招聘的方法</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）工作公告法。</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）档案记录法。</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）主管推荐法。</a:t>
            </a:r>
          </a:p>
        </p:txBody>
      </p:sp>
    </p:spTree>
    <p:extLst>
      <p:ext uri="{BB962C8B-B14F-4D97-AF65-F5344CB8AC3E}">
        <p14:creationId xmlns:p14="http://schemas.microsoft.com/office/powerpoint/2010/main" val="1896096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2.1</a:t>
            </a:r>
            <a:r>
              <a:rPr kumimoji="1" lang="zh-CN" altLang="en-US" sz="2800" b="1" dirty="0">
                <a:solidFill>
                  <a:schemeClr val="bg1"/>
                </a:solidFill>
                <a:latin typeface="+mn-ea"/>
              </a:rPr>
              <a:t>  招聘渠道的选择</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2.1.3</a:t>
            </a:r>
            <a:r>
              <a:rPr lang="zh-CN" altLang="en-US" sz="2400" b="1" dirty="0">
                <a:solidFill>
                  <a:schemeClr val="bg1"/>
                </a:solidFill>
                <a:latin typeface="微软雅黑 Light" panose="020B0502040204020203" pitchFamily="34" charset="-122"/>
                <a:ea typeface="微软雅黑 Light" panose="020B0502040204020203" pitchFamily="34" charset="-122"/>
              </a:rPr>
              <a:t>　招聘的方法</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外部招聘的方法</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）广告招聘。</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）校园招聘。</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）借助中介机构招聘。</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4</a:t>
            </a:r>
            <a:r>
              <a:rPr lang="zh-CN" altLang="en-US" b="1" dirty="0">
                <a:solidFill>
                  <a:schemeClr val="bg1"/>
                </a:solidFill>
                <a:latin typeface="微软雅黑 Light" panose="020B0502040204020203" pitchFamily="34" charset="-122"/>
                <a:ea typeface="微软雅黑 Light" panose="020B0502040204020203" pitchFamily="34" charset="-122"/>
              </a:rPr>
              <a:t>）利用招聘会招聘。</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5</a:t>
            </a:r>
            <a:r>
              <a:rPr lang="zh-CN" altLang="en-US" b="1" dirty="0">
                <a:solidFill>
                  <a:schemeClr val="bg1"/>
                </a:solidFill>
                <a:latin typeface="微软雅黑 Light" panose="020B0502040204020203" pitchFamily="34" charset="-122"/>
                <a:ea typeface="微软雅黑 Light" panose="020B0502040204020203" pitchFamily="34" charset="-122"/>
              </a:rPr>
              <a:t>）员工推荐。</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6</a:t>
            </a:r>
            <a:r>
              <a:rPr lang="zh-CN" altLang="en-US" b="1" dirty="0">
                <a:solidFill>
                  <a:schemeClr val="bg1"/>
                </a:solidFill>
                <a:latin typeface="微软雅黑 Light" panose="020B0502040204020203" pitchFamily="34" charset="-122"/>
                <a:ea typeface="微软雅黑 Light" panose="020B0502040204020203" pitchFamily="34" charset="-122"/>
              </a:rPr>
              <a:t>）网络招聘。</a:t>
            </a:r>
          </a:p>
        </p:txBody>
      </p:sp>
    </p:spTree>
    <p:extLst>
      <p:ext uri="{BB962C8B-B14F-4D97-AF65-F5344CB8AC3E}">
        <p14:creationId xmlns:p14="http://schemas.microsoft.com/office/powerpoint/2010/main" val="2665078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2.1</a:t>
            </a:r>
            <a:r>
              <a:rPr kumimoji="1" lang="zh-CN" altLang="en-US" sz="2800" b="1" dirty="0">
                <a:solidFill>
                  <a:schemeClr val="bg1"/>
                </a:solidFill>
                <a:latin typeface="+mn-ea"/>
              </a:rPr>
              <a:t>  招聘渠道的选择</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2.1.4</a:t>
            </a:r>
            <a:r>
              <a:rPr lang="zh-CN" altLang="en-US" sz="2400" b="1" dirty="0">
                <a:solidFill>
                  <a:schemeClr val="bg1"/>
                </a:solidFill>
                <a:latin typeface="微软雅黑 Light" panose="020B0502040204020203" pitchFamily="34" charset="-122"/>
                <a:ea typeface="微软雅黑 Light" panose="020B0502040204020203" pitchFamily="34" charset="-122"/>
              </a:rPr>
              <a:t>　招聘渠道的选择</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影响招聘渠道选择的因素</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）企业的实际情况。</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）企业空缺职位的特点。</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）劳动力市场等外部影响因素。</a:t>
            </a:r>
          </a:p>
        </p:txBody>
      </p:sp>
    </p:spTree>
    <p:extLst>
      <p:ext uri="{BB962C8B-B14F-4D97-AF65-F5344CB8AC3E}">
        <p14:creationId xmlns:p14="http://schemas.microsoft.com/office/powerpoint/2010/main" val="29240640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2.1</a:t>
            </a:r>
            <a:r>
              <a:rPr kumimoji="1" lang="zh-CN" altLang="en-US" sz="2800" b="1" dirty="0">
                <a:solidFill>
                  <a:schemeClr val="bg1"/>
                </a:solidFill>
                <a:latin typeface="+mn-ea"/>
              </a:rPr>
              <a:t>  招聘渠道的选择</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2.1.4</a:t>
            </a:r>
            <a:r>
              <a:rPr lang="zh-CN" altLang="en-US" sz="2400" b="1" dirty="0">
                <a:solidFill>
                  <a:schemeClr val="bg1"/>
                </a:solidFill>
                <a:latin typeface="微软雅黑 Light" panose="020B0502040204020203" pitchFamily="34" charset="-122"/>
                <a:ea typeface="微软雅黑 Light" panose="020B0502040204020203" pitchFamily="34" charset="-122"/>
              </a:rPr>
              <a:t>　招聘渠道的选择</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招聘渠道的选择原则</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）目的性。</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）经济性。</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）可行性。</a:t>
            </a:r>
          </a:p>
        </p:txBody>
      </p:sp>
    </p:spTree>
    <p:extLst>
      <p:ext uri="{BB962C8B-B14F-4D97-AF65-F5344CB8AC3E}">
        <p14:creationId xmlns:p14="http://schemas.microsoft.com/office/powerpoint/2010/main" val="1157192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03312" y="361152"/>
            <a:ext cx="1763205" cy="646331"/>
          </a:xfrm>
          <a:prstGeom prst="rect">
            <a:avLst/>
          </a:prstGeom>
          <a:noFill/>
        </p:spPr>
        <p:txBody>
          <a:bodyPr wrap="square" rtlCol="0">
            <a:spAutoFit/>
          </a:bodyPr>
          <a:lstStyle/>
          <a:p>
            <a:pPr algn="ctr"/>
            <a:r>
              <a:rPr lang="zh-CN" altLang="en-US" sz="3600" b="1" dirty="0">
                <a:solidFill>
                  <a:schemeClr val="tx2"/>
                </a:solidFill>
                <a:latin typeface="+mn-ea"/>
              </a:rPr>
              <a:t>目录</a:t>
            </a:r>
            <a:endParaRPr lang="zh-CN" altLang="zh-CN" sz="3600" b="1" dirty="0">
              <a:solidFill>
                <a:schemeClr val="tx2"/>
              </a:solidFill>
              <a:latin typeface="+mn-ea"/>
            </a:endParaRPr>
          </a:p>
        </p:txBody>
      </p:sp>
      <p:sp>
        <p:nvSpPr>
          <p:cNvPr id="5" name="AutoShape 4"/>
          <p:cNvSpPr>
            <a:spLocks noChangeArrowheads="1"/>
          </p:cNvSpPr>
          <p:nvPr/>
        </p:nvSpPr>
        <p:spPr bwMode="auto">
          <a:xfrm>
            <a:off x="1676400" y="1157288"/>
            <a:ext cx="6324600" cy="495300"/>
          </a:xfrm>
          <a:prstGeom prst="roundRect">
            <a:avLst>
              <a:gd name="adj" fmla="val 16667"/>
            </a:avLst>
          </a:prstGeom>
          <a:gradFill rotWithShape="1">
            <a:gsLst>
              <a:gs pos="0">
                <a:schemeClr val="accent2"/>
              </a:gs>
              <a:gs pos="50000">
                <a:schemeClr val="accent2">
                  <a:gamma/>
                  <a:tint val="21176"/>
                  <a:invGamma/>
                </a:schemeClr>
              </a:gs>
              <a:gs pos="100000">
                <a:schemeClr val="accent2"/>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6" name="Text Box 5"/>
          <p:cNvSpPr txBox="1">
            <a:spLocks noChangeArrowheads="1"/>
          </p:cNvSpPr>
          <p:nvPr/>
        </p:nvSpPr>
        <p:spPr bwMode="auto">
          <a:xfrm>
            <a:off x="1981200" y="1185352"/>
            <a:ext cx="49752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招聘渠道的选择</a:t>
            </a:r>
          </a:p>
        </p:txBody>
      </p:sp>
      <p:sp>
        <p:nvSpPr>
          <p:cNvPr id="7" name="AutoShape 6"/>
          <p:cNvSpPr>
            <a:spLocks noChangeArrowheads="1"/>
          </p:cNvSpPr>
          <p:nvPr/>
        </p:nvSpPr>
        <p:spPr bwMode="auto">
          <a:xfrm>
            <a:off x="1697038" y="1875746"/>
            <a:ext cx="6303962" cy="495300"/>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8" name="Text Box 7"/>
          <p:cNvSpPr txBox="1">
            <a:spLocks noChangeArrowheads="1"/>
          </p:cNvSpPr>
          <p:nvPr/>
        </p:nvSpPr>
        <p:spPr bwMode="auto">
          <a:xfrm>
            <a:off x="1981201" y="1903810"/>
            <a:ext cx="57356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solidFill>
                  <a:srgbClr val="000000"/>
                </a:solidFill>
                <a:latin typeface="+mn-ea"/>
                <a:ea typeface="+mn-ea"/>
              </a:rPr>
              <a:t>招聘中的文案资料及规范格式</a:t>
            </a:r>
            <a:endParaRPr lang="zh-CN" altLang="en-US" sz="2400" dirty="0">
              <a:latin typeface="+mn-ea"/>
              <a:ea typeface="+mn-ea"/>
            </a:endParaRPr>
          </a:p>
        </p:txBody>
      </p:sp>
      <p:sp>
        <p:nvSpPr>
          <p:cNvPr id="9" name="Text Box 8"/>
          <p:cNvSpPr txBox="1">
            <a:spLocks noChangeArrowheads="1"/>
          </p:cNvSpPr>
          <p:nvPr/>
        </p:nvSpPr>
        <p:spPr bwMode="auto">
          <a:xfrm>
            <a:off x="1447506" y="1853124"/>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zh-CN" sz="2400">
                <a:solidFill>
                  <a:schemeClr val="bg1"/>
                </a:solidFill>
              </a:rPr>
              <a:t>2</a:t>
            </a:r>
          </a:p>
        </p:txBody>
      </p:sp>
      <p:sp>
        <p:nvSpPr>
          <p:cNvPr id="10" name="AutoShape 9"/>
          <p:cNvSpPr>
            <a:spLocks noChangeArrowheads="1"/>
          </p:cNvSpPr>
          <p:nvPr/>
        </p:nvSpPr>
        <p:spPr bwMode="auto">
          <a:xfrm>
            <a:off x="1677988" y="2557464"/>
            <a:ext cx="6326187" cy="533400"/>
          </a:xfrm>
          <a:prstGeom prst="roundRect">
            <a:avLst>
              <a:gd name="adj" fmla="val 16667"/>
            </a:avLst>
          </a:prstGeom>
          <a:gradFill rotWithShape="1">
            <a:gsLst>
              <a:gs pos="0">
                <a:schemeClr val="tx2"/>
              </a:gs>
              <a:gs pos="50000">
                <a:schemeClr val="tx2">
                  <a:gamma/>
                  <a:tint val="21176"/>
                  <a:invGamma/>
                </a:schemeClr>
              </a:gs>
              <a:gs pos="100000">
                <a:schemeClr val="tx2"/>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11" name="Text Box 10"/>
          <p:cNvSpPr txBox="1">
            <a:spLocks noChangeArrowheads="1"/>
          </p:cNvSpPr>
          <p:nvPr/>
        </p:nvSpPr>
        <p:spPr bwMode="auto">
          <a:xfrm>
            <a:off x="1981200" y="260117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网络招聘</a:t>
            </a:r>
          </a:p>
        </p:txBody>
      </p:sp>
      <p:sp>
        <p:nvSpPr>
          <p:cNvPr id="14" name="AutoShape 14"/>
          <p:cNvSpPr>
            <a:spLocks noChangeArrowheads="1"/>
          </p:cNvSpPr>
          <p:nvPr/>
        </p:nvSpPr>
        <p:spPr bwMode="auto">
          <a:xfrm>
            <a:off x="1143000" y="1085850"/>
            <a:ext cx="914400" cy="628650"/>
          </a:xfrm>
          <a:prstGeom prst="diamond">
            <a:avLst/>
          </a:prstGeom>
          <a:solidFill>
            <a:schemeClr val="accent2"/>
          </a:solidFill>
          <a:ln w="25400">
            <a:solidFill>
              <a:schemeClr val="bg1"/>
            </a:solidFill>
            <a:miter lim="800000"/>
            <a:headEnd/>
            <a:tailEnd/>
          </a:ln>
        </p:spPr>
        <p:txBody>
          <a:bodyPr wrap="none" anchor="ctr"/>
          <a:lstStyle/>
          <a:p>
            <a:endParaRPr lang="zh-CN" altLang="en-US"/>
          </a:p>
        </p:txBody>
      </p:sp>
      <p:sp>
        <p:nvSpPr>
          <p:cNvPr id="15" name="AutoShape 15"/>
          <p:cNvSpPr>
            <a:spLocks noChangeArrowheads="1"/>
          </p:cNvSpPr>
          <p:nvPr/>
        </p:nvSpPr>
        <p:spPr bwMode="auto">
          <a:xfrm>
            <a:off x="1171575" y="1747158"/>
            <a:ext cx="914400" cy="628650"/>
          </a:xfrm>
          <a:prstGeom prst="diamond">
            <a:avLst/>
          </a:prstGeom>
          <a:solidFill>
            <a:schemeClr val="accent1"/>
          </a:solidFill>
          <a:ln w="25400">
            <a:solidFill>
              <a:schemeClr val="bg1"/>
            </a:solidFill>
            <a:miter lim="800000"/>
            <a:headEnd/>
            <a:tailEnd/>
          </a:ln>
        </p:spPr>
        <p:txBody>
          <a:bodyPr wrap="none" anchor="ctr"/>
          <a:lstStyle/>
          <a:p>
            <a:endParaRPr lang="zh-CN" altLang="en-US"/>
          </a:p>
        </p:txBody>
      </p:sp>
      <p:sp>
        <p:nvSpPr>
          <p:cNvPr id="16" name="AutoShape 16"/>
          <p:cNvSpPr>
            <a:spLocks noChangeArrowheads="1"/>
          </p:cNvSpPr>
          <p:nvPr/>
        </p:nvSpPr>
        <p:spPr bwMode="auto">
          <a:xfrm>
            <a:off x="1143000" y="2476502"/>
            <a:ext cx="914400" cy="685800"/>
          </a:xfrm>
          <a:prstGeom prst="diamond">
            <a:avLst/>
          </a:prstGeom>
          <a:solidFill>
            <a:schemeClr val="tx2"/>
          </a:solidFill>
          <a:ln w="25400">
            <a:solidFill>
              <a:schemeClr val="bg1"/>
            </a:solidFill>
            <a:miter lim="800000"/>
            <a:headEnd/>
            <a:tailEnd/>
          </a:ln>
        </p:spPr>
        <p:txBody>
          <a:bodyPr wrap="none" anchor="ctr"/>
          <a:lstStyle/>
          <a:p>
            <a:endParaRPr lang="zh-CN" altLang="en-US"/>
          </a:p>
        </p:txBody>
      </p:sp>
      <p:sp>
        <p:nvSpPr>
          <p:cNvPr id="18" name="Text Box 18"/>
          <p:cNvSpPr txBox="1">
            <a:spLocks noChangeArrowheads="1"/>
          </p:cNvSpPr>
          <p:nvPr/>
        </p:nvSpPr>
        <p:spPr bwMode="auto">
          <a:xfrm>
            <a:off x="1415145" y="1164773"/>
            <a:ext cx="409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1</a:t>
            </a:r>
          </a:p>
        </p:txBody>
      </p:sp>
      <p:sp>
        <p:nvSpPr>
          <p:cNvPr id="19" name="Text Box 19"/>
          <p:cNvSpPr txBox="1">
            <a:spLocks noChangeArrowheads="1"/>
          </p:cNvSpPr>
          <p:nvPr/>
        </p:nvSpPr>
        <p:spPr bwMode="auto">
          <a:xfrm>
            <a:off x="1421948" y="1826081"/>
            <a:ext cx="423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2</a:t>
            </a:r>
          </a:p>
        </p:txBody>
      </p:sp>
      <p:sp>
        <p:nvSpPr>
          <p:cNvPr id="20" name="Text Box 20"/>
          <p:cNvSpPr txBox="1">
            <a:spLocks noChangeArrowheads="1"/>
          </p:cNvSpPr>
          <p:nvPr/>
        </p:nvSpPr>
        <p:spPr bwMode="auto">
          <a:xfrm>
            <a:off x="1382489" y="2590803"/>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3</a:t>
            </a:r>
          </a:p>
        </p:txBody>
      </p:sp>
    </p:spTree>
    <p:extLst>
      <p:ext uri="{BB962C8B-B14F-4D97-AF65-F5344CB8AC3E}">
        <p14:creationId xmlns:p14="http://schemas.microsoft.com/office/powerpoint/2010/main" val="203982887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2.2</a:t>
            </a:r>
            <a:r>
              <a:rPr kumimoji="1" lang="zh-CN" altLang="en-US" sz="2800" b="1" dirty="0">
                <a:solidFill>
                  <a:schemeClr val="bg1"/>
                </a:solidFill>
                <a:latin typeface="+mn-ea"/>
              </a:rPr>
              <a:t>  招聘中的文案资料及规范格式</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2.2.1</a:t>
            </a:r>
            <a:r>
              <a:rPr lang="zh-CN" altLang="en-US" sz="2400" b="1" dirty="0">
                <a:solidFill>
                  <a:schemeClr val="bg1"/>
                </a:solidFill>
                <a:latin typeface="微软雅黑 Light" panose="020B0502040204020203" pitchFamily="34" charset="-122"/>
                <a:ea typeface="微软雅黑 Light" panose="020B0502040204020203" pitchFamily="34" charset="-122"/>
              </a:rPr>
              <a:t>　人员招聘管理文案及格式</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人员招聘管理制度</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人员招聘管理制度大多以条目的形式编写，需根据人员招聘的特点、目的、注意事项等具体编写条目的内容。在编写中要注意以下几个方面：明确制定制度的目的；划分制度实施的范围；确定招聘计划与考试计划；明确招聘的程序。</a:t>
            </a:r>
          </a:p>
        </p:txBody>
      </p:sp>
    </p:spTree>
    <p:extLst>
      <p:ext uri="{BB962C8B-B14F-4D97-AF65-F5344CB8AC3E}">
        <p14:creationId xmlns:p14="http://schemas.microsoft.com/office/powerpoint/2010/main" val="423989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2.2</a:t>
            </a:r>
            <a:r>
              <a:rPr kumimoji="1" lang="zh-CN" altLang="en-US" sz="2800" b="1" dirty="0">
                <a:solidFill>
                  <a:schemeClr val="bg1"/>
                </a:solidFill>
                <a:latin typeface="+mn-ea"/>
              </a:rPr>
              <a:t>  招聘中的文案资料及规范格式</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2.2.1</a:t>
            </a:r>
            <a:r>
              <a:rPr lang="zh-CN" altLang="en-US" sz="2400" b="1" dirty="0">
                <a:solidFill>
                  <a:schemeClr val="bg1"/>
                </a:solidFill>
                <a:latin typeface="微软雅黑 Light" panose="020B0502040204020203" pitchFamily="34" charset="-122"/>
                <a:ea typeface="微软雅黑 Light" panose="020B0502040204020203" pitchFamily="34" charset="-122"/>
              </a:rPr>
              <a:t>　人员招聘管理文案及格式</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人员招聘管理表单</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人力资源部要按照人员招聘管理制度进行招聘，并针对具体的程序、方法等编制一系列应用性较强的表单文本。人力资源部在填写运用表单时，务必做到认真准确。</a:t>
            </a:r>
          </a:p>
        </p:txBody>
      </p:sp>
    </p:spTree>
    <p:extLst>
      <p:ext uri="{BB962C8B-B14F-4D97-AF65-F5344CB8AC3E}">
        <p14:creationId xmlns:p14="http://schemas.microsoft.com/office/powerpoint/2010/main" val="3426639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2.2</a:t>
            </a:r>
            <a:r>
              <a:rPr kumimoji="1" lang="zh-CN" altLang="en-US" sz="2800" b="1" dirty="0">
                <a:solidFill>
                  <a:schemeClr val="bg1"/>
                </a:solidFill>
                <a:latin typeface="+mn-ea"/>
              </a:rPr>
              <a:t>  招聘中的文案资料及规范格式</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2.2.2</a:t>
            </a:r>
            <a:r>
              <a:rPr lang="zh-CN" altLang="en-US" sz="2400" b="1" dirty="0">
                <a:solidFill>
                  <a:schemeClr val="bg1"/>
                </a:solidFill>
                <a:latin typeface="微软雅黑 Light" panose="020B0502040204020203" pitchFamily="34" charset="-122"/>
                <a:ea typeface="微软雅黑 Light" panose="020B0502040204020203" pitchFamily="34" charset="-122"/>
              </a:rPr>
              <a:t>　人员甄选管理文案及格式</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人员甄选管理制度</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甄选就是从大量申请人中挑选出最有可能有效胜任工作或企业认为最合适的人员的过程。人员甄选管理制度是在甄选的过程中应该遵循的工作规程。</a:t>
            </a:r>
          </a:p>
        </p:txBody>
      </p:sp>
    </p:spTree>
    <p:extLst>
      <p:ext uri="{BB962C8B-B14F-4D97-AF65-F5344CB8AC3E}">
        <p14:creationId xmlns:p14="http://schemas.microsoft.com/office/powerpoint/2010/main" val="2795858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2.2</a:t>
            </a:r>
            <a:r>
              <a:rPr kumimoji="1" lang="zh-CN" altLang="en-US" sz="2800" b="1" dirty="0">
                <a:solidFill>
                  <a:schemeClr val="bg1"/>
                </a:solidFill>
                <a:latin typeface="+mn-ea"/>
              </a:rPr>
              <a:t>  招聘中的文案资料及规范格式</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2.2.2</a:t>
            </a:r>
            <a:r>
              <a:rPr lang="zh-CN" altLang="en-US" sz="2400" b="1" dirty="0">
                <a:solidFill>
                  <a:schemeClr val="bg1"/>
                </a:solidFill>
                <a:latin typeface="微软雅黑 Light" panose="020B0502040204020203" pitchFamily="34" charset="-122"/>
                <a:ea typeface="微软雅黑 Light" panose="020B0502040204020203" pitchFamily="34" charset="-122"/>
              </a:rPr>
              <a:t>　人员甄选管理文案及格式</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人员甄选管理表单</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人员甄选管理表单是人力资源部在甄选人才时所使用的具体工具，它帮助人力资源部将个人资料整理归类，使之易于掌握、了解，从而有效地对应聘人员进行筛选。人员甄选管理表单有许多，包括面试表、资料表、调查表、评定表等，用人单位要根据需求和特点选择使用。</a:t>
            </a:r>
          </a:p>
        </p:txBody>
      </p:sp>
    </p:spTree>
    <p:extLst>
      <p:ext uri="{BB962C8B-B14F-4D97-AF65-F5344CB8AC3E}">
        <p14:creationId xmlns:p14="http://schemas.microsoft.com/office/powerpoint/2010/main" val="7713389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3354858" y="785966"/>
            <a:ext cx="2434284" cy="2434284"/>
          </a:xfrm>
          <a:prstGeom prst="ellipse">
            <a:avLst/>
          </a:prstGeom>
          <a:solidFill>
            <a:srgbClr val="FFFFFF"/>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12000" b="1" dirty="0">
                <a:solidFill>
                  <a:srgbClr val="404040"/>
                </a:solidFill>
              </a:rPr>
              <a:t>2</a:t>
            </a:r>
            <a:endParaRPr kumimoji="1" lang="zh-CN" altLang="en-US" sz="12000" b="1" dirty="0">
              <a:solidFill>
                <a:srgbClr val="404040"/>
              </a:solidFill>
            </a:endParaRPr>
          </a:p>
        </p:txBody>
      </p:sp>
      <p:sp>
        <p:nvSpPr>
          <p:cNvPr id="3" name="文本框 2"/>
          <p:cNvSpPr txBox="1"/>
          <p:nvPr/>
        </p:nvSpPr>
        <p:spPr>
          <a:xfrm>
            <a:off x="1992086" y="3387381"/>
            <a:ext cx="5181600" cy="646331"/>
          </a:xfrm>
          <a:prstGeom prst="rect">
            <a:avLst/>
          </a:prstGeom>
          <a:noFill/>
        </p:spPr>
        <p:txBody>
          <a:bodyPr wrap="square" rtlCol="0">
            <a:spAutoFit/>
          </a:bodyPr>
          <a:lstStyle/>
          <a:p>
            <a:pPr algn="ctr"/>
            <a:r>
              <a:rPr lang="zh-CN" altLang="en-US" sz="3600" dirty="0">
                <a:solidFill>
                  <a:schemeClr val="tx2"/>
                </a:solidFill>
                <a:latin typeface="+mn-ea"/>
              </a:rPr>
              <a:t>招聘实施</a:t>
            </a:r>
            <a:endParaRPr lang="zh-CN" altLang="zh-CN" sz="3600" dirty="0">
              <a:solidFill>
                <a:schemeClr val="tx2"/>
              </a:solidFill>
              <a:latin typeface="+mn-ea"/>
            </a:endParaRPr>
          </a:p>
        </p:txBody>
      </p:sp>
    </p:spTree>
    <p:extLst>
      <p:ext uri="{BB962C8B-B14F-4D97-AF65-F5344CB8AC3E}">
        <p14:creationId xmlns:p14="http://schemas.microsoft.com/office/powerpoint/2010/main" val="392840950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2.2</a:t>
            </a:r>
            <a:r>
              <a:rPr kumimoji="1" lang="zh-CN" altLang="en-US" sz="2800" b="1" dirty="0">
                <a:solidFill>
                  <a:schemeClr val="bg1"/>
                </a:solidFill>
                <a:latin typeface="+mn-ea"/>
              </a:rPr>
              <a:t>  招聘中的文案资料及规范格式</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2.2.3</a:t>
            </a:r>
            <a:r>
              <a:rPr lang="zh-CN" altLang="en-US" sz="2400" b="1" dirty="0">
                <a:solidFill>
                  <a:schemeClr val="bg1"/>
                </a:solidFill>
                <a:latin typeface="微软雅黑 Light" panose="020B0502040204020203" pitchFamily="34" charset="-122"/>
                <a:ea typeface="微软雅黑 Light" panose="020B0502040204020203" pitchFamily="34" charset="-122"/>
              </a:rPr>
              <a:t>　人员录用管理文案及格式</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人员录用制度</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一般人员录用制度包括制定制度之目的、岗位编制原则、录用人员条件规定、人员录用程序、违约处理规定事项等内容。</a:t>
            </a:r>
          </a:p>
        </p:txBody>
      </p:sp>
    </p:spTree>
    <p:extLst>
      <p:ext uri="{BB962C8B-B14F-4D97-AF65-F5344CB8AC3E}">
        <p14:creationId xmlns:p14="http://schemas.microsoft.com/office/powerpoint/2010/main" val="3953258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2.2</a:t>
            </a:r>
            <a:r>
              <a:rPr kumimoji="1" lang="zh-CN" altLang="en-US" sz="2800" b="1" dirty="0">
                <a:solidFill>
                  <a:schemeClr val="bg1"/>
                </a:solidFill>
                <a:latin typeface="+mn-ea"/>
              </a:rPr>
              <a:t>  招聘中的文案资料及规范格式</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2.2.3</a:t>
            </a:r>
            <a:r>
              <a:rPr lang="zh-CN" altLang="en-US" sz="2400" b="1" dirty="0">
                <a:solidFill>
                  <a:schemeClr val="bg1"/>
                </a:solidFill>
                <a:latin typeface="微软雅黑 Light" panose="020B0502040204020203" pitchFamily="34" charset="-122"/>
                <a:ea typeface="微软雅黑 Light" panose="020B0502040204020203" pitchFamily="34" charset="-122"/>
              </a:rPr>
              <a:t>　人员录用管理文案及格式</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人员录用管理表单</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人员录用管理表单是人力资源部在录用新员工时使用的工具，一般有试用表、调查表、通知单等。人员录用管理主要涉及新员工的报到、职前介绍、试用期内的考核等内容，人力资源部运用一系列表单对这一环节进行规范化管理。在编制相关表单时要注意注明试用期限、工资标准，设置考勤记录栏，设置考核评定栏。</a:t>
            </a:r>
          </a:p>
        </p:txBody>
      </p:sp>
    </p:spTree>
    <p:extLst>
      <p:ext uri="{BB962C8B-B14F-4D97-AF65-F5344CB8AC3E}">
        <p14:creationId xmlns:p14="http://schemas.microsoft.com/office/powerpoint/2010/main" val="103741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03312" y="361152"/>
            <a:ext cx="1763205" cy="646331"/>
          </a:xfrm>
          <a:prstGeom prst="rect">
            <a:avLst/>
          </a:prstGeom>
          <a:noFill/>
        </p:spPr>
        <p:txBody>
          <a:bodyPr wrap="square" rtlCol="0">
            <a:spAutoFit/>
          </a:bodyPr>
          <a:lstStyle/>
          <a:p>
            <a:pPr algn="ctr"/>
            <a:r>
              <a:rPr lang="zh-CN" altLang="en-US" sz="3600" b="1" dirty="0">
                <a:solidFill>
                  <a:schemeClr val="tx2"/>
                </a:solidFill>
                <a:latin typeface="+mn-ea"/>
              </a:rPr>
              <a:t>目录</a:t>
            </a:r>
            <a:endParaRPr lang="zh-CN" altLang="zh-CN" sz="3600" b="1" dirty="0">
              <a:solidFill>
                <a:schemeClr val="tx2"/>
              </a:solidFill>
              <a:latin typeface="+mn-ea"/>
            </a:endParaRPr>
          </a:p>
        </p:txBody>
      </p:sp>
      <p:sp>
        <p:nvSpPr>
          <p:cNvPr id="5" name="AutoShape 4"/>
          <p:cNvSpPr>
            <a:spLocks noChangeArrowheads="1"/>
          </p:cNvSpPr>
          <p:nvPr/>
        </p:nvSpPr>
        <p:spPr bwMode="auto">
          <a:xfrm>
            <a:off x="1676400" y="1157288"/>
            <a:ext cx="6324600" cy="495300"/>
          </a:xfrm>
          <a:prstGeom prst="roundRect">
            <a:avLst>
              <a:gd name="adj" fmla="val 16667"/>
            </a:avLst>
          </a:prstGeom>
          <a:gradFill rotWithShape="1">
            <a:gsLst>
              <a:gs pos="0">
                <a:schemeClr val="accent2"/>
              </a:gs>
              <a:gs pos="50000">
                <a:schemeClr val="accent2">
                  <a:gamma/>
                  <a:tint val="21176"/>
                  <a:invGamma/>
                </a:schemeClr>
              </a:gs>
              <a:gs pos="100000">
                <a:schemeClr val="accent2"/>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6" name="Text Box 5"/>
          <p:cNvSpPr txBox="1">
            <a:spLocks noChangeArrowheads="1"/>
          </p:cNvSpPr>
          <p:nvPr/>
        </p:nvSpPr>
        <p:spPr bwMode="auto">
          <a:xfrm>
            <a:off x="1981200" y="1185352"/>
            <a:ext cx="49752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招聘渠道的选择</a:t>
            </a:r>
          </a:p>
        </p:txBody>
      </p:sp>
      <p:sp>
        <p:nvSpPr>
          <p:cNvPr id="7" name="AutoShape 6"/>
          <p:cNvSpPr>
            <a:spLocks noChangeArrowheads="1"/>
          </p:cNvSpPr>
          <p:nvPr/>
        </p:nvSpPr>
        <p:spPr bwMode="auto">
          <a:xfrm>
            <a:off x="1697038" y="1875746"/>
            <a:ext cx="6303962" cy="495300"/>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8" name="Text Box 7"/>
          <p:cNvSpPr txBox="1">
            <a:spLocks noChangeArrowheads="1"/>
          </p:cNvSpPr>
          <p:nvPr/>
        </p:nvSpPr>
        <p:spPr bwMode="auto">
          <a:xfrm>
            <a:off x="1981201" y="1903810"/>
            <a:ext cx="57356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solidFill>
                  <a:srgbClr val="000000"/>
                </a:solidFill>
                <a:latin typeface="+mn-ea"/>
                <a:ea typeface="+mn-ea"/>
              </a:rPr>
              <a:t>招聘中的文案资料及规范格式</a:t>
            </a:r>
            <a:endParaRPr lang="zh-CN" altLang="en-US" sz="2400" dirty="0">
              <a:latin typeface="+mn-ea"/>
              <a:ea typeface="+mn-ea"/>
            </a:endParaRPr>
          </a:p>
        </p:txBody>
      </p:sp>
      <p:sp>
        <p:nvSpPr>
          <p:cNvPr id="9" name="Text Box 8"/>
          <p:cNvSpPr txBox="1">
            <a:spLocks noChangeArrowheads="1"/>
          </p:cNvSpPr>
          <p:nvPr/>
        </p:nvSpPr>
        <p:spPr bwMode="auto">
          <a:xfrm>
            <a:off x="1447506" y="1853124"/>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zh-CN" sz="2400">
                <a:solidFill>
                  <a:schemeClr val="bg1"/>
                </a:solidFill>
              </a:rPr>
              <a:t>2</a:t>
            </a:r>
          </a:p>
        </p:txBody>
      </p:sp>
      <p:sp>
        <p:nvSpPr>
          <p:cNvPr id="10" name="AutoShape 9"/>
          <p:cNvSpPr>
            <a:spLocks noChangeArrowheads="1"/>
          </p:cNvSpPr>
          <p:nvPr/>
        </p:nvSpPr>
        <p:spPr bwMode="auto">
          <a:xfrm>
            <a:off x="1677988" y="2557464"/>
            <a:ext cx="6326187" cy="533400"/>
          </a:xfrm>
          <a:prstGeom prst="roundRect">
            <a:avLst>
              <a:gd name="adj" fmla="val 16667"/>
            </a:avLst>
          </a:prstGeom>
          <a:gradFill rotWithShape="1">
            <a:gsLst>
              <a:gs pos="0">
                <a:schemeClr val="tx2"/>
              </a:gs>
              <a:gs pos="50000">
                <a:schemeClr val="tx2">
                  <a:gamma/>
                  <a:tint val="21176"/>
                  <a:invGamma/>
                </a:schemeClr>
              </a:gs>
              <a:gs pos="100000">
                <a:schemeClr val="tx2"/>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11" name="Text Box 10"/>
          <p:cNvSpPr txBox="1">
            <a:spLocks noChangeArrowheads="1"/>
          </p:cNvSpPr>
          <p:nvPr/>
        </p:nvSpPr>
        <p:spPr bwMode="auto">
          <a:xfrm>
            <a:off x="1981200" y="260117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网络招聘</a:t>
            </a:r>
          </a:p>
        </p:txBody>
      </p:sp>
      <p:sp>
        <p:nvSpPr>
          <p:cNvPr id="14" name="AutoShape 14"/>
          <p:cNvSpPr>
            <a:spLocks noChangeArrowheads="1"/>
          </p:cNvSpPr>
          <p:nvPr/>
        </p:nvSpPr>
        <p:spPr bwMode="auto">
          <a:xfrm>
            <a:off x="1143000" y="1085850"/>
            <a:ext cx="914400" cy="628650"/>
          </a:xfrm>
          <a:prstGeom prst="diamond">
            <a:avLst/>
          </a:prstGeom>
          <a:solidFill>
            <a:schemeClr val="accent2"/>
          </a:solidFill>
          <a:ln w="25400">
            <a:solidFill>
              <a:schemeClr val="bg1"/>
            </a:solidFill>
            <a:miter lim="800000"/>
            <a:headEnd/>
            <a:tailEnd/>
          </a:ln>
        </p:spPr>
        <p:txBody>
          <a:bodyPr wrap="none" anchor="ctr"/>
          <a:lstStyle/>
          <a:p>
            <a:endParaRPr lang="zh-CN" altLang="en-US"/>
          </a:p>
        </p:txBody>
      </p:sp>
      <p:sp>
        <p:nvSpPr>
          <p:cNvPr id="15" name="AutoShape 15"/>
          <p:cNvSpPr>
            <a:spLocks noChangeArrowheads="1"/>
          </p:cNvSpPr>
          <p:nvPr/>
        </p:nvSpPr>
        <p:spPr bwMode="auto">
          <a:xfrm>
            <a:off x="1171575" y="1747158"/>
            <a:ext cx="914400" cy="628650"/>
          </a:xfrm>
          <a:prstGeom prst="diamond">
            <a:avLst/>
          </a:prstGeom>
          <a:solidFill>
            <a:schemeClr val="accent1"/>
          </a:solidFill>
          <a:ln w="25400">
            <a:solidFill>
              <a:schemeClr val="bg1"/>
            </a:solidFill>
            <a:miter lim="800000"/>
            <a:headEnd/>
            <a:tailEnd/>
          </a:ln>
        </p:spPr>
        <p:txBody>
          <a:bodyPr wrap="none" anchor="ctr"/>
          <a:lstStyle/>
          <a:p>
            <a:endParaRPr lang="zh-CN" altLang="en-US"/>
          </a:p>
        </p:txBody>
      </p:sp>
      <p:sp>
        <p:nvSpPr>
          <p:cNvPr id="16" name="AutoShape 16"/>
          <p:cNvSpPr>
            <a:spLocks noChangeArrowheads="1"/>
          </p:cNvSpPr>
          <p:nvPr/>
        </p:nvSpPr>
        <p:spPr bwMode="auto">
          <a:xfrm>
            <a:off x="1143000" y="2476502"/>
            <a:ext cx="914400" cy="685800"/>
          </a:xfrm>
          <a:prstGeom prst="diamond">
            <a:avLst/>
          </a:prstGeom>
          <a:solidFill>
            <a:schemeClr val="tx2"/>
          </a:solidFill>
          <a:ln w="25400">
            <a:solidFill>
              <a:schemeClr val="bg1"/>
            </a:solidFill>
            <a:miter lim="800000"/>
            <a:headEnd/>
            <a:tailEnd/>
          </a:ln>
        </p:spPr>
        <p:txBody>
          <a:bodyPr wrap="none" anchor="ctr"/>
          <a:lstStyle/>
          <a:p>
            <a:endParaRPr lang="zh-CN" altLang="en-US"/>
          </a:p>
        </p:txBody>
      </p:sp>
      <p:sp>
        <p:nvSpPr>
          <p:cNvPr id="18" name="Text Box 18"/>
          <p:cNvSpPr txBox="1">
            <a:spLocks noChangeArrowheads="1"/>
          </p:cNvSpPr>
          <p:nvPr/>
        </p:nvSpPr>
        <p:spPr bwMode="auto">
          <a:xfrm>
            <a:off x="1415145" y="1164773"/>
            <a:ext cx="409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1</a:t>
            </a:r>
          </a:p>
        </p:txBody>
      </p:sp>
      <p:sp>
        <p:nvSpPr>
          <p:cNvPr id="19" name="Text Box 19"/>
          <p:cNvSpPr txBox="1">
            <a:spLocks noChangeArrowheads="1"/>
          </p:cNvSpPr>
          <p:nvPr/>
        </p:nvSpPr>
        <p:spPr bwMode="auto">
          <a:xfrm>
            <a:off x="1421948" y="1826081"/>
            <a:ext cx="423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2</a:t>
            </a:r>
          </a:p>
        </p:txBody>
      </p:sp>
      <p:sp>
        <p:nvSpPr>
          <p:cNvPr id="20" name="Text Box 20"/>
          <p:cNvSpPr txBox="1">
            <a:spLocks noChangeArrowheads="1"/>
          </p:cNvSpPr>
          <p:nvPr/>
        </p:nvSpPr>
        <p:spPr bwMode="auto">
          <a:xfrm>
            <a:off x="1382489" y="2590803"/>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3</a:t>
            </a:r>
          </a:p>
        </p:txBody>
      </p:sp>
    </p:spTree>
    <p:extLst>
      <p:ext uri="{BB962C8B-B14F-4D97-AF65-F5344CB8AC3E}">
        <p14:creationId xmlns:p14="http://schemas.microsoft.com/office/powerpoint/2010/main" val="222646781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2.3</a:t>
            </a:r>
            <a:r>
              <a:rPr kumimoji="1" lang="zh-CN" altLang="en-US" sz="2800" b="1" dirty="0">
                <a:solidFill>
                  <a:schemeClr val="bg1"/>
                </a:solidFill>
                <a:latin typeface="+mn-ea"/>
              </a:rPr>
              <a:t>  网络招聘</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2.3.1</a:t>
            </a:r>
            <a:r>
              <a:rPr lang="zh-CN" altLang="en-US" sz="2400" b="1" dirty="0">
                <a:solidFill>
                  <a:schemeClr val="bg1"/>
                </a:solidFill>
                <a:latin typeface="微软雅黑 Light" panose="020B0502040204020203" pitchFamily="34" charset="-122"/>
                <a:ea typeface="微软雅黑 Light" panose="020B0502040204020203" pitchFamily="34" charset="-122"/>
              </a:rPr>
              <a:t>　网络招聘的优缺点</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网络招聘的优点</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）成本低。</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）反应速度快。</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）减少了工作量。</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4</a:t>
            </a:r>
            <a:r>
              <a:rPr lang="zh-CN" altLang="en-US" b="1" dirty="0">
                <a:solidFill>
                  <a:schemeClr val="bg1"/>
                </a:solidFill>
                <a:latin typeface="微软雅黑 Light" panose="020B0502040204020203" pitchFamily="34" charset="-122"/>
                <a:ea typeface="微软雅黑 Light" panose="020B0502040204020203" pitchFamily="34" charset="-122"/>
              </a:rPr>
              <a:t>）收集招聘数据更方便。</a:t>
            </a:r>
          </a:p>
        </p:txBody>
      </p:sp>
    </p:spTree>
    <p:extLst>
      <p:ext uri="{BB962C8B-B14F-4D97-AF65-F5344CB8AC3E}">
        <p14:creationId xmlns:p14="http://schemas.microsoft.com/office/powerpoint/2010/main" val="28421530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2.3</a:t>
            </a:r>
            <a:r>
              <a:rPr kumimoji="1" lang="zh-CN" altLang="en-US" sz="2800" b="1" dirty="0">
                <a:solidFill>
                  <a:schemeClr val="bg1"/>
                </a:solidFill>
                <a:latin typeface="+mn-ea"/>
              </a:rPr>
              <a:t>  网络招聘</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2.3.1</a:t>
            </a:r>
            <a:r>
              <a:rPr lang="zh-CN" altLang="en-US" sz="2400" b="1" dirty="0">
                <a:solidFill>
                  <a:schemeClr val="bg1"/>
                </a:solidFill>
                <a:latin typeface="微软雅黑 Light" panose="020B0502040204020203" pitchFamily="34" charset="-122"/>
                <a:ea typeface="微软雅黑 Light" panose="020B0502040204020203" pitchFamily="34" charset="-122"/>
              </a:rPr>
              <a:t>　网络招聘的优缺点</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网络招聘的局限</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）获取信息有限。</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）简历数量过多。</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）加剧人才竞争。</a:t>
            </a:r>
          </a:p>
        </p:txBody>
      </p:sp>
    </p:spTree>
    <p:extLst>
      <p:ext uri="{BB962C8B-B14F-4D97-AF65-F5344CB8AC3E}">
        <p14:creationId xmlns:p14="http://schemas.microsoft.com/office/powerpoint/2010/main" val="1356639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2.3</a:t>
            </a:r>
            <a:r>
              <a:rPr kumimoji="1" lang="zh-CN" altLang="en-US" sz="2800" b="1" dirty="0">
                <a:solidFill>
                  <a:schemeClr val="bg1"/>
                </a:solidFill>
                <a:latin typeface="+mn-ea"/>
              </a:rPr>
              <a:t>  网络招聘</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2.3.2</a:t>
            </a:r>
            <a:r>
              <a:rPr lang="zh-CN" altLang="en-US" sz="2400" b="1" dirty="0">
                <a:solidFill>
                  <a:schemeClr val="bg1"/>
                </a:solidFill>
                <a:latin typeface="微软雅黑 Light" panose="020B0502040204020203" pitchFamily="34" charset="-122"/>
                <a:ea typeface="微软雅黑 Light" panose="020B0502040204020203" pitchFamily="34" charset="-122"/>
              </a:rPr>
              <a:t>　网络招聘的实现渠道</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注册成为人才网站的会员</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建立自己的网站来招聘</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在其他网站上发布招聘信息</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4.</a:t>
            </a:r>
            <a:r>
              <a:rPr lang="zh-CN" altLang="en-US" sz="2000" b="1" dirty="0">
                <a:solidFill>
                  <a:schemeClr val="bg1"/>
                </a:solidFill>
                <a:latin typeface="微软雅黑 Light" panose="020B0502040204020203" pitchFamily="34" charset="-122"/>
                <a:ea typeface="微软雅黑 Light" panose="020B0502040204020203" pitchFamily="34" charset="-122"/>
              </a:rPr>
              <a:t>自己在网上搜寻人才</a:t>
            </a:r>
          </a:p>
        </p:txBody>
      </p:sp>
    </p:spTree>
    <p:extLst>
      <p:ext uri="{BB962C8B-B14F-4D97-AF65-F5344CB8AC3E}">
        <p14:creationId xmlns:p14="http://schemas.microsoft.com/office/powerpoint/2010/main" val="5793956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2.3</a:t>
            </a:r>
            <a:r>
              <a:rPr kumimoji="1" lang="zh-CN" altLang="en-US" sz="2800" b="1" dirty="0">
                <a:solidFill>
                  <a:schemeClr val="bg1"/>
                </a:solidFill>
                <a:latin typeface="+mn-ea"/>
              </a:rPr>
              <a:t>  网络招聘</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2.3.3</a:t>
            </a:r>
            <a:r>
              <a:rPr lang="zh-CN" altLang="en-US" sz="2400" b="1" dirty="0">
                <a:solidFill>
                  <a:schemeClr val="bg1"/>
                </a:solidFill>
                <a:latin typeface="微软雅黑 Light" panose="020B0502040204020203" pitchFamily="34" charset="-122"/>
                <a:ea typeface="微软雅黑 Light" panose="020B0502040204020203" pitchFamily="34" charset="-122"/>
              </a:rPr>
              <a:t>　对招聘网站的选择</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信誉度</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网站的功能</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网站的服务水平</a:t>
            </a:r>
          </a:p>
        </p:txBody>
      </p:sp>
    </p:spTree>
    <p:extLst>
      <p:ext uri="{BB962C8B-B14F-4D97-AF65-F5344CB8AC3E}">
        <p14:creationId xmlns:p14="http://schemas.microsoft.com/office/powerpoint/2010/main" val="2862142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zh-CN" altLang="en-US" sz="2800" b="1" dirty="0">
                <a:solidFill>
                  <a:schemeClr val="bg1"/>
                </a:solidFill>
                <a:latin typeface="+mn-ea"/>
              </a:rPr>
              <a:t>思考题</a:t>
            </a:r>
          </a:p>
        </p:txBody>
      </p:sp>
      <p:sp>
        <p:nvSpPr>
          <p:cNvPr id="22" name="文本占位符 2"/>
          <p:cNvSpPr txBox="1">
            <a:spLocks/>
          </p:cNvSpPr>
          <p:nvPr/>
        </p:nvSpPr>
        <p:spPr>
          <a:xfrm>
            <a:off x="323386" y="914399"/>
            <a:ext cx="8329960" cy="4060372"/>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分析和比较内部招聘与外部招聘的优势和劣势。</a:t>
            </a:r>
          </a:p>
          <a:p>
            <a:pPr marL="228589" lvl="2">
              <a:lnSpc>
                <a:spcPct val="160000"/>
              </a:lnSpc>
              <a:spcBef>
                <a:spcPts val="1000"/>
              </a:spcBef>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分析网络招聘的优点和缺点。</a:t>
            </a:r>
          </a:p>
          <a:p>
            <a:pPr marL="228589" lvl="2">
              <a:lnSpc>
                <a:spcPct val="160000"/>
              </a:lnSpc>
              <a:spcBef>
                <a:spcPts val="1000"/>
              </a:spcBef>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简述人员招聘制度所包含的内容。</a:t>
            </a:r>
          </a:p>
        </p:txBody>
      </p:sp>
    </p:spTree>
    <p:extLst>
      <p:ext uri="{BB962C8B-B14F-4D97-AF65-F5344CB8AC3E}">
        <p14:creationId xmlns:p14="http://schemas.microsoft.com/office/powerpoint/2010/main" val="3559182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40995" y="1668378"/>
            <a:ext cx="6989653" cy="2105192"/>
          </a:xfrm>
          <a:prstGeom prst="rect">
            <a:avLst/>
          </a:prstGeom>
          <a:noFill/>
          <a:effectLst>
            <a:outerShdw blurRad="50800" dist="38100" dir="2700000" algn="tl" rotWithShape="0">
              <a:prstClr val="black">
                <a:alpha val="40000"/>
              </a:prstClr>
            </a:outerShdw>
          </a:effectLst>
        </p:spPr>
        <p:txBody>
          <a:bodyPr wrap="square" rtlCol="0">
            <a:spAutoFit/>
          </a:bodyPr>
          <a:lstStyle/>
          <a:p>
            <a:pPr>
              <a:lnSpc>
                <a:spcPct val="90000"/>
              </a:lnSpc>
            </a:pPr>
            <a:r>
              <a:rPr kumimoji="1" lang="en-US" altLang="zh-CN" sz="7200" b="1" dirty="0">
                <a:solidFill>
                  <a:srgbClr val="00BFC3"/>
                </a:solidFill>
                <a:latin typeface="Century Gothic"/>
                <a:ea typeface="微软雅黑"/>
              </a:rPr>
              <a:t>THANK</a:t>
            </a:r>
            <a:r>
              <a:rPr kumimoji="1" lang="zh-CN" altLang="en-US" sz="7200" b="1" dirty="0">
                <a:solidFill>
                  <a:srgbClr val="00BFC3"/>
                </a:solidFill>
                <a:latin typeface="Century Gothic"/>
                <a:ea typeface="微软雅黑"/>
              </a:rPr>
              <a:t> </a:t>
            </a:r>
            <a:r>
              <a:rPr kumimoji="1" lang="en-US" altLang="zh-CN" sz="7200" b="1" dirty="0">
                <a:solidFill>
                  <a:srgbClr val="00BFC3"/>
                </a:solidFill>
                <a:latin typeface="Century Gothic"/>
                <a:ea typeface="微软雅黑"/>
              </a:rPr>
              <a:t>YOU</a:t>
            </a:r>
            <a:r>
              <a:rPr kumimoji="1" lang="zh-CN" altLang="en-US" sz="7200" b="1" dirty="0">
                <a:solidFill>
                  <a:srgbClr val="00BFC3"/>
                </a:solidFill>
                <a:latin typeface="Century Gothic"/>
                <a:ea typeface="微软雅黑"/>
              </a:rPr>
              <a:t> </a:t>
            </a:r>
            <a:r>
              <a:rPr kumimoji="1" lang="en-US" altLang="zh-CN" sz="7200" b="1" dirty="0">
                <a:solidFill>
                  <a:srgbClr val="FFFFFF"/>
                </a:solidFill>
                <a:latin typeface="Century Gothic"/>
                <a:ea typeface="微软雅黑"/>
              </a:rPr>
              <a:t>FOR</a:t>
            </a:r>
            <a:r>
              <a:rPr kumimoji="1" lang="zh-CN" altLang="en-US" sz="7200" b="1" dirty="0">
                <a:solidFill>
                  <a:srgbClr val="FFFFFF"/>
                </a:solidFill>
                <a:latin typeface="Century Gothic"/>
                <a:ea typeface="微软雅黑"/>
              </a:rPr>
              <a:t> </a:t>
            </a:r>
            <a:r>
              <a:rPr kumimoji="1" lang="en-US" altLang="zh-CN" sz="7200" b="1" dirty="0">
                <a:solidFill>
                  <a:srgbClr val="FFFFFF"/>
                </a:solidFill>
                <a:latin typeface="Century Gothic"/>
                <a:ea typeface="微软雅黑"/>
              </a:rPr>
              <a:t>LISTENING</a:t>
            </a:r>
          </a:p>
        </p:txBody>
      </p:sp>
      <p:sp>
        <p:nvSpPr>
          <p:cNvPr id="4" name="矩形 3"/>
          <p:cNvSpPr/>
          <p:nvPr/>
        </p:nvSpPr>
        <p:spPr>
          <a:xfrm>
            <a:off x="440995" y="743403"/>
            <a:ext cx="4031873" cy="1015663"/>
          </a:xfrm>
          <a:prstGeom prst="rect">
            <a:avLst/>
          </a:prstGeom>
          <a:effectLst>
            <a:outerShdw blurRad="50800" dist="38100" dir="2700000" algn="tl" rotWithShape="0">
              <a:prstClr val="black">
                <a:alpha val="40000"/>
              </a:prstClr>
            </a:outerShdw>
          </a:effectLst>
        </p:spPr>
        <p:txBody>
          <a:bodyPr wrap="none">
            <a:spAutoFit/>
          </a:bodyPr>
          <a:lstStyle/>
          <a:p>
            <a:r>
              <a:rPr kumimoji="1" lang="zh-CN" altLang="en-US" sz="6000" b="1" dirty="0">
                <a:solidFill>
                  <a:srgbClr val="FFFFFF"/>
                </a:solidFill>
                <a:latin typeface="Century Gothic"/>
                <a:ea typeface="微软雅黑"/>
              </a:rPr>
              <a:t>感谢聆听！</a:t>
            </a:r>
          </a:p>
        </p:txBody>
      </p:sp>
    </p:spTree>
    <p:extLst>
      <p:ext uri="{BB962C8B-B14F-4D97-AF65-F5344CB8AC3E}">
        <p14:creationId xmlns:p14="http://schemas.microsoft.com/office/powerpoint/2010/main" val="372439707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9124516D-13E0-4DC3-A26B-828B43A61566}"/>
              </a:ext>
            </a:extLst>
          </p:cNvPr>
          <p:cNvSpPr>
            <a:spLocks noGrp="1" noChangeArrowheads="1"/>
          </p:cNvSpPr>
          <p:nvPr>
            <p:ph type="body" idx="1"/>
          </p:nvPr>
        </p:nvSpPr>
        <p:spPr>
          <a:xfrm>
            <a:off x="1143000" y="857250"/>
            <a:ext cx="6858000" cy="4286250"/>
          </a:xfrm>
        </p:spPr>
        <p:txBody>
          <a:bodyPr/>
          <a:lstStyle/>
          <a:p>
            <a:pPr eaLnBrk="1" hangingPunct="1">
              <a:lnSpc>
                <a:spcPct val="80000"/>
              </a:lnSpc>
            </a:pPr>
            <a:r>
              <a:rPr lang="en-US" altLang="zh-CN" sz="1200" dirty="0"/>
              <a:t> </a:t>
            </a:r>
            <a:endParaRPr lang="en-US" altLang="zh-CN" sz="1200" b="1" dirty="0"/>
          </a:p>
          <a:p>
            <a:pPr eaLnBrk="1" hangingPunct="1">
              <a:lnSpc>
                <a:spcPct val="80000"/>
              </a:lnSpc>
            </a:pPr>
            <a:r>
              <a:rPr lang="zh-CN" altLang="en-US" sz="1200" b="1" dirty="0"/>
              <a:t>学习方式：</a:t>
            </a:r>
            <a:r>
              <a:rPr lang="zh-CN" altLang="en-US" b="1" dirty="0">
                <a:ea typeface="黑体" panose="02010609060101010101" pitchFamily="49" charset="-122"/>
              </a:rPr>
              <a:t>全国招生  函授学习  权威双证  国际互认</a:t>
            </a:r>
            <a:endParaRPr lang="zh-CN" altLang="en-US" sz="1200" b="1" dirty="0"/>
          </a:p>
          <a:p>
            <a:pPr eaLnBrk="1" hangingPunct="1">
              <a:lnSpc>
                <a:spcPct val="80000"/>
              </a:lnSpc>
            </a:pPr>
            <a:endParaRPr lang="en-US" altLang="zh-CN" sz="1200" b="1" dirty="0"/>
          </a:p>
          <a:p>
            <a:pPr eaLnBrk="1" hangingPunct="1">
              <a:lnSpc>
                <a:spcPct val="80000"/>
              </a:lnSpc>
            </a:pPr>
            <a:r>
              <a:rPr lang="zh-CN" altLang="en-US" sz="1200" b="1" dirty="0"/>
              <a:t>认证项目：注册</a:t>
            </a:r>
            <a:r>
              <a:rPr lang="en-US" altLang="zh-CN" sz="1200" b="1" dirty="0"/>
              <a:t> </a:t>
            </a:r>
            <a:r>
              <a:rPr lang="zh-CN" altLang="en-US" sz="1200" b="1" dirty="0"/>
              <a:t>职业经理、人力资源总监、品质经理、生产经理、营销策划师、物流经理、</a:t>
            </a:r>
            <a:endParaRPr lang="en-US" altLang="zh-CN" sz="1200" b="1" dirty="0"/>
          </a:p>
          <a:p>
            <a:pPr eaLnBrk="1" hangingPunct="1">
              <a:lnSpc>
                <a:spcPct val="80000"/>
              </a:lnSpc>
            </a:pPr>
            <a:r>
              <a:rPr lang="zh-CN" altLang="en-US" sz="1200" b="1" dirty="0"/>
              <a:t>          项目经理、企业管理咨询师、企业总经理、营销经理、财务总监、酒店经理、企业培训师</a:t>
            </a:r>
            <a:endParaRPr lang="en-US" altLang="zh-CN" sz="1200" b="1" dirty="0"/>
          </a:p>
          <a:p>
            <a:pPr eaLnBrk="1" hangingPunct="1">
              <a:lnSpc>
                <a:spcPct val="80000"/>
              </a:lnSpc>
            </a:pPr>
            <a:r>
              <a:rPr lang="zh-CN" altLang="en-US" sz="1200" b="1" dirty="0"/>
              <a:t>          采购经理、</a:t>
            </a:r>
            <a:r>
              <a:rPr lang="en-US" altLang="zh-CN" sz="1200" b="1" dirty="0"/>
              <a:t>IE</a:t>
            </a:r>
            <a:r>
              <a:rPr lang="zh-CN" altLang="en-US" sz="1200" b="1" dirty="0"/>
              <a:t>工业工程师、医院管理、行政总监、市场总监、工厂管理、服装企业管理、</a:t>
            </a:r>
            <a:endParaRPr lang="en-US" altLang="zh-CN" sz="1200" b="1" dirty="0"/>
          </a:p>
          <a:p>
            <a:pPr eaLnBrk="1" hangingPunct="1">
              <a:lnSpc>
                <a:spcPct val="80000"/>
              </a:lnSpc>
            </a:pPr>
            <a:r>
              <a:rPr lang="zh-CN" altLang="en-US" sz="1200" b="1" dirty="0"/>
              <a:t>          六西格玛管理师、车间主管、经济管理师、生产运营管理师、精益管理师等</a:t>
            </a:r>
            <a:r>
              <a:rPr lang="en-US" altLang="zh-CN" sz="1200" b="1" dirty="0"/>
              <a:t>MBA</a:t>
            </a:r>
            <a:r>
              <a:rPr lang="zh-CN" altLang="en-US" sz="1200" b="1" dirty="0"/>
              <a:t>等认证。</a:t>
            </a:r>
          </a:p>
          <a:p>
            <a:pPr eaLnBrk="1" hangingPunct="1">
              <a:lnSpc>
                <a:spcPct val="80000"/>
              </a:lnSpc>
            </a:pPr>
            <a:endParaRPr lang="zh-CN" altLang="en-US" sz="1200" b="1" dirty="0"/>
          </a:p>
          <a:p>
            <a:pPr eaLnBrk="1" hangingPunct="1">
              <a:lnSpc>
                <a:spcPct val="80000"/>
              </a:lnSpc>
            </a:pPr>
            <a:r>
              <a:rPr lang="zh-CN" altLang="en-US" sz="1200" b="1" dirty="0"/>
              <a:t>颁发双证：经理资格证</a:t>
            </a:r>
            <a:r>
              <a:rPr lang="en-US" altLang="zh-CN" sz="1200" b="1" dirty="0"/>
              <a:t>+MBA</a:t>
            </a:r>
            <a:r>
              <a:rPr lang="zh-CN" altLang="en-US" sz="1200" b="1" dirty="0"/>
              <a:t>研修证</a:t>
            </a:r>
            <a:r>
              <a:rPr lang="en-US" altLang="zh-CN" sz="1200" b="1" dirty="0"/>
              <a:t>+</a:t>
            </a:r>
            <a:r>
              <a:rPr lang="zh-CN" altLang="en-US" sz="1200" b="1" dirty="0"/>
              <a:t>全套学籍档案</a:t>
            </a:r>
          </a:p>
          <a:p>
            <a:pPr eaLnBrk="1" hangingPunct="1">
              <a:lnSpc>
                <a:spcPct val="80000"/>
              </a:lnSpc>
            </a:pPr>
            <a:r>
              <a:rPr lang="zh-CN" altLang="en-US" sz="1200" b="1" dirty="0"/>
              <a:t>收费标准  ：</a:t>
            </a:r>
            <a:r>
              <a:rPr lang="zh-CN" altLang="en-US" sz="1800" b="1" dirty="0"/>
              <a:t>仅收取</a:t>
            </a:r>
            <a:r>
              <a:rPr lang="en-US" altLang="zh-CN" sz="1800" b="1" dirty="0"/>
              <a:t>1280</a:t>
            </a:r>
            <a:r>
              <a:rPr lang="zh-CN" altLang="en-US" sz="1800" b="1" dirty="0"/>
              <a:t>元</a:t>
            </a:r>
            <a:r>
              <a:rPr lang="zh-CN" altLang="en-US" sz="1200" b="1" dirty="0"/>
              <a:t>       招生网址： </a:t>
            </a:r>
            <a:r>
              <a:rPr lang="en-US" altLang="zh-CN" b="1" dirty="0">
                <a:hlinkClick r:id="rId2"/>
              </a:rPr>
              <a:t>www.mhjy.net</a:t>
            </a:r>
            <a:endParaRPr lang="en-US" altLang="zh-CN" b="1" dirty="0"/>
          </a:p>
          <a:p>
            <a:pPr eaLnBrk="1" hangingPunct="1">
              <a:lnSpc>
                <a:spcPct val="80000"/>
              </a:lnSpc>
              <a:buFontTx/>
              <a:buNone/>
            </a:pPr>
            <a:r>
              <a:rPr lang="en-US" altLang="zh-CN" b="1" dirty="0"/>
              <a:t>    </a:t>
            </a:r>
            <a:r>
              <a:rPr lang="zh-CN" altLang="en-US" sz="1200" b="1" dirty="0"/>
              <a:t>报名电话：</a:t>
            </a:r>
            <a:r>
              <a:rPr lang="en-US" altLang="zh-CN" sz="1200" b="1" dirty="0"/>
              <a:t>13684609885    0451—88342620 </a:t>
            </a:r>
          </a:p>
          <a:p>
            <a:pPr eaLnBrk="1" hangingPunct="1">
              <a:lnSpc>
                <a:spcPct val="80000"/>
              </a:lnSpc>
              <a:buFontTx/>
              <a:buNone/>
            </a:pPr>
            <a:r>
              <a:rPr lang="en-US" altLang="zh-CN" sz="1200" b="1" dirty="0"/>
              <a:t>        </a:t>
            </a:r>
            <a:r>
              <a:rPr lang="zh-CN" altLang="en-US" sz="1200" b="1" dirty="0"/>
              <a:t>微信公众号：</a:t>
            </a:r>
            <a:r>
              <a:rPr lang="en-US" altLang="zh-CN" sz="1200" b="1" dirty="0"/>
              <a:t>MHJY1998   </a:t>
            </a:r>
            <a:r>
              <a:rPr lang="zh-CN" altLang="en-US" sz="1200" b="1" dirty="0"/>
              <a:t>微信客服：</a:t>
            </a:r>
            <a:r>
              <a:rPr lang="en-US" altLang="zh-CN" sz="1200" b="1" dirty="0"/>
              <a:t>122285053    </a:t>
            </a:r>
            <a:r>
              <a:rPr lang="zh-CN" altLang="en-US" sz="1200" b="1" dirty="0"/>
              <a:t>咨询邮箱：</a:t>
            </a:r>
            <a:r>
              <a:rPr lang="en-US" altLang="zh-CN" sz="1200" b="1" dirty="0">
                <a:hlinkClick r:id="rId3"/>
              </a:rPr>
              <a:t>xchy007@163.com</a:t>
            </a:r>
            <a:r>
              <a:rPr lang="en-US" altLang="zh-CN" sz="1200" b="1" dirty="0"/>
              <a:t>   </a:t>
            </a:r>
          </a:p>
          <a:p>
            <a:pPr eaLnBrk="1" hangingPunct="1">
              <a:lnSpc>
                <a:spcPct val="80000"/>
              </a:lnSpc>
              <a:buFontTx/>
              <a:buNone/>
            </a:pPr>
            <a:r>
              <a:rPr lang="en-US" altLang="zh-CN" sz="1200" b="1" dirty="0"/>
              <a:t>        </a:t>
            </a:r>
            <a:r>
              <a:rPr lang="zh-CN" altLang="en-US" sz="1200" b="1" dirty="0"/>
              <a:t>咨询教师</a:t>
            </a:r>
            <a:r>
              <a:rPr lang="en-US" altLang="zh-CN" sz="1200" b="1" dirty="0"/>
              <a:t>: </a:t>
            </a:r>
            <a:r>
              <a:rPr lang="zh-CN" altLang="en-US" sz="1200" b="1" dirty="0"/>
              <a:t>王海涛 郑毅 </a:t>
            </a:r>
          </a:p>
          <a:p>
            <a:pPr algn="r" eaLnBrk="1" hangingPunct="1">
              <a:lnSpc>
                <a:spcPct val="80000"/>
              </a:lnSpc>
              <a:buFontTx/>
              <a:buNone/>
            </a:pPr>
            <a:r>
              <a:rPr lang="zh-CN" altLang="en-US" sz="1350" b="1" dirty="0"/>
              <a:t>颁证单位：中国经济管理大学</a:t>
            </a:r>
          </a:p>
          <a:p>
            <a:pPr algn="r" eaLnBrk="1" hangingPunct="1">
              <a:lnSpc>
                <a:spcPct val="80000"/>
              </a:lnSpc>
            </a:pPr>
            <a:r>
              <a:rPr lang="zh-CN" altLang="en-US" sz="1350" b="1" dirty="0"/>
              <a:t>主办单位：哈尔滨美华企业管理有限公司</a:t>
            </a:r>
            <a:endParaRPr lang="en-US" altLang="zh-CN" sz="1350" b="1" dirty="0"/>
          </a:p>
        </p:txBody>
      </p:sp>
      <p:sp>
        <p:nvSpPr>
          <p:cNvPr id="2051" name="WordArt 4">
            <a:extLst>
              <a:ext uri="{FF2B5EF4-FFF2-40B4-BE49-F238E27FC236}">
                <a16:creationId xmlns:a16="http://schemas.microsoft.com/office/drawing/2014/main" id="{40994623-BF2E-4ADD-A560-D65E16D71DBB}"/>
              </a:ext>
            </a:extLst>
          </p:cNvPr>
          <p:cNvSpPr>
            <a:spLocks noChangeArrowheads="1" noChangeShapeType="1" noTextEdit="1"/>
          </p:cNvSpPr>
          <p:nvPr/>
        </p:nvSpPr>
        <p:spPr bwMode="auto">
          <a:xfrm flipH="1">
            <a:off x="10197704" y="4030266"/>
            <a:ext cx="161925" cy="309563"/>
          </a:xfrm>
          <a:prstGeom prst="rect">
            <a:avLst/>
          </a:prstGeom>
        </p:spPr>
        <p:txBody>
          <a:bodyPr wrap="none" fromWordArt="1">
            <a:prstTxWarp prst="textSlantUp">
              <a:avLst>
                <a:gd name="adj" fmla="val 32056"/>
              </a:avLst>
            </a:prstTxWarp>
          </a:bodyPr>
          <a:lstStyle/>
          <a:p>
            <a:pPr algn="ctr"/>
            <a:endParaRPr lang="zh-CN" altLang="en-US" sz="1350"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0F798634-0E08-487F-A469-9AE5CE0A71F7}"/>
              </a:ext>
            </a:extLst>
          </p:cNvPr>
          <p:cNvSpPr>
            <a:spLocks noGrp="1" noChangeArrowheads="1"/>
          </p:cNvSpPr>
          <p:nvPr>
            <p:ph type="title"/>
          </p:nvPr>
        </p:nvSpPr>
        <p:spPr/>
        <p:txBody>
          <a:bodyPr/>
          <a:lstStyle/>
          <a:p>
            <a:pPr eaLnBrk="1" hangingPunct="1"/>
            <a:br>
              <a:rPr lang="en-US" altLang="zh-CN" sz="3000">
                <a:solidFill>
                  <a:srgbClr val="FF0000"/>
                </a:solidFill>
              </a:rPr>
            </a:br>
            <a:endParaRPr lang="en-US" altLang="zh-CN" sz="3000">
              <a:solidFill>
                <a:srgbClr val="FF0000"/>
              </a:solidFill>
            </a:endParaRPr>
          </a:p>
        </p:txBody>
      </p:sp>
      <p:sp>
        <p:nvSpPr>
          <p:cNvPr id="3080" name="WordArt 8">
            <a:extLst>
              <a:ext uri="{FF2B5EF4-FFF2-40B4-BE49-F238E27FC236}">
                <a16:creationId xmlns:a16="http://schemas.microsoft.com/office/drawing/2014/main" id="{A6F5C521-9032-47A1-912D-A7ED97CC7AF1}"/>
              </a:ext>
            </a:extLst>
          </p:cNvPr>
          <p:cNvSpPr>
            <a:spLocks noChangeArrowheads="1" noChangeShapeType="1" noTextEdit="1"/>
          </p:cNvSpPr>
          <p:nvPr/>
        </p:nvSpPr>
        <p:spPr bwMode="auto">
          <a:xfrm>
            <a:off x="1439466" y="267875"/>
            <a:ext cx="6079352" cy="750099"/>
          </a:xfrm>
          <a:prstGeom prst="rect">
            <a:avLst/>
          </a:prstGeom>
        </p:spPr>
        <p:txBody>
          <a:bodyPr wrap="none" fromWordArt="1">
            <a:prstTxWarp prst="textPlain">
              <a:avLst>
                <a:gd name="adj" fmla="val 50000"/>
              </a:avLst>
            </a:prstTxWarp>
          </a:bodyPr>
          <a:lstStyle/>
          <a:p>
            <a:pPr algn="ctr" eaLnBrk="1" hangingPunct="1">
              <a:defRPr/>
            </a:pPr>
            <a:r>
              <a:rPr lang="zh-CN" altLang="en-US" sz="2700" b="1" kern="10" dirty="0">
                <a:ln w="9525">
                  <a:solidFill>
                    <a:srgbClr val="FF0000"/>
                  </a:solidFill>
                  <a:round/>
                  <a:headEnd/>
                  <a:tailEnd/>
                </a:ln>
                <a:solidFill>
                  <a:srgbClr val="FF0000"/>
                </a:solidFill>
                <a:latin typeface="黑体"/>
                <a:ea typeface="黑体"/>
              </a:rPr>
              <a:t>全国迷你型</a:t>
            </a:r>
            <a:r>
              <a:rPr lang="en-US" altLang="zh-CN" sz="2700" b="1" kern="10" dirty="0">
                <a:ln w="9525">
                  <a:solidFill>
                    <a:srgbClr val="FF0000"/>
                  </a:solidFill>
                  <a:round/>
                  <a:headEnd/>
                  <a:tailEnd/>
                </a:ln>
                <a:solidFill>
                  <a:srgbClr val="FF0000"/>
                </a:solidFill>
                <a:latin typeface="黑体"/>
                <a:ea typeface="黑体"/>
              </a:rPr>
              <a:t>MBA</a:t>
            </a:r>
            <a:r>
              <a:rPr lang="zh-CN" altLang="en-US" sz="27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EE2CD368-A61D-4037-B3A9-F8BFBD0A6C3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3014" y="3630386"/>
            <a:ext cx="978694" cy="978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9124516D-13E0-4DC3-A26B-828B43A61566}"/>
              </a:ext>
            </a:extLst>
          </p:cNvPr>
          <p:cNvSpPr>
            <a:spLocks noGrp="1" noChangeArrowheads="1"/>
          </p:cNvSpPr>
          <p:nvPr>
            <p:ph type="body" idx="1"/>
          </p:nvPr>
        </p:nvSpPr>
        <p:spPr>
          <a:xfrm>
            <a:off x="1143000" y="857250"/>
            <a:ext cx="6858000" cy="4286250"/>
          </a:xfrm>
        </p:spPr>
        <p:txBody>
          <a:bodyPr/>
          <a:lstStyle/>
          <a:p>
            <a:pPr eaLnBrk="1" hangingPunct="1">
              <a:lnSpc>
                <a:spcPct val="80000"/>
              </a:lnSpc>
            </a:pPr>
            <a:r>
              <a:rPr lang="en-US" altLang="zh-CN" sz="1200" dirty="0"/>
              <a:t> </a:t>
            </a:r>
            <a:endParaRPr lang="en-US" altLang="zh-CN" sz="1200" b="1" dirty="0"/>
          </a:p>
          <a:p>
            <a:pPr eaLnBrk="1" hangingPunct="1">
              <a:lnSpc>
                <a:spcPct val="80000"/>
              </a:lnSpc>
            </a:pPr>
            <a:r>
              <a:rPr lang="zh-CN" altLang="en-US" sz="1200" b="1" dirty="0"/>
              <a:t>学习方式：</a:t>
            </a:r>
            <a:r>
              <a:rPr lang="zh-CN" altLang="en-US" b="1" dirty="0">
                <a:ea typeface="黑体" panose="02010609060101010101" pitchFamily="49" charset="-122"/>
              </a:rPr>
              <a:t>全国招生  函授学习  权威双证  国际互认</a:t>
            </a:r>
            <a:endParaRPr lang="zh-CN" altLang="en-US" sz="1200" b="1" dirty="0"/>
          </a:p>
          <a:p>
            <a:pPr eaLnBrk="1" hangingPunct="1">
              <a:lnSpc>
                <a:spcPct val="80000"/>
              </a:lnSpc>
            </a:pPr>
            <a:endParaRPr lang="en-US" altLang="zh-CN" sz="1200" b="1" dirty="0"/>
          </a:p>
          <a:p>
            <a:pPr eaLnBrk="1" hangingPunct="1">
              <a:lnSpc>
                <a:spcPct val="80000"/>
              </a:lnSpc>
            </a:pPr>
            <a:r>
              <a:rPr lang="zh-CN" altLang="en-US" sz="1200" b="1" dirty="0"/>
              <a:t>认证项目：注册</a:t>
            </a:r>
            <a:r>
              <a:rPr lang="en-US" altLang="zh-CN" sz="1200" b="1" dirty="0"/>
              <a:t> </a:t>
            </a:r>
            <a:r>
              <a:rPr lang="zh-CN" altLang="en-US" sz="1200" b="1" dirty="0"/>
              <a:t>职业经理、人力资源总监、品质经理、生产经理、营销策划师、物流经理、</a:t>
            </a:r>
            <a:endParaRPr lang="en-US" altLang="zh-CN" sz="1200" b="1" dirty="0"/>
          </a:p>
          <a:p>
            <a:pPr eaLnBrk="1" hangingPunct="1">
              <a:lnSpc>
                <a:spcPct val="80000"/>
              </a:lnSpc>
            </a:pPr>
            <a:r>
              <a:rPr lang="zh-CN" altLang="en-US" sz="1200" b="1" dirty="0"/>
              <a:t>          项目经理、企业管理咨询师、企业总经理、营销经理、财务总监、酒店经理、企业培训师</a:t>
            </a:r>
            <a:endParaRPr lang="en-US" altLang="zh-CN" sz="1200" b="1" dirty="0"/>
          </a:p>
          <a:p>
            <a:pPr eaLnBrk="1" hangingPunct="1">
              <a:lnSpc>
                <a:spcPct val="80000"/>
              </a:lnSpc>
            </a:pPr>
            <a:r>
              <a:rPr lang="zh-CN" altLang="en-US" sz="1200" b="1" dirty="0"/>
              <a:t>          采购经理、</a:t>
            </a:r>
            <a:r>
              <a:rPr lang="en-US" altLang="zh-CN" sz="1200" b="1" dirty="0"/>
              <a:t>IE</a:t>
            </a:r>
            <a:r>
              <a:rPr lang="zh-CN" altLang="en-US" sz="1200" b="1" dirty="0"/>
              <a:t>工业工程师、医院管理、行政总监、市场总监、工厂管理、服装企业管理、</a:t>
            </a:r>
            <a:endParaRPr lang="en-US" altLang="zh-CN" sz="1200" b="1" dirty="0"/>
          </a:p>
          <a:p>
            <a:pPr eaLnBrk="1" hangingPunct="1">
              <a:lnSpc>
                <a:spcPct val="80000"/>
              </a:lnSpc>
            </a:pPr>
            <a:r>
              <a:rPr lang="zh-CN" altLang="en-US" sz="1200" b="1" dirty="0"/>
              <a:t>          六西格玛管理师、车间主管、经济管理师、生产运营管理师、精益管理师等</a:t>
            </a:r>
            <a:r>
              <a:rPr lang="en-US" altLang="zh-CN" sz="1200" b="1" dirty="0"/>
              <a:t>MBA</a:t>
            </a:r>
            <a:r>
              <a:rPr lang="zh-CN" altLang="en-US" sz="1200" b="1" dirty="0"/>
              <a:t>等认证。</a:t>
            </a:r>
          </a:p>
          <a:p>
            <a:pPr eaLnBrk="1" hangingPunct="1">
              <a:lnSpc>
                <a:spcPct val="80000"/>
              </a:lnSpc>
            </a:pPr>
            <a:endParaRPr lang="zh-CN" altLang="en-US" sz="1200" b="1" dirty="0"/>
          </a:p>
          <a:p>
            <a:pPr eaLnBrk="1" hangingPunct="1">
              <a:lnSpc>
                <a:spcPct val="80000"/>
              </a:lnSpc>
            </a:pPr>
            <a:r>
              <a:rPr lang="zh-CN" altLang="en-US" sz="1200" b="1" dirty="0"/>
              <a:t>颁发双证：经理资格证</a:t>
            </a:r>
            <a:r>
              <a:rPr lang="en-US" altLang="zh-CN" sz="1200" b="1" dirty="0"/>
              <a:t>+MBA</a:t>
            </a:r>
            <a:r>
              <a:rPr lang="zh-CN" altLang="en-US" sz="1200" b="1" dirty="0"/>
              <a:t>研修证</a:t>
            </a:r>
            <a:r>
              <a:rPr lang="en-US" altLang="zh-CN" sz="1200" b="1" dirty="0"/>
              <a:t>+</a:t>
            </a:r>
            <a:r>
              <a:rPr lang="zh-CN" altLang="en-US" sz="1200" b="1" dirty="0"/>
              <a:t>全套学籍档案</a:t>
            </a:r>
          </a:p>
          <a:p>
            <a:pPr eaLnBrk="1" hangingPunct="1">
              <a:lnSpc>
                <a:spcPct val="80000"/>
              </a:lnSpc>
            </a:pPr>
            <a:r>
              <a:rPr lang="zh-CN" altLang="en-US" sz="1200" b="1" dirty="0"/>
              <a:t>收费标准  ：</a:t>
            </a:r>
            <a:r>
              <a:rPr lang="zh-CN" altLang="en-US" sz="1800" b="1" dirty="0"/>
              <a:t>仅收取</a:t>
            </a:r>
            <a:r>
              <a:rPr lang="en-US" altLang="zh-CN" sz="1800" b="1" dirty="0"/>
              <a:t>1280</a:t>
            </a:r>
            <a:r>
              <a:rPr lang="zh-CN" altLang="en-US" sz="1800" b="1" dirty="0"/>
              <a:t>元</a:t>
            </a:r>
            <a:r>
              <a:rPr lang="zh-CN" altLang="en-US" sz="1200" b="1" dirty="0"/>
              <a:t>       招生网址： </a:t>
            </a:r>
            <a:r>
              <a:rPr lang="en-US" altLang="zh-CN" b="1" dirty="0">
                <a:hlinkClick r:id="rId2"/>
              </a:rPr>
              <a:t>www.mhjy.net</a:t>
            </a:r>
            <a:endParaRPr lang="en-US" altLang="zh-CN" b="1" dirty="0"/>
          </a:p>
          <a:p>
            <a:pPr eaLnBrk="1" hangingPunct="1">
              <a:lnSpc>
                <a:spcPct val="80000"/>
              </a:lnSpc>
              <a:buFontTx/>
              <a:buNone/>
            </a:pPr>
            <a:r>
              <a:rPr lang="en-US" altLang="zh-CN" b="1" dirty="0"/>
              <a:t>    </a:t>
            </a:r>
            <a:r>
              <a:rPr lang="zh-CN" altLang="en-US" sz="1200" b="1" dirty="0"/>
              <a:t>报名电话：</a:t>
            </a:r>
            <a:r>
              <a:rPr lang="en-US" altLang="zh-CN" sz="1200" b="1" dirty="0"/>
              <a:t>13684609885    0451—88342620 </a:t>
            </a:r>
          </a:p>
          <a:p>
            <a:pPr eaLnBrk="1" hangingPunct="1">
              <a:lnSpc>
                <a:spcPct val="80000"/>
              </a:lnSpc>
              <a:buFontTx/>
              <a:buNone/>
            </a:pPr>
            <a:r>
              <a:rPr lang="en-US" altLang="zh-CN" sz="1200" b="1" dirty="0"/>
              <a:t>        </a:t>
            </a:r>
            <a:r>
              <a:rPr lang="zh-CN" altLang="en-US" sz="1200" b="1" dirty="0"/>
              <a:t>微信公众号：</a:t>
            </a:r>
            <a:r>
              <a:rPr lang="en-US" altLang="zh-CN" sz="1200" b="1" dirty="0"/>
              <a:t>MHJY1998   </a:t>
            </a:r>
            <a:r>
              <a:rPr lang="zh-CN" altLang="en-US" sz="1200" b="1" dirty="0"/>
              <a:t>微信客服：</a:t>
            </a:r>
            <a:r>
              <a:rPr lang="en-US" altLang="zh-CN" sz="1200" b="1" dirty="0"/>
              <a:t>122285053    </a:t>
            </a:r>
            <a:r>
              <a:rPr lang="zh-CN" altLang="en-US" sz="1200" b="1" dirty="0"/>
              <a:t>咨询邮箱：</a:t>
            </a:r>
            <a:r>
              <a:rPr lang="en-US" altLang="zh-CN" sz="1200" b="1" dirty="0">
                <a:hlinkClick r:id="rId3"/>
              </a:rPr>
              <a:t>xchy007@163.com</a:t>
            </a:r>
            <a:r>
              <a:rPr lang="en-US" altLang="zh-CN" sz="1200" b="1" dirty="0"/>
              <a:t>   </a:t>
            </a:r>
          </a:p>
          <a:p>
            <a:pPr eaLnBrk="1" hangingPunct="1">
              <a:lnSpc>
                <a:spcPct val="80000"/>
              </a:lnSpc>
              <a:buFontTx/>
              <a:buNone/>
            </a:pPr>
            <a:r>
              <a:rPr lang="en-US" altLang="zh-CN" sz="1200" b="1" dirty="0"/>
              <a:t>        </a:t>
            </a:r>
            <a:r>
              <a:rPr lang="zh-CN" altLang="en-US" sz="1200" b="1" dirty="0"/>
              <a:t>咨询教师</a:t>
            </a:r>
            <a:r>
              <a:rPr lang="en-US" altLang="zh-CN" sz="1200" b="1" dirty="0"/>
              <a:t>: </a:t>
            </a:r>
            <a:r>
              <a:rPr lang="zh-CN" altLang="en-US" sz="1200" b="1" dirty="0"/>
              <a:t>王海涛 郑毅 </a:t>
            </a:r>
          </a:p>
          <a:p>
            <a:pPr algn="r" eaLnBrk="1" hangingPunct="1">
              <a:lnSpc>
                <a:spcPct val="80000"/>
              </a:lnSpc>
              <a:buFontTx/>
              <a:buNone/>
            </a:pPr>
            <a:r>
              <a:rPr lang="zh-CN" altLang="en-US" sz="1350" b="1" dirty="0"/>
              <a:t>颁证单位：中国经济管理大学</a:t>
            </a:r>
          </a:p>
          <a:p>
            <a:pPr algn="r" eaLnBrk="1" hangingPunct="1">
              <a:lnSpc>
                <a:spcPct val="80000"/>
              </a:lnSpc>
            </a:pPr>
            <a:r>
              <a:rPr lang="zh-CN" altLang="en-US" sz="1350" b="1" dirty="0"/>
              <a:t>主办单位：哈尔滨美华企业管理有限公司</a:t>
            </a:r>
            <a:endParaRPr lang="en-US" altLang="zh-CN" sz="1350" b="1" dirty="0"/>
          </a:p>
        </p:txBody>
      </p:sp>
      <p:sp>
        <p:nvSpPr>
          <p:cNvPr id="2051" name="WordArt 4">
            <a:extLst>
              <a:ext uri="{FF2B5EF4-FFF2-40B4-BE49-F238E27FC236}">
                <a16:creationId xmlns:a16="http://schemas.microsoft.com/office/drawing/2014/main" id="{40994623-BF2E-4ADD-A560-D65E16D71DBB}"/>
              </a:ext>
            </a:extLst>
          </p:cNvPr>
          <p:cNvSpPr>
            <a:spLocks noChangeArrowheads="1" noChangeShapeType="1" noTextEdit="1"/>
          </p:cNvSpPr>
          <p:nvPr/>
        </p:nvSpPr>
        <p:spPr bwMode="auto">
          <a:xfrm flipH="1">
            <a:off x="10197704" y="4030266"/>
            <a:ext cx="161925" cy="309563"/>
          </a:xfrm>
          <a:prstGeom prst="rect">
            <a:avLst/>
          </a:prstGeom>
        </p:spPr>
        <p:txBody>
          <a:bodyPr wrap="none" fromWordArt="1">
            <a:prstTxWarp prst="textSlantUp">
              <a:avLst>
                <a:gd name="adj" fmla="val 32056"/>
              </a:avLst>
            </a:prstTxWarp>
          </a:bodyPr>
          <a:lstStyle/>
          <a:p>
            <a:pPr algn="ctr"/>
            <a:endParaRPr lang="zh-CN" altLang="en-US" sz="1350"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0F798634-0E08-487F-A469-9AE5CE0A71F7}"/>
              </a:ext>
            </a:extLst>
          </p:cNvPr>
          <p:cNvSpPr>
            <a:spLocks noGrp="1" noChangeArrowheads="1"/>
          </p:cNvSpPr>
          <p:nvPr>
            <p:ph type="title"/>
          </p:nvPr>
        </p:nvSpPr>
        <p:spPr/>
        <p:txBody>
          <a:bodyPr/>
          <a:lstStyle/>
          <a:p>
            <a:pPr eaLnBrk="1" hangingPunct="1"/>
            <a:br>
              <a:rPr lang="en-US" altLang="zh-CN" sz="3000">
                <a:solidFill>
                  <a:srgbClr val="FF0000"/>
                </a:solidFill>
              </a:rPr>
            </a:br>
            <a:endParaRPr lang="en-US" altLang="zh-CN" sz="3000">
              <a:solidFill>
                <a:srgbClr val="FF0000"/>
              </a:solidFill>
            </a:endParaRPr>
          </a:p>
        </p:txBody>
      </p:sp>
      <p:sp>
        <p:nvSpPr>
          <p:cNvPr id="3080" name="WordArt 8">
            <a:extLst>
              <a:ext uri="{FF2B5EF4-FFF2-40B4-BE49-F238E27FC236}">
                <a16:creationId xmlns:a16="http://schemas.microsoft.com/office/drawing/2014/main" id="{A6F5C521-9032-47A1-912D-A7ED97CC7AF1}"/>
              </a:ext>
            </a:extLst>
          </p:cNvPr>
          <p:cNvSpPr>
            <a:spLocks noChangeArrowheads="1" noChangeShapeType="1" noTextEdit="1"/>
          </p:cNvSpPr>
          <p:nvPr/>
        </p:nvSpPr>
        <p:spPr bwMode="auto">
          <a:xfrm>
            <a:off x="1439466" y="267875"/>
            <a:ext cx="6079352" cy="750099"/>
          </a:xfrm>
          <a:prstGeom prst="rect">
            <a:avLst/>
          </a:prstGeom>
        </p:spPr>
        <p:txBody>
          <a:bodyPr wrap="none" fromWordArt="1">
            <a:prstTxWarp prst="textPlain">
              <a:avLst>
                <a:gd name="adj" fmla="val 50000"/>
              </a:avLst>
            </a:prstTxWarp>
          </a:bodyPr>
          <a:lstStyle/>
          <a:p>
            <a:pPr algn="ctr" eaLnBrk="1" hangingPunct="1">
              <a:defRPr/>
            </a:pPr>
            <a:r>
              <a:rPr lang="zh-CN" altLang="en-US" sz="2700" b="1" kern="10" dirty="0">
                <a:ln w="9525">
                  <a:solidFill>
                    <a:srgbClr val="FF0000"/>
                  </a:solidFill>
                  <a:round/>
                  <a:headEnd/>
                  <a:tailEnd/>
                </a:ln>
                <a:solidFill>
                  <a:srgbClr val="FF0000"/>
                </a:solidFill>
                <a:latin typeface="黑体"/>
                <a:ea typeface="黑体"/>
              </a:rPr>
              <a:t>全国迷你型</a:t>
            </a:r>
            <a:r>
              <a:rPr lang="en-US" altLang="zh-CN" sz="2700" b="1" kern="10" dirty="0">
                <a:ln w="9525">
                  <a:solidFill>
                    <a:srgbClr val="FF0000"/>
                  </a:solidFill>
                  <a:round/>
                  <a:headEnd/>
                  <a:tailEnd/>
                </a:ln>
                <a:solidFill>
                  <a:srgbClr val="FF0000"/>
                </a:solidFill>
                <a:latin typeface="黑体"/>
                <a:ea typeface="黑体"/>
              </a:rPr>
              <a:t>MBA</a:t>
            </a:r>
            <a:r>
              <a:rPr lang="zh-CN" altLang="en-US" sz="27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EE2CD368-A61D-4037-B3A9-F8BFBD0A6C3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3014" y="3630386"/>
            <a:ext cx="978694" cy="978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03312" y="361152"/>
            <a:ext cx="1763205" cy="646331"/>
          </a:xfrm>
          <a:prstGeom prst="rect">
            <a:avLst/>
          </a:prstGeom>
          <a:noFill/>
        </p:spPr>
        <p:txBody>
          <a:bodyPr wrap="square" rtlCol="0">
            <a:spAutoFit/>
          </a:bodyPr>
          <a:lstStyle/>
          <a:p>
            <a:pPr algn="ctr"/>
            <a:r>
              <a:rPr lang="zh-CN" altLang="en-US" sz="3600" b="1" dirty="0">
                <a:solidFill>
                  <a:schemeClr val="tx2"/>
                </a:solidFill>
                <a:latin typeface="+mn-ea"/>
              </a:rPr>
              <a:t>目录</a:t>
            </a:r>
            <a:endParaRPr lang="zh-CN" altLang="zh-CN" sz="3600" b="1" dirty="0">
              <a:solidFill>
                <a:schemeClr val="tx2"/>
              </a:solidFill>
              <a:latin typeface="+mn-ea"/>
            </a:endParaRPr>
          </a:p>
        </p:txBody>
      </p:sp>
      <p:sp>
        <p:nvSpPr>
          <p:cNvPr id="5" name="AutoShape 4"/>
          <p:cNvSpPr>
            <a:spLocks noChangeArrowheads="1"/>
          </p:cNvSpPr>
          <p:nvPr/>
        </p:nvSpPr>
        <p:spPr bwMode="auto">
          <a:xfrm>
            <a:off x="1676400" y="1157288"/>
            <a:ext cx="6324600" cy="495300"/>
          </a:xfrm>
          <a:prstGeom prst="roundRect">
            <a:avLst>
              <a:gd name="adj" fmla="val 16667"/>
            </a:avLst>
          </a:prstGeom>
          <a:gradFill rotWithShape="1">
            <a:gsLst>
              <a:gs pos="0">
                <a:schemeClr val="accent2"/>
              </a:gs>
              <a:gs pos="50000">
                <a:schemeClr val="accent2">
                  <a:gamma/>
                  <a:tint val="21176"/>
                  <a:invGamma/>
                </a:schemeClr>
              </a:gs>
              <a:gs pos="100000">
                <a:schemeClr val="accent2"/>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6" name="Text Box 5"/>
          <p:cNvSpPr txBox="1">
            <a:spLocks noChangeArrowheads="1"/>
          </p:cNvSpPr>
          <p:nvPr/>
        </p:nvSpPr>
        <p:spPr bwMode="auto">
          <a:xfrm>
            <a:off x="1981200" y="1185352"/>
            <a:ext cx="49752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招聘渠道的选择</a:t>
            </a:r>
          </a:p>
        </p:txBody>
      </p:sp>
      <p:sp>
        <p:nvSpPr>
          <p:cNvPr id="7" name="AutoShape 6"/>
          <p:cNvSpPr>
            <a:spLocks noChangeArrowheads="1"/>
          </p:cNvSpPr>
          <p:nvPr/>
        </p:nvSpPr>
        <p:spPr bwMode="auto">
          <a:xfrm>
            <a:off x="1697038" y="1875746"/>
            <a:ext cx="6303962" cy="495300"/>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8" name="Text Box 7"/>
          <p:cNvSpPr txBox="1">
            <a:spLocks noChangeArrowheads="1"/>
          </p:cNvSpPr>
          <p:nvPr/>
        </p:nvSpPr>
        <p:spPr bwMode="auto">
          <a:xfrm>
            <a:off x="1981201" y="1903810"/>
            <a:ext cx="57356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solidFill>
                  <a:srgbClr val="000000"/>
                </a:solidFill>
                <a:latin typeface="+mn-ea"/>
                <a:ea typeface="+mn-ea"/>
              </a:rPr>
              <a:t>招聘中的文案资料及规范格式</a:t>
            </a:r>
            <a:endParaRPr lang="zh-CN" altLang="en-US" sz="2400" dirty="0">
              <a:latin typeface="+mn-ea"/>
              <a:ea typeface="+mn-ea"/>
            </a:endParaRPr>
          </a:p>
        </p:txBody>
      </p:sp>
      <p:sp>
        <p:nvSpPr>
          <p:cNvPr id="9" name="Text Box 8"/>
          <p:cNvSpPr txBox="1">
            <a:spLocks noChangeArrowheads="1"/>
          </p:cNvSpPr>
          <p:nvPr/>
        </p:nvSpPr>
        <p:spPr bwMode="auto">
          <a:xfrm>
            <a:off x="1447506" y="1853124"/>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zh-CN" sz="2400">
                <a:solidFill>
                  <a:schemeClr val="bg1"/>
                </a:solidFill>
              </a:rPr>
              <a:t>2</a:t>
            </a:r>
          </a:p>
        </p:txBody>
      </p:sp>
      <p:sp>
        <p:nvSpPr>
          <p:cNvPr id="10" name="AutoShape 9"/>
          <p:cNvSpPr>
            <a:spLocks noChangeArrowheads="1"/>
          </p:cNvSpPr>
          <p:nvPr/>
        </p:nvSpPr>
        <p:spPr bwMode="auto">
          <a:xfrm>
            <a:off x="1677988" y="2557464"/>
            <a:ext cx="6326187" cy="533400"/>
          </a:xfrm>
          <a:prstGeom prst="roundRect">
            <a:avLst>
              <a:gd name="adj" fmla="val 16667"/>
            </a:avLst>
          </a:prstGeom>
          <a:gradFill rotWithShape="1">
            <a:gsLst>
              <a:gs pos="0">
                <a:schemeClr val="tx2"/>
              </a:gs>
              <a:gs pos="50000">
                <a:schemeClr val="tx2">
                  <a:gamma/>
                  <a:tint val="21176"/>
                  <a:invGamma/>
                </a:schemeClr>
              </a:gs>
              <a:gs pos="100000">
                <a:schemeClr val="tx2"/>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11" name="Text Box 10"/>
          <p:cNvSpPr txBox="1">
            <a:spLocks noChangeArrowheads="1"/>
          </p:cNvSpPr>
          <p:nvPr/>
        </p:nvSpPr>
        <p:spPr bwMode="auto">
          <a:xfrm>
            <a:off x="1981200" y="260117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网络招聘</a:t>
            </a:r>
          </a:p>
        </p:txBody>
      </p:sp>
      <p:sp>
        <p:nvSpPr>
          <p:cNvPr id="14" name="AutoShape 14"/>
          <p:cNvSpPr>
            <a:spLocks noChangeArrowheads="1"/>
          </p:cNvSpPr>
          <p:nvPr/>
        </p:nvSpPr>
        <p:spPr bwMode="auto">
          <a:xfrm>
            <a:off x="1143000" y="1085850"/>
            <a:ext cx="914400" cy="628650"/>
          </a:xfrm>
          <a:prstGeom prst="diamond">
            <a:avLst/>
          </a:prstGeom>
          <a:solidFill>
            <a:schemeClr val="accent2"/>
          </a:solidFill>
          <a:ln w="25400">
            <a:solidFill>
              <a:schemeClr val="bg1"/>
            </a:solidFill>
            <a:miter lim="800000"/>
            <a:headEnd/>
            <a:tailEnd/>
          </a:ln>
        </p:spPr>
        <p:txBody>
          <a:bodyPr wrap="none" anchor="ctr"/>
          <a:lstStyle/>
          <a:p>
            <a:endParaRPr lang="zh-CN" altLang="en-US"/>
          </a:p>
        </p:txBody>
      </p:sp>
      <p:sp>
        <p:nvSpPr>
          <p:cNvPr id="15" name="AutoShape 15"/>
          <p:cNvSpPr>
            <a:spLocks noChangeArrowheads="1"/>
          </p:cNvSpPr>
          <p:nvPr/>
        </p:nvSpPr>
        <p:spPr bwMode="auto">
          <a:xfrm>
            <a:off x="1171575" y="1747158"/>
            <a:ext cx="914400" cy="628650"/>
          </a:xfrm>
          <a:prstGeom prst="diamond">
            <a:avLst/>
          </a:prstGeom>
          <a:solidFill>
            <a:schemeClr val="accent1"/>
          </a:solidFill>
          <a:ln w="25400">
            <a:solidFill>
              <a:schemeClr val="bg1"/>
            </a:solidFill>
            <a:miter lim="800000"/>
            <a:headEnd/>
            <a:tailEnd/>
          </a:ln>
        </p:spPr>
        <p:txBody>
          <a:bodyPr wrap="none" anchor="ctr"/>
          <a:lstStyle/>
          <a:p>
            <a:endParaRPr lang="zh-CN" altLang="en-US"/>
          </a:p>
        </p:txBody>
      </p:sp>
      <p:sp>
        <p:nvSpPr>
          <p:cNvPr id="16" name="AutoShape 16"/>
          <p:cNvSpPr>
            <a:spLocks noChangeArrowheads="1"/>
          </p:cNvSpPr>
          <p:nvPr/>
        </p:nvSpPr>
        <p:spPr bwMode="auto">
          <a:xfrm>
            <a:off x="1143000" y="2476502"/>
            <a:ext cx="914400" cy="685800"/>
          </a:xfrm>
          <a:prstGeom prst="diamond">
            <a:avLst/>
          </a:prstGeom>
          <a:solidFill>
            <a:schemeClr val="tx2"/>
          </a:solidFill>
          <a:ln w="25400">
            <a:solidFill>
              <a:schemeClr val="bg1"/>
            </a:solidFill>
            <a:miter lim="800000"/>
            <a:headEnd/>
            <a:tailEnd/>
          </a:ln>
        </p:spPr>
        <p:txBody>
          <a:bodyPr wrap="none" anchor="ctr"/>
          <a:lstStyle/>
          <a:p>
            <a:endParaRPr lang="zh-CN" altLang="en-US"/>
          </a:p>
        </p:txBody>
      </p:sp>
      <p:sp>
        <p:nvSpPr>
          <p:cNvPr id="18" name="Text Box 18"/>
          <p:cNvSpPr txBox="1">
            <a:spLocks noChangeArrowheads="1"/>
          </p:cNvSpPr>
          <p:nvPr/>
        </p:nvSpPr>
        <p:spPr bwMode="auto">
          <a:xfrm>
            <a:off x="1415145" y="1164773"/>
            <a:ext cx="409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1</a:t>
            </a:r>
          </a:p>
        </p:txBody>
      </p:sp>
      <p:sp>
        <p:nvSpPr>
          <p:cNvPr id="19" name="Text Box 19"/>
          <p:cNvSpPr txBox="1">
            <a:spLocks noChangeArrowheads="1"/>
          </p:cNvSpPr>
          <p:nvPr/>
        </p:nvSpPr>
        <p:spPr bwMode="auto">
          <a:xfrm>
            <a:off x="1421948" y="1826081"/>
            <a:ext cx="423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2</a:t>
            </a:r>
          </a:p>
        </p:txBody>
      </p:sp>
      <p:sp>
        <p:nvSpPr>
          <p:cNvPr id="20" name="Text Box 20"/>
          <p:cNvSpPr txBox="1">
            <a:spLocks noChangeArrowheads="1"/>
          </p:cNvSpPr>
          <p:nvPr/>
        </p:nvSpPr>
        <p:spPr bwMode="auto">
          <a:xfrm>
            <a:off x="1382489" y="2590803"/>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3</a:t>
            </a:r>
          </a:p>
        </p:txBody>
      </p:sp>
    </p:spTree>
    <p:extLst>
      <p:ext uri="{BB962C8B-B14F-4D97-AF65-F5344CB8AC3E}">
        <p14:creationId xmlns:p14="http://schemas.microsoft.com/office/powerpoint/2010/main" val="405006372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2.1</a:t>
            </a:r>
            <a:r>
              <a:rPr kumimoji="1" lang="zh-CN" altLang="en-US" sz="2800" b="1" dirty="0">
                <a:solidFill>
                  <a:schemeClr val="bg1"/>
                </a:solidFill>
                <a:latin typeface="+mn-ea"/>
              </a:rPr>
              <a:t>  招聘渠道的选择</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2.1.1</a:t>
            </a:r>
            <a:r>
              <a:rPr lang="zh-CN" altLang="en-US" sz="2400" b="1" dirty="0">
                <a:solidFill>
                  <a:schemeClr val="bg1"/>
                </a:solidFill>
                <a:latin typeface="微软雅黑 Light" panose="020B0502040204020203" pitchFamily="34" charset="-122"/>
                <a:ea typeface="微软雅黑 Light" panose="020B0502040204020203" pitchFamily="34" charset="-122"/>
              </a:rPr>
              <a:t>　招聘渠道</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内部招聘</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）内部招聘的优势。</a:t>
            </a:r>
          </a:p>
          <a:p>
            <a:pPr lvl="3">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）招募风险比较低，成功概率高。</a:t>
            </a:r>
          </a:p>
          <a:p>
            <a:pPr lvl="3">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）可鼓舞士气，激励员工。</a:t>
            </a:r>
          </a:p>
          <a:p>
            <a:pPr lvl="3">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）员工可更快适应工作。</a:t>
            </a:r>
          </a:p>
          <a:p>
            <a:pPr lvl="3">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4</a:t>
            </a:r>
            <a:r>
              <a:rPr lang="zh-CN" altLang="en-US" b="1" dirty="0">
                <a:solidFill>
                  <a:schemeClr val="bg1"/>
                </a:solidFill>
                <a:latin typeface="微软雅黑 Light" panose="020B0502040204020203" pitchFamily="34" charset="-122"/>
                <a:ea typeface="微软雅黑 Light" panose="020B0502040204020203" pitchFamily="34" charset="-122"/>
              </a:rPr>
              <a:t>）招聘选择成本低。</a:t>
            </a:r>
          </a:p>
          <a:p>
            <a:pPr lvl="3">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5</a:t>
            </a:r>
            <a:r>
              <a:rPr lang="zh-CN" altLang="en-US" b="1" dirty="0">
                <a:solidFill>
                  <a:schemeClr val="bg1"/>
                </a:solidFill>
                <a:latin typeface="微软雅黑 Light" panose="020B0502040204020203" pitchFamily="34" charset="-122"/>
                <a:ea typeface="微软雅黑 Light" panose="020B0502040204020203" pitchFamily="34" charset="-122"/>
              </a:rPr>
              <a:t>）使企业的培训投资得到回报。</a:t>
            </a:r>
          </a:p>
        </p:txBody>
      </p:sp>
    </p:spTree>
    <p:extLst>
      <p:ext uri="{BB962C8B-B14F-4D97-AF65-F5344CB8AC3E}">
        <p14:creationId xmlns:p14="http://schemas.microsoft.com/office/powerpoint/2010/main" val="231724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2.1</a:t>
            </a:r>
            <a:r>
              <a:rPr kumimoji="1" lang="zh-CN" altLang="en-US" sz="2800" b="1" dirty="0">
                <a:solidFill>
                  <a:schemeClr val="bg1"/>
                </a:solidFill>
                <a:latin typeface="+mn-ea"/>
              </a:rPr>
              <a:t>  招聘渠道的选择</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2.1.1</a:t>
            </a:r>
            <a:r>
              <a:rPr lang="zh-CN" altLang="en-US" sz="2400" b="1" dirty="0">
                <a:solidFill>
                  <a:schemeClr val="bg1"/>
                </a:solidFill>
                <a:latin typeface="微软雅黑 Light" panose="020B0502040204020203" pitchFamily="34" charset="-122"/>
                <a:ea typeface="微软雅黑 Light" panose="020B0502040204020203" pitchFamily="34" charset="-122"/>
              </a:rPr>
              <a:t>　招聘渠道</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内部招聘</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）内部招聘的劣势。</a:t>
            </a:r>
          </a:p>
          <a:p>
            <a:pPr lvl="3">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）使企业丧失活力，缺乏创新性。</a:t>
            </a:r>
          </a:p>
          <a:p>
            <a:pPr lvl="3">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）未被提升的人可能士气低落。</a:t>
            </a:r>
          </a:p>
          <a:p>
            <a:pPr lvl="3">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）容易引起内部矛盾。</a:t>
            </a:r>
          </a:p>
          <a:p>
            <a:pPr lvl="3">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4</a:t>
            </a:r>
            <a:r>
              <a:rPr lang="zh-CN" altLang="en-US" b="1" dirty="0">
                <a:solidFill>
                  <a:schemeClr val="bg1"/>
                </a:solidFill>
                <a:latin typeface="微软雅黑 Light" panose="020B0502040204020203" pitchFamily="34" charset="-122"/>
                <a:ea typeface="微软雅黑 Light" panose="020B0502040204020203" pitchFamily="34" charset="-122"/>
              </a:rPr>
              <a:t>）招聘到的员工水平有限。</a:t>
            </a:r>
          </a:p>
          <a:p>
            <a:pPr lvl="3">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5</a:t>
            </a:r>
            <a:r>
              <a:rPr lang="zh-CN" altLang="en-US" b="1" dirty="0">
                <a:solidFill>
                  <a:schemeClr val="bg1"/>
                </a:solidFill>
                <a:latin typeface="微软雅黑 Light" panose="020B0502040204020203" pitchFamily="34" charset="-122"/>
                <a:ea typeface="微软雅黑 Light" panose="020B0502040204020203" pitchFamily="34" charset="-122"/>
              </a:rPr>
              <a:t>）容易导致“近亲繁殖”。</a:t>
            </a:r>
          </a:p>
        </p:txBody>
      </p:sp>
    </p:spTree>
    <p:extLst>
      <p:ext uri="{BB962C8B-B14F-4D97-AF65-F5344CB8AC3E}">
        <p14:creationId xmlns:p14="http://schemas.microsoft.com/office/powerpoint/2010/main" val="3625955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2.1</a:t>
            </a:r>
            <a:r>
              <a:rPr kumimoji="1" lang="zh-CN" altLang="en-US" sz="2800" b="1" dirty="0">
                <a:solidFill>
                  <a:schemeClr val="bg1"/>
                </a:solidFill>
                <a:latin typeface="+mn-ea"/>
              </a:rPr>
              <a:t>  招聘渠道的选择</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2.1.1</a:t>
            </a:r>
            <a:r>
              <a:rPr lang="zh-CN" altLang="en-US" sz="2400" b="1" dirty="0">
                <a:solidFill>
                  <a:schemeClr val="bg1"/>
                </a:solidFill>
                <a:latin typeface="微软雅黑 Light" panose="020B0502040204020203" pitchFamily="34" charset="-122"/>
                <a:ea typeface="微软雅黑 Light" panose="020B0502040204020203" pitchFamily="34" charset="-122"/>
              </a:rPr>
              <a:t>　招聘渠道</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外部招聘</a:t>
            </a:r>
            <a:endParaRPr lang="en-US" altLang="zh-CN" sz="2000" b="1" dirty="0">
              <a:solidFill>
                <a:schemeClr val="bg1"/>
              </a:solidFill>
              <a:latin typeface="微软雅黑 Light" panose="020B0502040204020203" pitchFamily="34" charset="-122"/>
              <a:ea typeface="微软雅黑 Light" panose="020B0502040204020203" pitchFamily="34" charset="-122"/>
            </a:endParaRP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）外部招聘的优势。</a:t>
            </a:r>
          </a:p>
          <a:p>
            <a:pPr lvl="3">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）有助于带来新思想、新方法，提高企业的创新性。</a:t>
            </a:r>
          </a:p>
          <a:p>
            <a:pPr lvl="3">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）来源广，选择余地大，利于招到一流人才。</a:t>
            </a:r>
          </a:p>
          <a:p>
            <a:pPr lvl="3">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）人才现成，节省培训投资。</a:t>
            </a:r>
          </a:p>
          <a:p>
            <a:pPr lvl="3">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4</a:t>
            </a:r>
            <a:r>
              <a:rPr lang="zh-CN" altLang="en-US" b="1" dirty="0">
                <a:solidFill>
                  <a:schemeClr val="bg1"/>
                </a:solidFill>
                <a:latin typeface="微软雅黑 Light" panose="020B0502040204020203" pitchFamily="34" charset="-122"/>
                <a:ea typeface="微软雅黑 Light" panose="020B0502040204020203" pitchFamily="34" charset="-122"/>
              </a:rPr>
              <a:t>）可平息和缓解内部竞争者之间的矛盾。</a:t>
            </a:r>
          </a:p>
        </p:txBody>
      </p:sp>
    </p:spTree>
    <p:extLst>
      <p:ext uri="{BB962C8B-B14F-4D97-AF65-F5344CB8AC3E}">
        <p14:creationId xmlns:p14="http://schemas.microsoft.com/office/powerpoint/2010/main" val="3786268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2.1</a:t>
            </a:r>
            <a:r>
              <a:rPr kumimoji="1" lang="zh-CN" altLang="en-US" sz="2800" b="1" dirty="0">
                <a:solidFill>
                  <a:schemeClr val="bg1"/>
                </a:solidFill>
                <a:latin typeface="+mn-ea"/>
              </a:rPr>
              <a:t>  招聘渠道的选择</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2.1.1</a:t>
            </a:r>
            <a:r>
              <a:rPr lang="zh-CN" altLang="en-US" sz="2400" b="1" dirty="0">
                <a:solidFill>
                  <a:schemeClr val="bg1"/>
                </a:solidFill>
                <a:latin typeface="微软雅黑 Light" panose="020B0502040204020203" pitchFamily="34" charset="-122"/>
                <a:ea typeface="微软雅黑 Light" panose="020B0502040204020203" pitchFamily="34" charset="-122"/>
              </a:rPr>
              <a:t>　招聘渠道</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外部招聘</a:t>
            </a:r>
            <a:endParaRPr lang="en-US" altLang="zh-CN" sz="2000" b="1" dirty="0">
              <a:solidFill>
                <a:schemeClr val="bg1"/>
              </a:solidFill>
              <a:latin typeface="微软雅黑 Light" panose="020B0502040204020203" pitchFamily="34" charset="-122"/>
              <a:ea typeface="微软雅黑 Light" panose="020B0502040204020203" pitchFamily="34" charset="-122"/>
            </a:endParaRP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）外部招聘的劣势。</a:t>
            </a:r>
          </a:p>
          <a:p>
            <a:pPr lvl="3">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）对招聘到的人员了解少，风险高。</a:t>
            </a:r>
          </a:p>
          <a:p>
            <a:pPr lvl="3">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）进入角色慢。</a:t>
            </a:r>
          </a:p>
          <a:p>
            <a:pPr lvl="3">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）可能未选到适应该职位或企业需要的人。</a:t>
            </a:r>
          </a:p>
          <a:p>
            <a:pPr lvl="3">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4</a:t>
            </a:r>
            <a:r>
              <a:rPr lang="zh-CN" altLang="en-US" b="1" dirty="0">
                <a:solidFill>
                  <a:schemeClr val="bg1"/>
                </a:solidFill>
                <a:latin typeface="微软雅黑 Light" panose="020B0502040204020203" pitchFamily="34" charset="-122"/>
                <a:ea typeface="微软雅黑 Light" panose="020B0502040204020203" pitchFamily="34" charset="-122"/>
              </a:rPr>
              <a:t>）影响内部员工积极性。</a:t>
            </a:r>
          </a:p>
          <a:p>
            <a:pPr lvl="3">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5</a:t>
            </a:r>
            <a:r>
              <a:rPr lang="zh-CN" altLang="en-US" b="1" dirty="0">
                <a:solidFill>
                  <a:schemeClr val="bg1"/>
                </a:solidFill>
                <a:latin typeface="微软雅黑 Light" panose="020B0502040204020203" pitchFamily="34" charset="-122"/>
                <a:ea typeface="微软雅黑 Light" panose="020B0502040204020203" pitchFamily="34" charset="-122"/>
              </a:rPr>
              <a:t>）可能引来窥探者。</a:t>
            </a:r>
          </a:p>
        </p:txBody>
      </p:sp>
    </p:spTree>
    <p:extLst>
      <p:ext uri="{BB962C8B-B14F-4D97-AF65-F5344CB8AC3E}">
        <p14:creationId xmlns:p14="http://schemas.microsoft.com/office/powerpoint/2010/main" val="4048769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2.1</a:t>
            </a:r>
            <a:r>
              <a:rPr kumimoji="1" lang="zh-CN" altLang="en-US" sz="2800" b="1" dirty="0">
                <a:solidFill>
                  <a:schemeClr val="bg1"/>
                </a:solidFill>
                <a:latin typeface="+mn-ea"/>
              </a:rPr>
              <a:t>  招聘渠道的选择</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2.1.2</a:t>
            </a:r>
            <a:r>
              <a:rPr lang="zh-CN" altLang="en-US" sz="2400" b="1" dirty="0">
                <a:solidFill>
                  <a:schemeClr val="bg1"/>
                </a:solidFill>
                <a:latin typeface="微软雅黑 Light" panose="020B0502040204020203" pitchFamily="34" charset="-122"/>
                <a:ea typeface="微软雅黑 Light" panose="020B0502040204020203" pitchFamily="34" charset="-122"/>
              </a:rPr>
              <a:t>　招聘的途径</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内部招聘的途径</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）内部提拔。</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）内部调用。</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）工作轮换。</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4</a:t>
            </a:r>
            <a:r>
              <a:rPr lang="zh-CN" altLang="en-US" b="1" dirty="0">
                <a:solidFill>
                  <a:schemeClr val="bg1"/>
                </a:solidFill>
                <a:latin typeface="微软雅黑 Light" panose="020B0502040204020203" pitchFamily="34" charset="-122"/>
                <a:ea typeface="微软雅黑 Light" panose="020B0502040204020203" pitchFamily="34" charset="-122"/>
              </a:rPr>
              <a:t>）返聘。</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5</a:t>
            </a:r>
            <a:r>
              <a:rPr lang="zh-CN" altLang="en-US" b="1" dirty="0">
                <a:solidFill>
                  <a:schemeClr val="bg1"/>
                </a:solidFill>
                <a:latin typeface="微软雅黑 Light" panose="020B0502040204020203" pitchFamily="34" charset="-122"/>
                <a:ea typeface="微软雅黑 Light" panose="020B0502040204020203" pitchFamily="34" charset="-122"/>
              </a:rPr>
              <a:t>）公开招聘。</a:t>
            </a:r>
          </a:p>
        </p:txBody>
      </p:sp>
    </p:spTree>
    <p:extLst>
      <p:ext uri="{BB962C8B-B14F-4D97-AF65-F5344CB8AC3E}">
        <p14:creationId xmlns:p14="http://schemas.microsoft.com/office/powerpoint/2010/main" val="764990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theme/theme1.xml><?xml version="1.0" encoding="utf-8"?>
<a:theme xmlns:a="http://schemas.openxmlformats.org/drawingml/2006/main" name="Office Theme">
  <a:themeElements>
    <a:clrScheme name="像素">
      <a:dk1>
        <a:srgbClr val="103154"/>
      </a:dk1>
      <a:lt1>
        <a:srgbClr val="FFFFFF"/>
      </a:lt1>
      <a:dk2>
        <a:srgbClr val="00BFC3"/>
      </a:dk2>
      <a:lt2>
        <a:srgbClr val="0096FF"/>
      </a:lt2>
      <a:accent1>
        <a:srgbClr val="FF7F01"/>
      </a:accent1>
      <a:accent2>
        <a:srgbClr val="F1B015"/>
      </a:accent2>
      <a:accent3>
        <a:srgbClr val="FBEC85"/>
      </a:accent3>
      <a:accent4>
        <a:srgbClr val="D2C2F1"/>
      </a:accent4>
      <a:accent5>
        <a:srgbClr val="DA5AF4"/>
      </a:accent5>
      <a:accent6>
        <a:srgbClr val="9D09D1"/>
      </a:accent6>
      <a:hlink>
        <a:srgbClr val="1286C9"/>
      </a:hlink>
      <a:folHlink>
        <a:srgbClr val="A8C2E7"/>
      </a:folHlink>
    </a:clrScheme>
    <a:fontScheme name="奥斯汀">
      <a:maj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DE64AEEDD9B7A4D93545ACBE97D4615" ma:contentTypeVersion="2" ma:contentTypeDescription="Create a new document." ma:contentTypeScope="" ma:versionID="f49002b78e3a4a71b814eef46a983816">
  <xsd:schema xmlns:xsd="http://www.w3.org/2001/XMLSchema" xmlns:xs="http://www.w3.org/2001/XMLSchema" xmlns:p="http://schemas.microsoft.com/office/2006/metadata/properties" xmlns:ns2="http://schemas.microsoft.com/sharepoint/v3/fields" targetNamespace="http://schemas.microsoft.com/office/2006/metadata/properties" ma:root="true" ma:fieldsID="38f6db2dd0d9a0cf6a8dc37be32b365b" ns2:_="">
    <xsd:import namespace="http://schemas.microsoft.com/sharepoint/v3/fields"/>
    <xsd:element name="properties">
      <xsd:complexType>
        <xsd:sequence>
          <xsd:element name="documentManagement">
            <xsd:complexType>
              <xsd:all>
                <xsd:element ref="ns2:_Status" minOccurs="0"/>
                <xsd:element ref="ns2:_Vers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Status" ma:index="8" nillable="true" ma:displayName="Status" ma:default="Not Started" ma:internalName="_Status">
      <xsd:simpleType>
        <xsd:union memberTypes="dms:Text">
          <xsd:simpleType>
            <xsd:restriction base="dms:Choice">
              <xsd:enumeration value="Not Started"/>
              <xsd:enumeration value="Draft"/>
              <xsd:enumeration value="Reviewed"/>
              <xsd:enumeration value="Scheduled"/>
              <xsd:enumeration value="Published"/>
              <xsd:enumeration value="Final"/>
              <xsd:enumeration value="Expired"/>
            </xsd:restriction>
          </xsd:simpleType>
        </xsd:union>
      </xsd:simpleType>
    </xsd:element>
    <xsd:element name="_Version" ma:index="9" nillable="true" ma:displayName="Version" ma:internalName="_Version">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ma:displayName="Status"/>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Version xmlns="http://schemas.microsoft.com/sharepoint/v3/fields" xsi:nil="true"/>
    <_Status xmlns="http://schemas.microsoft.com/sharepoint/v3/fields">Not Started</_Statu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4214858-785C-42F7-BE66-6D0E79395FC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fields"/>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B6F2769-7194-4217-93D3-3AF3A4742282}">
  <ds:schemaRefs>
    <ds:schemaRef ds:uri="http://schemas.microsoft.com/office/infopath/2007/PartnerControls"/>
    <ds:schemaRef ds:uri="http://purl.org/dc/elements/1.1/"/>
    <ds:schemaRef ds:uri="http://schemas.microsoft.com/office/2006/documentManagement/types"/>
    <ds:schemaRef ds:uri="http://purl.org/dc/terms/"/>
    <ds:schemaRef ds:uri="http://schemas.openxmlformats.org/package/2006/metadata/core-properties"/>
    <ds:schemaRef ds:uri="http://purl.org/dc/dcmitype/"/>
    <ds:schemaRef ds:uri="http://schemas.microsoft.com/sharepoint/v3/fields"/>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87D2A1B0-FF3E-4009-940D-AED0EB70AA2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FNEMasterTemplateForThemePreview.pptx</Template>
  <TotalTime>320</TotalTime>
  <Words>1644</Words>
  <Application>Microsoft Office PowerPoint</Application>
  <PresentationFormat>全屏显示(16:9)</PresentationFormat>
  <Paragraphs>197</Paragraphs>
  <Slides>29</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29</vt:i4>
      </vt:variant>
    </vt:vector>
  </HeadingPairs>
  <TitlesOfParts>
    <vt:vector size="37" baseType="lpstr">
      <vt:lpstr>黑体</vt:lpstr>
      <vt:lpstr>华文新魏</vt:lpstr>
      <vt:lpstr>微软雅黑</vt:lpstr>
      <vt:lpstr>微软雅黑 Light</vt:lpstr>
      <vt:lpstr>Arial</vt:lpstr>
      <vt:lpstr>Calibri</vt:lpstr>
      <vt:lpstr>Century Gothic</vt:lpstr>
      <vt:lpstr>Office Theme</vt:lpstr>
      <vt:lpstr>PowerPoint 演示文稿</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vt:lpstr>
    </vt:vector>
  </TitlesOfParts>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Office PLUS</dc:creator>
  <cp:lastModifiedBy>传有 徐</cp:lastModifiedBy>
  <cp:revision>100</cp:revision>
  <dcterms:created xsi:type="dcterms:W3CDTF">2010-04-12T23:12:02Z</dcterms:created>
  <dcterms:modified xsi:type="dcterms:W3CDTF">2021-08-30T04:54:33Z</dcterms:modified>
  <cp:contentStatus>Draft</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0x0101000DE64AEEDD9B7A4D93545ACBE97D4615</vt:lpwstr>
  </property>
</Properties>
</file>