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15" r:id="rId3"/>
    <p:sldId id="257" r:id="rId4"/>
    <p:sldId id="309" r:id="rId5"/>
    <p:sldId id="310"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3" r:id="rId20"/>
    <p:sldId id="272" r:id="rId21"/>
    <p:sldId id="274" r:id="rId22"/>
    <p:sldId id="275" r:id="rId23"/>
    <p:sldId id="276" r:id="rId24"/>
    <p:sldId id="277" r:id="rId25"/>
    <p:sldId id="278" r:id="rId26"/>
    <p:sldId id="279" r:id="rId27"/>
    <p:sldId id="280" r:id="rId28"/>
    <p:sldId id="282" r:id="rId29"/>
    <p:sldId id="281"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311" r:id="rId44"/>
    <p:sldId id="296" r:id="rId45"/>
    <p:sldId id="298" r:id="rId46"/>
    <p:sldId id="297" r:id="rId47"/>
    <p:sldId id="299" r:id="rId48"/>
    <p:sldId id="300" r:id="rId49"/>
    <p:sldId id="301" r:id="rId50"/>
    <p:sldId id="302" r:id="rId51"/>
    <p:sldId id="303" r:id="rId52"/>
    <p:sldId id="304" r:id="rId53"/>
    <p:sldId id="305" r:id="rId54"/>
    <p:sldId id="306" r:id="rId55"/>
    <p:sldId id="307" r:id="rId56"/>
    <p:sldId id="316" r:id="rId57"/>
    <p:sldId id="312" r:id="rId58"/>
    <p:sldId id="313" r:id="rId59"/>
    <p:sldId id="314" r:id="rId60"/>
    <p:sldId id="317" r:id="rId6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2096708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2589191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E2FEB7-0903-4F3C-9867-302330FBEEAC}" type="slidenum">
              <a:rPr lang="zh-CN" altLang="en-US" smtClean="0"/>
              <a:pPr/>
              <a:t>‹#›</a:t>
            </a:fld>
            <a:endParaRPr lang="zh-CN" altLang="en-US"/>
          </a:p>
        </p:txBody>
      </p:sp>
      <p:sp>
        <p:nvSpPr>
          <p:cNvPr id="20" name="TextBox 19"/>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 xmlns:p14="http://schemas.microsoft.com/office/powerpoint/2010/main" val="9607938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20978918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E2FEB7-0903-4F3C-9867-302330FBEEAC}" type="slidenum">
              <a:rPr lang="zh-CN" altLang="en-US" smtClean="0"/>
              <a:pPr/>
              <a:t>‹#›</a:t>
            </a:fld>
            <a:endParaRPr lang="zh-CN" altLang="en-US"/>
          </a:p>
        </p:txBody>
      </p:sp>
      <p:sp>
        <p:nvSpPr>
          <p:cNvPr id="24" name="TextBox 23"/>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18937098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23677520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883895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2948883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14718885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3991005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1707544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470613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2941613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2739341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2558942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894F5BB5-DF06-478F-BD0F-AFB26AA6EF8E}"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3980281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94F5BB5-DF06-478F-BD0F-AFB26AA6EF8E}" type="datetimeFigureOut">
              <a:rPr lang="zh-CN" altLang="en-US" smtClean="0"/>
              <a:pPr/>
              <a:t>2019/7/29</a:t>
            </a:fld>
            <a:endParaRPr lang="zh-CN" alt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900">
                <a:solidFill>
                  <a:schemeClr val="accent1"/>
                </a:solidFill>
              </a:defRPr>
            </a:lvl1pPr>
          </a:lstStyle>
          <a:p>
            <a:fld id="{C7E2FEB7-0903-4F3C-9867-302330FBEEAC}" type="slidenum">
              <a:rPr lang="zh-CN" altLang="en-US" smtClean="0"/>
              <a:pPr/>
              <a:t>‹#›</a:t>
            </a:fld>
            <a:endParaRPr lang="zh-CN" altLang="en-US"/>
          </a:p>
        </p:txBody>
      </p:sp>
    </p:spTree>
    <p:extLst>
      <p:ext uri="{BB962C8B-B14F-4D97-AF65-F5344CB8AC3E}">
        <p14:creationId xmlns="" xmlns:p14="http://schemas.microsoft.com/office/powerpoint/2010/main" val="42685495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9</a:t>
            </a:r>
            <a:r>
              <a:rPr lang="zh-CN" altLang="zh-CN" dirty="0" smtClean="0"/>
              <a:t>章</a:t>
            </a:r>
            <a:r>
              <a:rPr lang="en-US" altLang="zh-CN" dirty="0" smtClean="0"/>
              <a:t>  </a:t>
            </a:r>
            <a:r>
              <a:rPr lang="zh-CN" altLang="zh-CN" dirty="0" smtClean="0"/>
              <a:t>薪</a:t>
            </a:r>
            <a:r>
              <a:rPr lang="zh-CN" altLang="zh-CN" dirty="0"/>
              <a:t>酬分配</a:t>
            </a:r>
            <a:br>
              <a:rPr lang="zh-CN" altLang="zh-CN" dirty="0"/>
            </a:br>
            <a:endParaRPr lang="zh-CN" altLang="en-US" dirty="0"/>
          </a:p>
        </p:txBody>
      </p:sp>
    </p:spTree>
    <p:extLst>
      <p:ext uri="{BB962C8B-B14F-4D97-AF65-F5344CB8AC3E}">
        <p14:creationId xmlns="" xmlns:p14="http://schemas.microsoft.com/office/powerpoint/2010/main" val="867922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270000"/>
            <a:ext cx="7224642" cy="4524315"/>
          </a:xfrm>
          <a:prstGeom prst="rect">
            <a:avLst/>
          </a:prstGeom>
          <a:noFill/>
        </p:spPr>
        <p:txBody>
          <a:bodyPr wrap="square" rtlCol="0">
            <a:spAutoFit/>
          </a:bodyPr>
          <a:lstStyle/>
          <a:p>
            <a:r>
              <a:rPr lang="zh-CN" altLang="en-US" sz="2400" dirty="0"/>
              <a:t>（一）薪酬的</a:t>
            </a:r>
            <a:r>
              <a:rPr lang="zh-CN" altLang="en-US" sz="2400" dirty="0" smtClean="0"/>
              <a:t>含义</a:t>
            </a:r>
            <a:endParaRPr lang="en-US" altLang="zh-CN" sz="2400" dirty="0" smtClean="0"/>
          </a:p>
          <a:p>
            <a:endParaRPr lang="zh-CN" altLang="en-US" sz="2400" dirty="0"/>
          </a:p>
          <a:p>
            <a:r>
              <a:rPr lang="zh-CN" altLang="en-US" sz="2400" dirty="0"/>
              <a:t>薪酬是企业为了满足员工需要所支付的劳动报酬。员工需要的内容复杂多样，包括物质需要和精神需要、经济需要和社会需要、短期需要和长期需要等。不同需要有不同满足方式，因此薪酬也具有多样化的内容和形式。从涉及的范围看，大致可以区分为三个层次：基本薪酬、直接薪酬、整体薪酬</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基本薪酬</a:t>
            </a:r>
          </a:p>
          <a:p>
            <a:pPr marL="342900" indent="-342900">
              <a:buFont typeface="Wingdings" panose="05000000000000000000" pitchFamily="2" charset="2"/>
              <a:buChar char="ü"/>
            </a:pPr>
            <a:r>
              <a:rPr lang="zh-CN" altLang="en-US" sz="2400" dirty="0"/>
              <a:t>直接薪酬</a:t>
            </a:r>
          </a:p>
          <a:p>
            <a:pPr marL="342900" indent="-342900">
              <a:buFont typeface="Wingdings" panose="05000000000000000000" pitchFamily="2" charset="2"/>
              <a:buChar char="ü"/>
            </a:pPr>
            <a:r>
              <a:rPr lang="zh-CN" altLang="en-US" sz="2400" dirty="0"/>
              <a:t>整体薪酬</a:t>
            </a:r>
          </a:p>
        </p:txBody>
      </p:sp>
    </p:spTree>
    <p:extLst>
      <p:ext uri="{BB962C8B-B14F-4D97-AF65-F5344CB8AC3E}">
        <p14:creationId xmlns="" xmlns:p14="http://schemas.microsoft.com/office/powerpoint/2010/main" val="122725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270000"/>
            <a:ext cx="7224642" cy="3785652"/>
          </a:xfrm>
          <a:prstGeom prst="rect">
            <a:avLst/>
          </a:prstGeom>
          <a:noFill/>
        </p:spPr>
        <p:txBody>
          <a:bodyPr wrap="square" rtlCol="0">
            <a:spAutoFit/>
          </a:bodyPr>
          <a:lstStyle/>
          <a:p>
            <a:r>
              <a:rPr lang="zh-CN" altLang="en-US" sz="2400" dirty="0"/>
              <a:t>（二）薪酬的</a:t>
            </a:r>
            <a:r>
              <a:rPr lang="zh-CN" altLang="en-US" sz="2400" dirty="0" smtClean="0"/>
              <a:t>形式</a:t>
            </a:r>
            <a:endParaRPr lang="en-US" altLang="zh-CN" sz="2400" dirty="0" smtClean="0"/>
          </a:p>
          <a:p>
            <a:endParaRPr lang="zh-CN" altLang="en-US" sz="2400" dirty="0"/>
          </a:p>
          <a:p>
            <a:r>
              <a:rPr lang="zh-CN" altLang="en-US" sz="2400" dirty="0"/>
              <a:t>薪酬具有不同层次的内容，也具有复杂多样的形式，其中工资、奖金、福利和分红最为常见。不同薪酬形式意义不同，需要区别对待</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工资</a:t>
            </a:r>
          </a:p>
          <a:p>
            <a:pPr marL="342900" indent="-342900">
              <a:buFont typeface="Wingdings" panose="05000000000000000000" pitchFamily="2" charset="2"/>
              <a:buChar char="ü"/>
            </a:pPr>
            <a:r>
              <a:rPr lang="zh-CN" altLang="en-US" sz="2400" dirty="0"/>
              <a:t>奖金</a:t>
            </a:r>
          </a:p>
          <a:p>
            <a:pPr marL="342900" indent="-342900">
              <a:buFont typeface="Wingdings" panose="05000000000000000000" pitchFamily="2" charset="2"/>
              <a:buChar char="ü"/>
            </a:pPr>
            <a:r>
              <a:rPr lang="zh-CN" altLang="en-US" sz="2400" dirty="0"/>
              <a:t>福利</a:t>
            </a:r>
          </a:p>
          <a:p>
            <a:pPr marL="342900" indent="-342900">
              <a:buFont typeface="Wingdings" panose="05000000000000000000" pitchFamily="2" charset="2"/>
              <a:buChar char="ü"/>
            </a:pPr>
            <a:r>
              <a:rPr lang="zh-CN" altLang="en-US" sz="2400" dirty="0"/>
              <a:t>分红</a:t>
            </a:r>
          </a:p>
        </p:txBody>
      </p:sp>
    </p:spTree>
    <p:extLst>
      <p:ext uri="{BB962C8B-B14F-4D97-AF65-F5344CB8AC3E}">
        <p14:creationId xmlns="" xmlns:p14="http://schemas.microsoft.com/office/powerpoint/2010/main" val="21515609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270000"/>
            <a:ext cx="7224642" cy="3785652"/>
          </a:xfrm>
          <a:prstGeom prst="rect">
            <a:avLst/>
          </a:prstGeom>
          <a:noFill/>
        </p:spPr>
        <p:txBody>
          <a:bodyPr wrap="square" rtlCol="0">
            <a:spAutoFit/>
          </a:bodyPr>
          <a:lstStyle/>
          <a:p>
            <a:r>
              <a:rPr lang="zh-CN" altLang="en-US" sz="2400" dirty="0"/>
              <a:t>二、薪酬的</a:t>
            </a:r>
            <a:r>
              <a:rPr lang="zh-CN" altLang="en-US" sz="2400" dirty="0" smtClean="0"/>
              <a:t>意义</a:t>
            </a:r>
            <a:endParaRPr lang="en-US" altLang="zh-CN" sz="2400" dirty="0" smtClean="0"/>
          </a:p>
          <a:p>
            <a:endParaRPr lang="zh-CN" altLang="en-US" sz="2400" dirty="0"/>
          </a:p>
          <a:p>
            <a:r>
              <a:rPr lang="zh-CN" altLang="en-US" sz="2400" dirty="0"/>
              <a:t>薪酬是企业人力资源赖以形成的基本条件。企业人力资源来自对于员工能力的购买、使用与开发，必须满足员工需要，对于员工期望的满足条件构成薪酬。理解薪酬的意义，需要认识薪酬作为员工报酬的特点和在人力资源管理中的作用</a:t>
            </a:r>
            <a:r>
              <a:rPr lang="zh-CN" altLang="en-US" sz="2400" dirty="0" smtClean="0"/>
              <a:t>。</a:t>
            </a:r>
            <a:endParaRPr lang="en-US" altLang="zh-CN" sz="2400" dirty="0" smtClean="0"/>
          </a:p>
          <a:p>
            <a:endParaRPr lang="zh-CN" altLang="en-US" sz="2400" dirty="0"/>
          </a:p>
          <a:p>
            <a:r>
              <a:rPr lang="zh-CN" altLang="en-US" sz="2400" dirty="0"/>
              <a:t>（一）薪酬的特点</a:t>
            </a:r>
          </a:p>
          <a:p>
            <a:r>
              <a:rPr lang="zh-CN" altLang="en-US" sz="2400" dirty="0"/>
              <a:t>（二）薪酬的作用</a:t>
            </a:r>
          </a:p>
        </p:txBody>
      </p:sp>
    </p:spTree>
    <p:extLst>
      <p:ext uri="{BB962C8B-B14F-4D97-AF65-F5344CB8AC3E}">
        <p14:creationId xmlns="" xmlns:p14="http://schemas.microsoft.com/office/powerpoint/2010/main" val="221914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270000"/>
            <a:ext cx="7224642" cy="3785652"/>
          </a:xfrm>
          <a:prstGeom prst="rect">
            <a:avLst/>
          </a:prstGeom>
          <a:noFill/>
        </p:spPr>
        <p:txBody>
          <a:bodyPr wrap="square" rtlCol="0">
            <a:spAutoFit/>
          </a:bodyPr>
          <a:lstStyle/>
          <a:p>
            <a:r>
              <a:rPr lang="zh-CN" altLang="en-US" sz="2400" dirty="0"/>
              <a:t>（一）薪酬的</a:t>
            </a:r>
            <a:r>
              <a:rPr lang="zh-CN" altLang="en-US" sz="2400" dirty="0" smtClean="0"/>
              <a:t>特点</a:t>
            </a:r>
            <a:endParaRPr lang="en-US" altLang="zh-CN" sz="2400" dirty="0" smtClean="0"/>
          </a:p>
          <a:p>
            <a:endParaRPr lang="zh-CN" altLang="en-US" sz="2400" dirty="0"/>
          </a:p>
          <a:p>
            <a:r>
              <a:rPr lang="zh-CN" altLang="en-US" sz="2400" dirty="0"/>
              <a:t>薪酬作为员工报酬是员工的劳动收入，但不是一般的劳动收入，而是从组织中获得的劳动收入，具有回报性、稳定性、规范性和可比性</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薪酬的回报性</a:t>
            </a:r>
          </a:p>
          <a:p>
            <a:pPr marL="342900" indent="-342900">
              <a:buFont typeface="Wingdings" panose="05000000000000000000" pitchFamily="2" charset="2"/>
              <a:buChar char="ü"/>
            </a:pPr>
            <a:r>
              <a:rPr lang="zh-CN" altLang="en-US" sz="2400" dirty="0"/>
              <a:t>薪酬的稳定性</a:t>
            </a:r>
          </a:p>
          <a:p>
            <a:pPr marL="342900" indent="-342900">
              <a:buFont typeface="Wingdings" panose="05000000000000000000" pitchFamily="2" charset="2"/>
              <a:buChar char="ü"/>
            </a:pPr>
            <a:r>
              <a:rPr lang="zh-CN" altLang="en-US" sz="2400" dirty="0"/>
              <a:t>薪酬的规范性</a:t>
            </a:r>
          </a:p>
          <a:p>
            <a:pPr marL="342900" indent="-342900">
              <a:buFont typeface="Wingdings" panose="05000000000000000000" pitchFamily="2" charset="2"/>
              <a:buChar char="ü"/>
            </a:pPr>
            <a:r>
              <a:rPr lang="zh-CN" altLang="en-US" sz="2400" dirty="0"/>
              <a:t>薪酬的可比性</a:t>
            </a:r>
          </a:p>
        </p:txBody>
      </p:sp>
    </p:spTree>
    <p:extLst>
      <p:ext uri="{BB962C8B-B14F-4D97-AF65-F5344CB8AC3E}">
        <p14:creationId xmlns="" xmlns:p14="http://schemas.microsoft.com/office/powerpoint/2010/main" val="3948643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270000"/>
            <a:ext cx="7224642" cy="4154984"/>
          </a:xfrm>
          <a:prstGeom prst="rect">
            <a:avLst/>
          </a:prstGeom>
          <a:noFill/>
        </p:spPr>
        <p:txBody>
          <a:bodyPr wrap="square" rtlCol="0">
            <a:spAutoFit/>
          </a:bodyPr>
          <a:lstStyle/>
          <a:p>
            <a:r>
              <a:rPr lang="zh-CN" altLang="en-US" sz="2400" dirty="0"/>
              <a:t>（二）薪酬的</a:t>
            </a:r>
            <a:r>
              <a:rPr lang="zh-CN" altLang="en-US" sz="2400" dirty="0" smtClean="0"/>
              <a:t>作用</a:t>
            </a:r>
            <a:endParaRPr lang="en-US" altLang="zh-CN" sz="2400" dirty="0" smtClean="0"/>
          </a:p>
          <a:p>
            <a:endParaRPr lang="zh-CN" altLang="en-US" sz="2400" dirty="0"/>
          </a:p>
          <a:p>
            <a:r>
              <a:rPr lang="zh-CN" altLang="en-US" sz="2400" dirty="0"/>
              <a:t>薪酬作为员工从企业组织中获得的收入，影响企业的人力资源获取、生产经营成本、员工激励方式、人力资本价值。不同影响之间具有复杂的相互关系，需要合理安排、统筹优化</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人力资源获取</a:t>
            </a:r>
          </a:p>
          <a:p>
            <a:pPr marL="342900" indent="-342900">
              <a:buFont typeface="Wingdings" panose="05000000000000000000" pitchFamily="2" charset="2"/>
              <a:buChar char="ü"/>
            </a:pPr>
            <a:r>
              <a:rPr lang="zh-CN" altLang="en-US" sz="2400" dirty="0"/>
              <a:t>人工成本优化</a:t>
            </a:r>
          </a:p>
          <a:p>
            <a:pPr marL="342900" indent="-342900">
              <a:buFont typeface="Wingdings" panose="05000000000000000000" pitchFamily="2" charset="2"/>
              <a:buChar char="ü"/>
            </a:pPr>
            <a:r>
              <a:rPr lang="zh-CN" altLang="en-US" sz="2400" dirty="0"/>
              <a:t>人员激励方式</a:t>
            </a:r>
          </a:p>
          <a:p>
            <a:pPr marL="342900" indent="-342900">
              <a:buFont typeface="Wingdings" panose="05000000000000000000" pitchFamily="2" charset="2"/>
              <a:buChar char="ü"/>
            </a:pPr>
            <a:r>
              <a:rPr lang="zh-CN" altLang="en-US" sz="2400" dirty="0"/>
              <a:t>人力资本价值</a:t>
            </a:r>
          </a:p>
        </p:txBody>
      </p:sp>
    </p:spTree>
    <p:extLst>
      <p:ext uri="{BB962C8B-B14F-4D97-AF65-F5344CB8AC3E}">
        <p14:creationId xmlns="" xmlns:p14="http://schemas.microsoft.com/office/powerpoint/2010/main" val="3074079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270000"/>
            <a:ext cx="7224642" cy="3785652"/>
          </a:xfrm>
          <a:prstGeom prst="rect">
            <a:avLst/>
          </a:prstGeom>
          <a:noFill/>
        </p:spPr>
        <p:txBody>
          <a:bodyPr wrap="square" rtlCol="0">
            <a:spAutoFit/>
          </a:bodyPr>
          <a:lstStyle/>
          <a:p>
            <a:r>
              <a:rPr lang="zh-CN" altLang="en-US" sz="2400" dirty="0"/>
              <a:t>三、薪酬的</a:t>
            </a:r>
            <a:r>
              <a:rPr lang="zh-CN" altLang="en-US" sz="2400" dirty="0" smtClean="0"/>
              <a:t>探讨</a:t>
            </a:r>
            <a:endParaRPr lang="en-US" altLang="zh-CN" sz="2400" dirty="0" smtClean="0"/>
          </a:p>
          <a:p>
            <a:endParaRPr lang="zh-CN" altLang="en-US" sz="2400" dirty="0"/>
          </a:p>
          <a:p>
            <a:r>
              <a:rPr lang="zh-CN" altLang="en-US" sz="2400" dirty="0"/>
              <a:t>由于薪酬具有多方面属性，需要从不同角度进行理解和处理，因此在企业发展过程中，围绕薪酬的性质与作用进行了多方面探讨，产生了不同的薪酬理论，体现了对于薪酬认识的不断深化</a:t>
            </a:r>
            <a:r>
              <a:rPr lang="zh-CN" altLang="en-US" sz="2400" dirty="0" smtClean="0"/>
              <a:t>。</a:t>
            </a:r>
            <a:endParaRPr lang="en-US" altLang="zh-CN" sz="2400" dirty="0" smtClean="0"/>
          </a:p>
          <a:p>
            <a:endParaRPr lang="zh-CN" altLang="en-US" sz="2400" dirty="0"/>
          </a:p>
          <a:p>
            <a:r>
              <a:rPr lang="zh-CN" altLang="en-US" sz="2400" dirty="0"/>
              <a:t>（一）早期工资理论</a:t>
            </a:r>
          </a:p>
          <a:p>
            <a:r>
              <a:rPr lang="zh-CN" altLang="en-US" sz="2400" dirty="0"/>
              <a:t>（二）近代工资理论</a:t>
            </a:r>
          </a:p>
          <a:p>
            <a:r>
              <a:rPr lang="zh-CN" altLang="en-US" sz="2400" dirty="0"/>
              <a:t>（三）现代工资理论</a:t>
            </a:r>
          </a:p>
        </p:txBody>
      </p:sp>
    </p:spTree>
    <p:extLst>
      <p:ext uri="{BB962C8B-B14F-4D97-AF65-F5344CB8AC3E}">
        <p14:creationId xmlns="" xmlns:p14="http://schemas.microsoft.com/office/powerpoint/2010/main" val="3161398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270000"/>
            <a:ext cx="7224642" cy="3416320"/>
          </a:xfrm>
          <a:prstGeom prst="rect">
            <a:avLst/>
          </a:prstGeom>
          <a:noFill/>
        </p:spPr>
        <p:txBody>
          <a:bodyPr wrap="square" rtlCol="0">
            <a:spAutoFit/>
          </a:bodyPr>
          <a:lstStyle/>
          <a:p>
            <a:r>
              <a:rPr lang="zh-CN" altLang="en-US" sz="2400" dirty="0"/>
              <a:t>（一）早期工资</a:t>
            </a:r>
            <a:r>
              <a:rPr lang="zh-CN" altLang="en-US" sz="2400" dirty="0" smtClean="0"/>
              <a:t>理论</a:t>
            </a:r>
            <a:endParaRPr lang="en-US" altLang="zh-CN" sz="2400" dirty="0" smtClean="0"/>
          </a:p>
          <a:p>
            <a:endParaRPr lang="zh-CN" altLang="en-US" sz="2400" dirty="0"/>
          </a:p>
          <a:p>
            <a:r>
              <a:rPr lang="zh-CN" altLang="en-US" sz="2400" dirty="0"/>
              <a:t>工资是市场经济的产物，早期工资理论与资本主义的形成发展相应，其思想至今仍有重要参考价值。其主要观点和代表人物如下</a:t>
            </a:r>
            <a:r>
              <a:rPr lang="zh-CN" altLang="en-US" sz="2400" dirty="0" smtClean="0"/>
              <a:t>。</a:t>
            </a:r>
            <a:endParaRPr lang="en-US" altLang="zh-CN" sz="2400" dirty="0" smtClean="0"/>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最低工资理论</a:t>
            </a:r>
          </a:p>
          <a:p>
            <a:pPr marL="342900" indent="-342900">
              <a:buFont typeface="Wingdings" panose="05000000000000000000" pitchFamily="2" charset="2"/>
              <a:buChar char="ü"/>
            </a:pPr>
            <a:r>
              <a:rPr lang="zh-CN" altLang="en-US" sz="2400" dirty="0"/>
              <a:t>工资差别理论</a:t>
            </a:r>
          </a:p>
          <a:p>
            <a:pPr marL="342900" indent="-342900">
              <a:buFont typeface="Wingdings" panose="05000000000000000000" pitchFamily="2" charset="2"/>
              <a:buChar char="ü"/>
            </a:pPr>
            <a:r>
              <a:rPr lang="zh-CN" altLang="en-US" sz="2400" dirty="0"/>
              <a:t>工资基金理论</a:t>
            </a:r>
          </a:p>
        </p:txBody>
      </p:sp>
    </p:spTree>
    <p:extLst>
      <p:ext uri="{BB962C8B-B14F-4D97-AF65-F5344CB8AC3E}">
        <p14:creationId xmlns="" xmlns:p14="http://schemas.microsoft.com/office/powerpoint/2010/main" val="1739957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677505"/>
            <a:ext cx="7224642" cy="3416320"/>
          </a:xfrm>
          <a:prstGeom prst="rect">
            <a:avLst/>
          </a:prstGeom>
          <a:noFill/>
        </p:spPr>
        <p:txBody>
          <a:bodyPr wrap="square" rtlCol="0">
            <a:spAutoFit/>
          </a:bodyPr>
          <a:lstStyle/>
          <a:p>
            <a:r>
              <a:rPr lang="zh-CN" altLang="zh-CN" sz="2400" dirty="0"/>
              <a:t>（二）近代工资</a:t>
            </a:r>
            <a:r>
              <a:rPr lang="zh-CN" altLang="zh-CN" sz="2400" dirty="0" smtClean="0"/>
              <a:t>理论</a:t>
            </a:r>
            <a:endParaRPr lang="en-US" altLang="zh-CN" sz="2400" dirty="0" smtClean="0"/>
          </a:p>
          <a:p>
            <a:endParaRPr lang="zh-CN" altLang="zh-CN" sz="2400" dirty="0"/>
          </a:p>
          <a:p>
            <a:r>
              <a:rPr lang="zh-CN" altLang="zh-CN" sz="2400" dirty="0"/>
              <a:t>随着市场经济发展，劳动市场逐步形成，企业经营管理改进，对于薪酬的认识有了很大进步，出现了近代工资理论。</a:t>
            </a:r>
          </a:p>
          <a:p>
            <a:endParaRPr lang="en-US" altLang="zh-CN" sz="2400" dirty="0" smtClean="0"/>
          </a:p>
          <a:p>
            <a:pPr marL="342900" indent="-342900">
              <a:buFont typeface="Wingdings" panose="05000000000000000000" pitchFamily="2" charset="2"/>
              <a:buChar char="ü"/>
            </a:pPr>
            <a:r>
              <a:rPr lang="zh-CN" altLang="en-US" sz="2400" dirty="0" smtClean="0"/>
              <a:t>边际</a:t>
            </a:r>
            <a:r>
              <a:rPr lang="zh-CN" altLang="en-US" sz="2400" dirty="0"/>
              <a:t>生产率工资理论</a:t>
            </a:r>
          </a:p>
          <a:p>
            <a:pPr marL="342900" indent="-342900">
              <a:buFont typeface="Wingdings" panose="05000000000000000000" pitchFamily="2" charset="2"/>
              <a:buChar char="ü"/>
            </a:pPr>
            <a:r>
              <a:rPr lang="zh-CN" altLang="en-US" sz="2400" dirty="0"/>
              <a:t>集体交涉工资理论</a:t>
            </a:r>
          </a:p>
          <a:p>
            <a:pPr marL="342900" indent="-342900">
              <a:buFont typeface="Wingdings" panose="05000000000000000000" pitchFamily="2" charset="2"/>
              <a:buChar char="ü"/>
            </a:pPr>
            <a:r>
              <a:rPr lang="zh-CN" altLang="en-US" sz="2400" dirty="0"/>
              <a:t>公平分配理论</a:t>
            </a:r>
          </a:p>
        </p:txBody>
      </p:sp>
    </p:spTree>
    <p:extLst>
      <p:ext uri="{BB962C8B-B14F-4D97-AF65-F5344CB8AC3E}">
        <p14:creationId xmlns="" xmlns:p14="http://schemas.microsoft.com/office/powerpoint/2010/main" val="14330509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677505"/>
            <a:ext cx="7224642" cy="3046988"/>
          </a:xfrm>
          <a:prstGeom prst="rect">
            <a:avLst/>
          </a:prstGeom>
          <a:noFill/>
        </p:spPr>
        <p:txBody>
          <a:bodyPr wrap="square" rtlCol="0">
            <a:spAutoFit/>
          </a:bodyPr>
          <a:lstStyle/>
          <a:p>
            <a:r>
              <a:rPr lang="zh-CN" altLang="en-US" sz="2400" dirty="0"/>
              <a:t>（三）现代工资</a:t>
            </a:r>
            <a:r>
              <a:rPr lang="zh-CN" altLang="en-US" sz="2400" dirty="0" smtClean="0"/>
              <a:t>理论</a:t>
            </a:r>
            <a:endParaRPr lang="en-US" altLang="zh-CN" sz="2400" dirty="0" smtClean="0"/>
          </a:p>
          <a:p>
            <a:endParaRPr lang="zh-CN" altLang="en-US" sz="2400" dirty="0"/>
          </a:p>
          <a:p>
            <a:r>
              <a:rPr lang="zh-CN" altLang="en-US" sz="2400" dirty="0"/>
              <a:t>随着经济发展进入后工业社会和知识经济时代，员工与企业的关系发生了深刻变化，薪酬理论也出现了新的发展，关注员工劳动能力作为资本的地位与作用</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人力资本理论</a:t>
            </a:r>
          </a:p>
          <a:p>
            <a:pPr marL="342900" indent="-342900">
              <a:buFont typeface="Wingdings" panose="05000000000000000000" pitchFamily="2" charset="2"/>
              <a:buChar char="ü"/>
            </a:pPr>
            <a:r>
              <a:rPr lang="zh-CN" altLang="en-US" sz="2400" dirty="0"/>
              <a:t>委托代理理论</a:t>
            </a:r>
          </a:p>
        </p:txBody>
      </p:sp>
    </p:spTree>
    <p:extLst>
      <p:ext uri="{BB962C8B-B14F-4D97-AF65-F5344CB8AC3E}">
        <p14:creationId xmlns="" xmlns:p14="http://schemas.microsoft.com/office/powerpoint/2010/main" val="31160397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1991115" y="2126974"/>
            <a:ext cx="4398536" cy="310854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a:t>
            </a:r>
            <a:r>
              <a:rPr lang="zh-CN" altLang="zh-CN" sz="2800" dirty="0" smtClean="0"/>
              <a:t>薪酬</a:t>
            </a:r>
            <a:endParaRPr lang="zh-CN" altLang="zh-CN" sz="2800" dirty="0"/>
          </a:p>
          <a:p>
            <a:pPr>
              <a:lnSpc>
                <a:spcPct val="150000"/>
              </a:lnSpc>
            </a:pPr>
            <a:r>
              <a:rPr lang="zh-CN" altLang="zh-CN" sz="2800" dirty="0">
                <a:solidFill>
                  <a:srgbClr val="FF0000"/>
                </a:solidFill>
              </a:rPr>
              <a:t>第</a:t>
            </a:r>
            <a:r>
              <a:rPr lang="en-US" altLang="zh-CN" sz="2800" dirty="0">
                <a:solidFill>
                  <a:srgbClr val="FF0000"/>
                </a:solidFill>
              </a:rPr>
              <a:t>2</a:t>
            </a:r>
            <a:r>
              <a:rPr lang="zh-CN" altLang="zh-CN" sz="2800" dirty="0">
                <a:solidFill>
                  <a:srgbClr val="FF0000"/>
                </a:solidFill>
              </a:rPr>
              <a:t>节　薪酬分配</a:t>
            </a:r>
          </a:p>
          <a:p>
            <a:pPr>
              <a:lnSpc>
                <a:spcPct val="150000"/>
              </a:lnSpc>
            </a:pPr>
            <a:r>
              <a:rPr lang="zh-CN" altLang="zh-CN" sz="2800" dirty="0"/>
              <a:t>第</a:t>
            </a:r>
            <a:r>
              <a:rPr lang="en-US" altLang="zh-CN" sz="2800" dirty="0"/>
              <a:t>3</a:t>
            </a:r>
            <a:r>
              <a:rPr lang="zh-CN" altLang="zh-CN" sz="2800" dirty="0"/>
              <a:t>节　薪酬分配管理</a:t>
            </a:r>
          </a:p>
          <a:p>
            <a:pPr>
              <a:lnSpc>
                <a:spcPct val="150000"/>
              </a:lnSpc>
            </a:pPr>
            <a:r>
              <a:rPr lang="zh-CN" altLang="zh-CN" sz="2800" dirty="0"/>
              <a:t>第</a:t>
            </a:r>
            <a:r>
              <a:rPr lang="en-US" altLang="zh-CN" sz="2800" dirty="0"/>
              <a:t>4</a:t>
            </a:r>
            <a:r>
              <a:rPr lang="zh-CN" altLang="zh-CN" sz="2800" dirty="0"/>
              <a:t>节　薪酬分配管理工作</a:t>
            </a:r>
          </a:p>
          <a:p>
            <a:endParaRPr lang="zh-CN" altLang="en-US" sz="2800" dirty="0"/>
          </a:p>
        </p:txBody>
      </p:sp>
    </p:spTree>
    <p:extLst>
      <p:ext uri="{BB962C8B-B14F-4D97-AF65-F5344CB8AC3E}">
        <p14:creationId xmlns="" xmlns:p14="http://schemas.microsoft.com/office/powerpoint/2010/main" val="1712245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薪酬分配</a:t>
            </a:r>
          </a:p>
        </p:txBody>
      </p:sp>
      <p:sp>
        <p:nvSpPr>
          <p:cNvPr id="3" name="文本框 2"/>
          <p:cNvSpPr txBox="1"/>
          <p:nvPr/>
        </p:nvSpPr>
        <p:spPr>
          <a:xfrm>
            <a:off x="508001" y="1677505"/>
            <a:ext cx="7224642" cy="3046988"/>
          </a:xfrm>
          <a:prstGeom prst="rect">
            <a:avLst/>
          </a:prstGeom>
          <a:noFill/>
        </p:spPr>
        <p:txBody>
          <a:bodyPr wrap="square" rtlCol="0">
            <a:spAutoFit/>
          </a:bodyPr>
          <a:lstStyle/>
          <a:p>
            <a:r>
              <a:rPr lang="zh-CN" altLang="en-US" sz="2400" dirty="0"/>
              <a:t>薪酬作为员工从企业获得的劳动报酬，服从一定分配原则。如何进行企业薪酬分配，对于人力资源状况具有全面影响，需要结合实际情况制定具体办法。按照不同办法进行薪酬分配，会形成不同的薪酬体系，适应不同企业情况</a:t>
            </a:r>
            <a:r>
              <a:rPr lang="zh-CN" altLang="en-US" sz="2400" dirty="0" smtClean="0"/>
              <a:t>。</a:t>
            </a:r>
            <a:endParaRPr lang="en-US" altLang="zh-CN" sz="2400" dirty="0" smtClean="0"/>
          </a:p>
          <a:p>
            <a:endParaRPr lang="zh-CN" altLang="en-US" sz="2400" dirty="0"/>
          </a:p>
          <a:p>
            <a:r>
              <a:rPr lang="zh-CN" altLang="en-US" sz="2400" dirty="0"/>
              <a:t>一、薪酬分配依据</a:t>
            </a:r>
          </a:p>
          <a:p>
            <a:r>
              <a:rPr lang="zh-CN" altLang="en-US" sz="2400" dirty="0"/>
              <a:t>二、薪酬分配方式</a:t>
            </a:r>
          </a:p>
        </p:txBody>
      </p:sp>
    </p:spTree>
    <p:extLst>
      <p:ext uri="{BB962C8B-B14F-4D97-AF65-F5344CB8AC3E}">
        <p14:creationId xmlns="" xmlns:p14="http://schemas.microsoft.com/office/powerpoint/2010/main" val="2247192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薪酬分配</a:t>
            </a:r>
          </a:p>
        </p:txBody>
      </p:sp>
      <p:sp>
        <p:nvSpPr>
          <p:cNvPr id="3" name="文本框 2"/>
          <p:cNvSpPr txBox="1"/>
          <p:nvPr/>
        </p:nvSpPr>
        <p:spPr>
          <a:xfrm>
            <a:off x="508001" y="1399210"/>
            <a:ext cx="7224642" cy="4524315"/>
          </a:xfrm>
          <a:prstGeom prst="rect">
            <a:avLst/>
          </a:prstGeom>
          <a:noFill/>
        </p:spPr>
        <p:txBody>
          <a:bodyPr wrap="square" rtlCol="0">
            <a:spAutoFit/>
          </a:bodyPr>
          <a:lstStyle/>
          <a:p>
            <a:r>
              <a:rPr lang="zh-CN" altLang="en-US" sz="2400" dirty="0"/>
              <a:t>一、薪酬分配</a:t>
            </a:r>
            <a:r>
              <a:rPr lang="zh-CN" altLang="en-US" sz="2400" dirty="0" smtClean="0"/>
              <a:t>依据</a:t>
            </a:r>
            <a:endParaRPr lang="en-US" altLang="zh-CN" sz="2400" dirty="0" smtClean="0"/>
          </a:p>
          <a:p>
            <a:endParaRPr lang="zh-CN" altLang="en-US" sz="2400" dirty="0"/>
          </a:p>
          <a:p>
            <a:r>
              <a:rPr lang="zh-CN" altLang="en-US" sz="2400" dirty="0"/>
              <a:t>薪酬分配依据是企业向员工支付劳动报酬的原则与计算办法，体现薪酬分配的本质特征和政策倾向。在企业分配中，薪酬分配具有重要地位，不仅是经营成本的处理内容，而且是经营效益的分享方式。一般而言，薪酬分配服从按劳分配原则，但在具体实践中有不同体现方式，通过不同付酬要素的地位和计算办法体现出来</a:t>
            </a:r>
            <a:r>
              <a:rPr lang="zh-CN" altLang="en-US" sz="2400" dirty="0" smtClean="0"/>
              <a:t>。</a:t>
            </a:r>
            <a:endParaRPr lang="en-US" altLang="zh-CN" sz="2400" dirty="0" smtClean="0"/>
          </a:p>
          <a:p>
            <a:endParaRPr lang="zh-CN" altLang="en-US" sz="2400" dirty="0"/>
          </a:p>
          <a:p>
            <a:r>
              <a:rPr lang="zh-CN" altLang="en-US" sz="2400" dirty="0"/>
              <a:t>（一）薪酬分配原则</a:t>
            </a:r>
          </a:p>
          <a:p>
            <a:r>
              <a:rPr lang="zh-CN" altLang="en-US" sz="2400" dirty="0"/>
              <a:t>（二）薪酬计算依据</a:t>
            </a:r>
          </a:p>
        </p:txBody>
      </p:sp>
    </p:spTree>
    <p:extLst>
      <p:ext uri="{BB962C8B-B14F-4D97-AF65-F5344CB8AC3E}">
        <p14:creationId xmlns="" xmlns:p14="http://schemas.microsoft.com/office/powerpoint/2010/main" val="40573481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薪酬分配</a:t>
            </a:r>
          </a:p>
        </p:txBody>
      </p:sp>
      <p:sp>
        <p:nvSpPr>
          <p:cNvPr id="3" name="文本框 2"/>
          <p:cNvSpPr txBox="1"/>
          <p:nvPr/>
        </p:nvSpPr>
        <p:spPr>
          <a:xfrm>
            <a:off x="508001" y="1399210"/>
            <a:ext cx="7224642" cy="3416320"/>
          </a:xfrm>
          <a:prstGeom prst="rect">
            <a:avLst/>
          </a:prstGeom>
          <a:noFill/>
        </p:spPr>
        <p:txBody>
          <a:bodyPr wrap="square" rtlCol="0">
            <a:spAutoFit/>
          </a:bodyPr>
          <a:lstStyle/>
          <a:p>
            <a:r>
              <a:rPr lang="zh-CN" altLang="en-US" sz="2400" dirty="0"/>
              <a:t>（一）薪酬分配</a:t>
            </a:r>
            <a:r>
              <a:rPr lang="zh-CN" altLang="en-US" sz="2400" dirty="0" smtClean="0"/>
              <a:t>原则</a:t>
            </a:r>
            <a:endParaRPr lang="en-US" altLang="zh-CN" sz="2400" dirty="0" smtClean="0"/>
          </a:p>
          <a:p>
            <a:endParaRPr lang="zh-CN" altLang="en-US" sz="2400" dirty="0"/>
          </a:p>
          <a:p>
            <a:r>
              <a:rPr lang="zh-CN" altLang="en-US" sz="2400" dirty="0"/>
              <a:t>薪酬作为员工劳动报酬，服从按劳分配原则。这里所说的“劳”，是指员工的劳动状况，从劳动能力、劳动付出、劳动贡献三方面体现出来，需要综合考虑</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劳动能力</a:t>
            </a:r>
          </a:p>
          <a:p>
            <a:pPr marL="342900" indent="-342900">
              <a:buFont typeface="Wingdings" panose="05000000000000000000" pitchFamily="2" charset="2"/>
              <a:buChar char="ü"/>
            </a:pPr>
            <a:r>
              <a:rPr lang="zh-CN" altLang="en-US" sz="2400" dirty="0"/>
              <a:t>劳动付出</a:t>
            </a:r>
          </a:p>
          <a:p>
            <a:pPr marL="342900" indent="-342900">
              <a:buFont typeface="Wingdings" panose="05000000000000000000" pitchFamily="2" charset="2"/>
              <a:buChar char="ü"/>
            </a:pPr>
            <a:r>
              <a:rPr lang="zh-CN" altLang="en-US" sz="2400" dirty="0" smtClean="0"/>
              <a:t>劳动</a:t>
            </a:r>
            <a:r>
              <a:rPr lang="zh-CN" altLang="en-US" sz="2400" dirty="0"/>
              <a:t>贡献</a:t>
            </a:r>
          </a:p>
        </p:txBody>
      </p:sp>
    </p:spTree>
    <p:extLst>
      <p:ext uri="{BB962C8B-B14F-4D97-AF65-F5344CB8AC3E}">
        <p14:creationId xmlns="" xmlns:p14="http://schemas.microsoft.com/office/powerpoint/2010/main" val="119351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薪酬分配</a:t>
            </a:r>
          </a:p>
        </p:txBody>
      </p:sp>
      <p:sp>
        <p:nvSpPr>
          <p:cNvPr id="3" name="文本框 2"/>
          <p:cNvSpPr txBox="1"/>
          <p:nvPr/>
        </p:nvSpPr>
        <p:spPr>
          <a:xfrm>
            <a:off x="508001" y="1399210"/>
            <a:ext cx="7224642" cy="4893647"/>
          </a:xfrm>
          <a:prstGeom prst="rect">
            <a:avLst/>
          </a:prstGeom>
          <a:noFill/>
        </p:spPr>
        <p:txBody>
          <a:bodyPr wrap="square" rtlCol="0">
            <a:spAutoFit/>
          </a:bodyPr>
          <a:lstStyle/>
          <a:p>
            <a:r>
              <a:rPr lang="zh-CN" altLang="en-US" sz="2400" dirty="0"/>
              <a:t>（二）薪酬计算</a:t>
            </a:r>
            <a:r>
              <a:rPr lang="zh-CN" altLang="en-US" sz="2400" dirty="0" smtClean="0"/>
              <a:t>依据</a:t>
            </a:r>
            <a:endParaRPr lang="en-US" altLang="zh-CN" sz="2400" dirty="0" smtClean="0"/>
          </a:p>
          <a:p>
            <a:endParaRPr lang="zh-CN" altLang="en-US" sz="2400" dirty="0"/>
          </a:p>
          <a:p>
            <a:r>
              <a:rPr lang="zh-CN" altLang="en-US" sz="2400" dirty="0"/>
              <a:t>薪酬计算依据是指以什么为依据对员工支付薪酬，是薪酬分配原则的具体体现。实际工作中，薪酬计算依据通过企业的付酬要素来刻画，即员工劳动中稳定的、企业愿意为之支付报酬的内容。在一般情况下，付酬要素通常包括工作成果、工作职责、工作技能、工作资历等，各有其功能与作用</a:t>
            </a:r>
            <a:r>
              <a:rPr lang="zh-CN" altLang="en-US" sz="2400" dirty="0" smtClean="0"/>
              <a:t>。</a:t>
            </a:r>
            <a:endParaRPr lang="en-US" altLang="zh-CN" sz="2400" dirty="0" smtClean="0"/>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工作成果</a:t>
            </a:r>
          </a:p>
          <a:p>
            <a:pPr marL="342900" indent="-342900">
              <a:buFont typeface="Wingdings" panose="05000000000000000000" pitchFamily="2" charset="2"/>
              <a:buChar char="ü"/>
            </a:pPr>
            <a:r>
              <a:rPr lang="zh-CN" altLang="en-US" sz="2400" dirty="0"/>
              <a:t>工作职责</a:t>
            </a:r>
          </a:p>
          <a:p>
            <a:pPr marL="342900" indent="-342900">
              <a:buFont typeface="Wingdings" panose="05000000000000000000" pitchFamily="2" charset="2"/>
              <a:buChar char="ü"/>
            </a:pPr>
            <a:r>
              <a:rPr lang="zh-CN" altLang="en-US" sz="2400" dirty="0"/>
              <a:t>工作技能</a:t>
            </a:r>
          </a:p>
          <a:p>
            <a:pPr marL="342900" indent="-342900">
              <a:buFont typeface="Wingdings" panose="05000000000000000000" pitchFamily="2" charset="2"/>
              <a:buChar char="ü"/>
            </a:pPr>
            <a:r>
              <a:rPr lang="zh-CN" altLang="en-US" sz="2400" dirty="0"/>
              <a:t>工作资历</a:t>
            </a:r>
          </a:p>
        </p:txBody>
      </p:sp>
    </p:spTree>
    <p:extLst>
      <p:ext uri="{BB962C8B-B14F-4D97-AF65-F5344CB8AC3E}">
        <p14:creationId xmlns="" xmlns:p14="http://schemas.microsoft.com/office/powerpoint/2010/main" val="20438021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薪酬分配</a:t>
            </a:r>
          </a:p>
        </p:txBody>
      </p:sp>
      <p:sp>
        <p:nvSpPr>
          <p:cNvPr id="3" name="文本框 2"/>
          <p:cNvSpPr txBox="1"/>
          <p:nvPr/>
        </p:nvSpPr>
        <p:spPr>
          <a:xfrm>
            <a:off x="508001" y="1399210"/>
            <a:ext cx="7224642" cy="4524315"/>
          </a:xfrm>
          <a:prstGeom prst="rect">
            <a:avLst/>
          </a:prstGeom>
          <a:noFill/>
        </p:spPr>
        <p:txBody>
          <a:bodyPr wrap="square" rtlCol="0">
            <a:spAutoFit/>
          </a:bodyPr>
          <a:lstStyle/>
          <a:p>
            <a:r>
              <a:rPr lang="zh-CN" altLang="en-US" sz="2400" dirty="0"/>
              <a:t>二、薪酬分配</a:t>
            </a:r>
            <a:r>
              <a:rPr lang="zh-CN" altLang="en-US" sz="2400" dirty="0" smtClean="0"/>
              <a:t>方式</a:t>
            </a:r>
            <a:endParaRPr lang="en-US" altLang="zh-CN" sz="2400" dirty="0" smtClean="0"/>
          </a:p>
          <a:p>
            <a:endParaRPr lang="zh-CN" altLang="en-US" sz="2400" dirty="0"/>
          </a:p>
          <a:p>
            <a:r>
              <a:rPr lang="zh-CN" altLang="en-US" sz="2400" dirty="0"/>
              <a:t>薪酬分配方式是薪酬分配的具体实现形式，涉及薪酬结构、薪酬计算依据、薪酬管理责权等方面的安排。其中薪酬结构是薪酬内容中不同项目之间的量化关系，从质与量的角度把不同员工的薪酬区分开来，在薪酬分配方式中具有基础地位。不同薪酬结构产生不同薪酬模式，使薪酬分配方式出现不同情况</a:t>
            </a:r>
            <a:r>
              <a:rPr lang="zh-CN" altLang="en-US" sz="2400" dirty="0" smtClean="0"/>
              <a:t>。</a:t>
            </a:r>
            <a:endParaRPr lang="en-US" altLang="zh-CN" sz="2400" dirty="0" smtClean="0"/>
          </a:p>
          <a:p>
            <a:endParaRPr lang="zh-CN" altLang="en-US" sz="2400" dirty="0"/>
          </a:p>
          <a:p>
            <a:r>
              <a:rPr lang="zh-CN" altLang="en-US" sz="2400" dirty="0"/>
              <a:t>（一）薪酬结构</a:t>
            </a:r>
          </a:p>
          <a:p>
            <a:r>
              <a:rPr lang="zh-CN" altLang="en-US" sz="2400" dirty="0"/>
              <a:t>（二）薪酬模式</a:t>
            </a:r>
          </a:p>
          <a:p>
            <a:r>
              <a:rPr lang="zh-CN" altLang="en-US" sz="2400" dirty="0"/>
              <a:t>（三）薪酬发展</a:t>
            </a:r>
          </a:p>
        </p:txBody>
      </p:sp>
    </p:spTree>
    <p:extLst>
      <p:ext uri="{BB962C8B-B14F-4D97-AF65-F5344CB8AC3E}">
        <p14:creationId xmlns="" xmlns:p14="http://schemas.microsoft.com/office/powerpoint/2010/main" val="39318317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薪酬分配</a:t>
            </a:r>
          </a:p>
        </p:txBody>
      </p:sp>
      <p:sp>
        <p:nvSpPr>
          <p:cNvPr id="3" name="文本框 2"/>
          <p:cNvSpPr txBox="1"/>
          <p:nvPr/>
        </p:nvSpPr>
        <p:spPr>
          <a:xfrm>
            <a:off x="508001" y="1399210"/>
            <a:ext cx="7224642" cy="3785652"/>
          </a:xfrm>
          <a:prstGeom prst="rect">
            <a:avLst/>
          </a:prstGeom>
          <a:noFill/>
        </p:spPr>
        <p:txBody>
          <a:bodyPr wrap="square" rtlCol="0">
            <a:spAutoFit/>
          </a:bodyPr>
          <a:lstStyle/>
          <a:p>
            <a:r>
              <a:rPr lang="zh-CN" altLang="en-US" sz="2400" dirty="0"/>
              <a:t>（一）薪酬</a:t>
            </a:r>
            <a:r>
              <a:rPr lang="zh-CN" altLang="en-US" sz="2400" dirty="0" smtClean="0"/>
              <a:t>结构</a:t>
            </a:r>
            <a:endParaRPr lang="en-US" altLang="zh-CN" sz="2400" dirty="0" smtClean="0"/>
          </a:p>
          <a:p>
            <a:endParaRPr lang="zh-CN" altLang="en-US" sz="2400" dirty="0"/>
          </a:p>
          <a:p>
            <a:r>
              <a:rPr lang="zh-CN" altLang="en-US" sz="2400" dirty="0"/>
              <a:t>薪酬</a:t>
            </a:r>
            <a:r>
              <a:rPr lang="zh-CN" altLang="en-US" sz="2400" dirty="0" smtClean="0"/>
              <a:t>结构是</a:t>
            </a:r>
            <a:r>
              <a:rPr lang="zh-CN" altLang="en-US" sz="2400" dirty="0"/>
              <a:t>不同职位之间薪酬水平的比例关系，取决于薪酬由哪些内容构成，各占多大比重，由多少层级构成，层级之间差距多大。当薪酬分配的计算依据不同时，会出现不同的薪酬结构。在薪酬结构设计中，基本薪资的设计具有基础地位</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薪酬结构的形成</a:t>
            </a:r>
          </a:p>
          <a:p>
            <a:pPr marL="342900" indent="-342900">
              <a:buFont typeface="Wingdings" panose="05000000000000000000" pitchFamily="2" charset="2"/>
              <a:buChar char="ü"/>
            </a:pPr>
            <a:r>
              <a:rPr lang="zh-CN" altLang="en-US" sz="2400" dirty="0"/>
              <a:t>薪酬结构的刻画</a:t>
            </a:r>
          </a:p>
        </p:txBody>
      </p:sp>
    </p:spTree>
    <p:extLst>
      <p:ext uri="{BB962C8B-B14F-4D97-AF65-F5344CB8AC3E}">
        <p14:creationId xmlns="" xmlns:p14="http://schemas.microsoft.com/office/powerpoint/2010/main" val="41417347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薪酬分配</a:t>
            </a:r>
          </a:p>
        </p:txBody>
      </p:sp>
      <p:sp>
        <p:nvSpPr>
          <p:cNvPr id="3" name="文本框 2"/>
          <p:cNvSpPr txBox="1"/>
          <p:nvPr/>
        </p:nvSpPr>
        <p:spPr>
          <a:xfrm>
            <a:off x="508001" y="1399210"/>
            <a:ext cx="7224642" cy="3785652"/>
          </a:xfrm>
          <a:prstGeom prst="rect">
            <a:avLst/>
          </a:prstGeom>
          <a:noFill/>
        </p:spPr>
        <p:txBody>
          <a:bodyPr wrap="square" rtlCol="0">
            <a:spAutoFit/>
          </a:bodyPr>
          <a:lstStyle/>
          <a:p>
            <a:r>
              <a:rPr lang="zh-CN" altLang="en-US" sz="2400" dirty="0"/>
              <a:t>（二）薪酬</a:t>
            </a:r>
            <a:r>
              <a:rPr lang="zh-CN" altLang="en-US" sz="2400" dirty="0" smtClean="0"/>
              <a:t>模式</a:t>
            </a:r>
            <a:endParaRPr lang="en-US" altLang="zh-CN" sz="2400" dirty="0" smtClean="0"/>
          </a:p>
          <a:p>
            <a:endParaRPr lang="zh-CN" altLang="en-US" sz="2400" dirty="0"/>
          </a:p>
          <a:p>
            <a:r>
              <a:rPr lang="zh-CN" altLang="en-US" sz="2400" dirty="0"/>
              <a:t>薪酬模式是企业薪酬分配的稳定方式，以什么薪酬项目具有主导性为特征，体现企业对于按劳分配原则的关注重点。从实践情况看，基本薪酬模式有三种：业绩本位制、职务本位制和技能本位制</a:t>
            </a:r>
            <a:r>
              <a:rPr lang="zh-CN" altLang="en-US" sz="2400" dirty="0" smtClean="0"/>
              <a:t>。</a:t>
            </a:r>
            <a:endParaRPr lang="en-US" altLang="zh-CN" sz="2400" dirty="0" smtClean="0"/>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业绩本位制薪酬</a:t>
            </a:r>
          </a:p>
          <a:p>
            <a:pPr marL="342900" indent="-342900">
              <a:buFont typeface="Wingdings" panose="05000000000000000000" pitchFamily="2" charset="2"/>
              <a:buChar char="ü"/>
            </a:pPr>
            <a:r>
              <a:rPr lang="zh-CN" altLang="en-US" sz="2400" dirty="0"/>
              <a:t>职务本位制薪酬</a:t>
            </a:r>
          </a:p>
          <a:p>
            <a:pPr marL="342900" indent="-342900">
              <a:buFont typeface="Wingdings" panose="05000000000000000000" pitchFamily="2" charset="2"/>
              <a:buChar char="ü"/>
            </a:pPr>
            <a:r>
              <a:rPr lang="zh-CN" altLang="en-US" sz="2400" dirty="0"/>
              <a:t>技能本位制薪酬</a:t>
            </a:r>
          </a:p>
        </p:txBody>
      </p:sp>
    </p:spTree>
    <p:extLst>
      <p:ext uri="{BB962C8B-B14F-4D97-AF65-F5344CB8AC3E}">
        <p14:creationId xmlns="" xmlns:p14="http://schemas.microsoft.com/office/powerpoint/2010/main" val="18556219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薪酬分配</a:t>
            </a:r>
          </a:p>
        </p:txBody>
      </p:sp>
      <p:sp>
        <p:nvSpPr>
          <p:cNvPr id="3" name="文本框 2"/>
          <p:cNvSpPr txBox="1"/>
          <p:nvPr/>
        </p:nvSpPr>
        <p:spPr>
          <a:xfrm>
            <a:off x="508001" y="1399210"/>
            <a:ext cx="7224642" cy="4154984"/>
          </a:xfrm>
          <a:prstGeom prst="rect">
            <a:avLst/>
          </a:prstGeom>
          <a:noFill/>
        </p:spPr>
        <p:txBody>
          <a:bodyPr wrap="square" rtlCol="0">
            <a:spAutoFit/>
          </a:bodyPr>
          <a:lstStyle/>
          <a:p>
            <a:r>
              <a:rPr lang="zh-CN" altLang="en-US" sz="2400" dirty="0"/>
              <a:t>（三）薪酬</a:t>
            </a:r>
            <a:r>
              <a:rPr lang="zh-CN" altLang="en-US" sz="2400" dirty="0" smtClean="0"/>
              <a:t>发展</a:t>
            </a:r>
            <a:endParaRPr lang="en-US" altLang="zh-CN" sz="2400" dirty="0" smtClean="0"/>
          </a:p>
          <a:p>
            <a:endParaRPr lang="zh-CN" altLang="en-US" sz="2400" dirty="0"/>
          </a:p>
          <a:p>
            <a:r>
              <a:rPr lang="zh-CN" altLang="en-US" sz="2400" dirty="0"/>
              <a:t>随着企业生产经营方式的发展、内部分工协作方式的变化、经营管理政策与策略的调整，薪酬模式也在不断变化与丰富。在基本薪酬模式的基础上，结合实践发展的需要，逐步形成了新的薪酬模式，其中结构工资制、宽带薪酬制、年薪制具有代表性</a:t>
            </a:r>
            <a:r>
              <a:rPr lang="zh-CN" altLang="en-US" sz="2400" dirty="0" smtClean="0"/>
              <a:t>。</a:t>
            </a:r>
            <a:endParaRPr lang="en-US" altLang="zh-CN" sz="2400" dirty="0" smtClean="0"/>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结构工资制</a:t>
            </a:r>
          </a:p>
          <a:p>
            <a:pPr marL="342900" indent="-342900">
              <a:buFont typeface="Wingdings" panose="05000000000000000000" pitchFamily="2" charset="2"/>
              <a:buChar char="ü"/>
            </a:pPr>
            <a:r>
              <a:rPr lang="zh-CN" altLang="en-US" sz="2400" dirty="0" smtClean="0"/>
              <a:t>宽</a:t>
            </a:r>
            <a:r>
              <a:rPr lang="zh-CN" altLang="en-US" sz="2400" dirty="0"/>
              <a:t>带薪酬制</a:t>
            </a:r>
          </a:p>
          <a:p>
            <a:pPr marL="342900" indent="-342900">
              <a:buFont typeface="Wingdings" panose="05000000000000000000" pitchFamily="2" charset="2"/>
              <a:buChar char="ü"/>
            </a:pPr>
            <a:r>
              <a:rPr lang="zh-CN" altLang="en-US" sz="2400" dirty="0"/>
              <a:t>年薪制</a:t>
            </a:r>
          </a:p>
        </p:txBody>
      </p:sp>
    </p:spTree>
    <p:extLst>
      <p:ext uri="{BB962C8B-B14F-4D97-AF65-F5344CB8AC3E}">
        <p14:creationId xmlns="" xmlns:p14="http://schemas.microsoft.com/office/powerpoint/2010/main" val="31875759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1991115" y="2126974"/>
            <a:ext cx="4398536" cy="310854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a:t>
            </a:r>
            <a:r>
              <a:rPr lang="zh-CN" altLang="zh-CN" sz="2800" dirty="0" smtClean="0"/>
              <a:t>薪酬</a:t>
            </a:r>
            <a:endParaRPr lang="zh-CN" altLang="zh-CN" sz="2800" dirty="0"/>
          </a:p>
          <a:p>
            <a:pPr>
              <a:lnSpc>
                <a:spcPct val="150000"/>
              </a:lnSpc>
            </a:pPr>
            <a:r>
              <a:rPr lang="zh-CN" altLang="zh-CN" sz="2800" dirty="0"/>
              <a:t>第</a:t>
            </a:r>
            <a:r>
              <a:rPr lang="en-US" altLang="zh-CN" sz="2800" dirty="0"/>
              <a:t>2</a:t>
            </a:r>
            <a:r>
              <a:rPr lang="zh-CN" altLang="zh-CN" sz="2800" dirty="0"/>
              <a:t>节　薪酬分配</a:t>
            </a:r>
          </a:p>
          <a:p>
            <a:pPr>
              <a:lnSpc>
                <a:spcPct val="150000"/>
              </a:lnSpc>
            </a:pPr>
            <a:r>
              <a:rPr lang="zh-CN" altLang="zh-CN" sz="2800" dirty="0">
                <a:solidFill>
                  <a:srgbClr val="FF0000"/>
                </a:solidFill>
              </a:rPr>
              <a:t>第</a:t>
            </a:r>
            <a:r>
              <a:rPr lang="en-US" altLang="zh-CN" sz="2800" dirty="0">
                <a:solidFill>
                  <a:srgbClr val="FF0000"/>
                </a:solidFill>
              </a:rPr>
              <a:t>3</a:t>
            </a:r>
            <a:r>
              <a:rPr lang="zh-CN" altLang="zh-CN" sz="2800" dirty="0">
                <a:solidFill>
                  <a:srgbClr val="FF0000"/>
                </a:solidFill>
              </a:rPr>
              <a:t>节　薪酬分配管理</a:t>
            </a:r>
          </a:p>
          <a:p>
            <a:pPr>
              <a:lnSpc>
                <a:spcPct val="150000"/>
              </a:lnSpc>
            </a:pPr>
            <a:r>
              <a:rPr lang="zh-CN" altLang="zh-CN" sz="2800" dirty="0"/>
              <a:t>第</a:t>
            </a:r>
            <a:r>
              <a:rPr lang="en-US" altLang="zh-CN" sz="2800" dirty="0"/>
              <a:t>4</a:t>
            </a:r>
            <a:r>
              <a:rPr lang="zh-CN" altLang="zh-CN" sz="2800" dirty="0"/>
              <a:t>节　薪酬分配管理工作</a:t>
            </a:r>
          </a:p>
          <a:p>
            <a:endParaRPr lang="zh-CN" altLang="en-US" sz="2800" dirty="0"/>
          </a:p>
        </p:txBody>
      </p:sp>
    </p:spTree>
    <p:extLst>
      <p:ext uri="{BB962C8B-B14F-4D97-AF65-F5344CB8AC3E}">
        <p14:creationId xmlns="" xmlns:p14="http://schemas.microsoft.com/office/powerpoint/2010/main" val="764878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4154984"/>
          </a:xfrm>
          <a:prstGeom prst="rect">
            <a:avLst/>
          </a:prstGeom>
          <a:noFill/>
        </p:spPr>
        <p:txBody>
          <a:bodyPr wrap="square" rtlCol="0">
            <a:spAutoFit/>
          </a:bodyPr>
          <a:lstStyle/>
          <a:p>
            <a:r>
              <a:rPr lang="zh-CN" altLang="en-US" sz="2400" dirty="0"/>
              <a:t>薪酬分配服从企业生产经营需要。由于薪酬作为员工劳动报酬，具有劳动能力价格、企业经营成本、员工激励方式、人力资本价值等多重属性，不同属性之间具有复杂的关系，因此对薪酬分配必须进行科学合理的设计与实施。在企业生产经营与效益分配中，薪酬分配具有极为重要的地位，从根本上影响企业人力资源状况</a:t>
            </a:r>
            <a:r>
              <a:rPr lang="zh-CN" altLang="en-US" sz="2400" dirty="0" smtClean="0"/>
              <a:t>。</a:t>
            </a:r>
            <a:endParaRPr lang="en-US" altLang="zh-CN" sz="2400" dirty="0" smtClean="0"/>
          </a:p>
          <a:p>
            <a:endParaRPr lang="zh-CN" altLang="en-US" sz="2400" dirty="0"/>
          </a:p>
          <a:p>
            <a:r>
              <a:rPr lang="zh-CN" altLang="en-US" sz="2400" dirty="0"/>
              <a:t>一、薪酬管理体制</a:t>
            </a:r>
          </a:p>
          <a:p>
            <a:r>
              <a:rPr lang="zh-CN" altLang="en-US" sz="2400" dirty="0"/>
              <a:t>二、薪酬管理重点</a:t>
            </a:r>
          </a:p>
          <a:p>
            <a:r>
              <a:rPr lang="zh-CN" altLang="en-US" sz="2400" dirty="0"/>
              <a:t>三、薪酬管理方法</a:t>
            </a:r>
          </a:p>
        </p:txBody>
      </p:sp>
    </p:spTree>
    <p:extLst>
      <p:ext uri="{BB962C8B-B14F-4D97-AF65-F5344CB8AC3E}">
        <p14:creationId xmlns="" xmlns:p14="http://schemas.microsoft.com/office/powerpoint/2010/main" val="3681949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学习目标</a:t>
            </a:r>
            <a:endParaRPr lang="zh-CN" altLang="en-US" dirty="0"/>
          </a:p>
        </p:txBody>
      </p:sp>
      <p:sp>
        <p:nvSpPr>
          <p:cNvPr id="3" name="内容占位符 2"/>
          <p:cNvSpPr>
            <a:spLocks noGrp="1"/>
          </p:cNvSpPr>
          <p:nvPr>
            <p:ph idx="1"/>
          </p:nvPr>
        </p:nvSpPr>
        <p:spPr>
          <a:xfrm>
            <a:off x="508001" y="1693451"/>
            <a:ext cx="6748205" cy="3880773"/>
          </a:xfrm>
        </p:spPr>
        <p:txBody>
          <a:bodyPr>
            <a:noAutofit/>
          </a:bodyPr>
          <a:lstStyle/>
          <a:p>
            <a:r>
              <a:rPr lang="en-US" altLang="zh-CN" sz="2400" dirty="0"/>
              <a:t>1.</a:t>
            </a:r>
            <a:r>
              <a:rPr lang="zh-CN" altLang="zh-CN" sz="2400" dirty="0"/>
              <a:t>薪酬的性质和特点</a:t>
            </a:r>
          </a:p>
          <a:p>
            <a:r>
              <a:rPr lang="en-US" altLang="zh-CN" sz="2400" dirty="0"/>
              <a:t>2.</a:t>
            </a:r>
            <a:r>
              <a:rPr lang="zh-CN" altLang="zh-CN" sz="2400" dirty="0"/>
              <a:t>薪酬的内容与形式</a:t>
            </a:r>
          </a:p>
          <a:p>
            <a:r>
              <a:rPr lang="en-US" altLang="zh-CN" sz="2400" dirty="0"/>
              <a:t>3.</a:t>
            </a:r>
            <a:r>
              <a:rPr lang="zh-CN" altLang="zh-CN" sz="2400" dirty="0"/>
              <a:t>薪酬分配的原则与依据</a:t>
            </a:r>
          </a:p>
          <a:p>
            <a:r>
              <a:rPr lang="en-US" altLang="zh-CN" sz="2400" dirty="0"/>
              <a:t>4.</a:t>
            </a:r>
            <a:r>
              <a:rPr lang="zh-CN" altLang="zh-CN" sz="2400" dirty="0"/>
              <a:t>薪酬结构的含义与作用</a:t>
            </a:r>
          </a:p>
          <a:p>
            <a:r>
              <a:rPr lang="en-US" altLang="zh-CN" sz="2400" dirty="0"/>
              <a:t>5.</a:t>
            </a:r>
            <a:r>
              <a:rPr lang="zh-CN" altLang="zh-CN" sz="2400" dirty="0"/>
              <a:t>薪酬管理的任务与重点</a:t>
            </a:r>
          </a:p>
          <a:p>
            <a:r>
              <a:rPr lang="en-US" altLang="zh-CN" sz="2400" dirty="0"/>
              <a:t>6.</a:t>
            </a:r>
            <a:r>
              <a:rPr lang="zh-CN" altLang="zh-CN" sz="2400" dirty="0"/>
              <a:t>薪酬分配的基本程序</a:t>
            </a:r>
          </a:p>
          <a:p>
            <a:r>
              <a:rPr lang="en-US" altLang="zh-CN" sz="2400" dirty="0"/>
              <a:t>7.</a:t>
            </a:r>
            <a:r>
              <a:rPr lang="zh-CN" altLang="zh-CN" sz="2400" dirty="0"/>
              <a:t>薪酬管理的常用方法</a:t>
            </a:r>
          </a:p>
          <a:p>
            <a:r>
              <a:rPr lang="en-US" altLang="zh-CN" sz="2400" dirty="0"/>
              <a:t>8.</a:t>
            </a:r>
            <a:r>
              <a:rPr lang="zh-CN" altLang="zh-CN" sz="2400" dirty="0"/>
              <a:t>薪酬激励的变化发展</a:t>
            </a:r>
          </a:p>
          <a:p>
            <a:endParaRPr lang="zh-CN" altLang="en-US" sz="2400" dirty="0"/>
          </a:p>
        </p:txBody>
      </p:sp>
    </p:spTree>
    <p:extLst>
      <p:ext uri="{BB962C8B-B14F-4D97-AF65-F5344CB8AC3E}">
        <p14:creationId xmlns="" xmlns:p14="http://schemas.microsoft.com/office/powerpoint/2010/main" val="2048389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4524315"/>
          </a:xfrm>
          <a:prstGeom prst="rect">
            <a:avLst/>
          </a:prstGeom>
          <a:noFill/>
        </p:spPr>
        <p:txBody>
          <a:bodyPr wrap="square" rtlCol="0">
            <a:spAutoFit/>
          </a:bodyPr>
          <a:lstStyle/>
          <a:p>
            <a:r>
              <a:rPr lang="zh-CN" altLang="en-US" sz="2400" dirty="0"/>
              <a:t>一、薪酬</a:t>
            </a:r>
            <a:r>
              <a:rPr lang="zh-CN" altLang="en-US" sz="2400" dirty="0" smtClean="0"/>
              <a:t>管理体制</a:t>
            </a:r>
            <a:endParaRPr lang="en-US" altLang="zh-CN" sz="2400" dirty="0" smtClean="0"/>
          </a:p>
          <a:p>
            <a:endParaRPr lang="zh-CN" altLang="en-US" sz="2400" dirty="0"/>
          </a:p>
          <a:p>
            <a:r>
              <a:rPr lang="zh-CN" altLang="en-US" sz="2400" dirty="0"/>
              <a:t>薪酬</a:t>
            </a:r>
            <a:r>
              <a:rPr lang="zh-CN" altLang="en-US" sz="2400" dirty="0" smtClean="0"/>
              <a:t>管理是</a:t>
            </a:r>
            <a:r>
              <a:rPr lang="zh-CN" altLang="en-US" sz="2400" dirty="0"/>
              <a:t>对薪酬分配的计划、组织、领导与控制，在现代企业中体现为薪酬制度的设计与实施，具有特定的工作任务与实现方式。薪酬管理体制是薪酬管理任务赖以实现的分工协作体系，通过一定的责权配置方式和工作流程体现出来。建立科学合理的薪酬管理体制是保证薪酬分配科学合理的组织与制度条件</a:t>
            </a:r>
            <a:r>
              <a:rPr lang="zh-CN" altLang="en-US" sz="2400" dirty="0" smtClean="0"/>
              <a:t>。</a:t>
            </a:r>
            <a:endParaRPr lang="en-US" altLang="zh-CN" sz="2400" dirty="0" smtClean="0"/>
          </a:p>
          <a:p>
            <a:endParaRPr lang="zh-CN" altLang="en-US" sz="2400" dirty="0"/>
          </a:p>
          <a:p>
            <a:r>
              <a:rPr lang="zh-CN" altLang="en-US" sz="2400" dirty="0"/>
              <a:t>（一）薪酬管理目标</a:t>
            </a:r>
          </a:p>
          <a:p>
            <a:r>
              <a:rPr lang="zh-CN" altLang="en-US" sz="2400" dirty="0"/>
              <a:t>（二）薪酬管理政策</a:t>
            </a:r>
          </a:p>
          <a:p>
            <a:r>
              <a:rPr lang="zh-CN" altLang="en-US" sz="2400" dirty="0"/>
              <a:t>（三）薪酬管理分工</a:t>
            </a:r>
          </a:p>
        </p:txBody>
      </p:sp>
    </p:spTree>
    <p:extLst>
      <p:ext uri="{BB962C8B-B14F-4D97-AF65-F5344CB8AC3E}">
        <p14:creationId xmlns="" xmlns:p14="http://schemas.microsoft.com/office/powerpoint/2010/main" val="1681857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4154984"/>
          </a:xfrm>
          <a:prstGeom prst="rect">
            <a:avLst/>
          </a:prstGeom>
          <a:noFill/>
        </p:spPr>
        <p:txBody>
          <a:bodyPr wrap="square" rtlCol="0">
            <a:spAutoFit/>
          </a:bodyPr>
          <a:lstStyle/>
          <a:p>
            <a:r>
              <a:rPr lang="zh-CN" altLang="en-US" sz="2400" dirty="0"/>
              <a:t>（一）薪酬管理目标</a:t>
            </a:r>
          </a:p>
          <a:p>
            <a:endParaRPr lang="en-US" altLang="zh-CN" sz="2400" dirty="0" smtClean="0"/>
          </a:p>
          <a:p>
            <a:r>
              <a:rPr lang="zh-CN" altLang="en-US" sz="2400" dirty="0" smtClean="0"/>
              <a:t>薪</a:t>
            </a:r>
            <a:r>
              <a:rPr lang="zh-CN" altLang="en-US" sz="2400" dirty="0"/>
              <a:t>酬管理目标是低成本、高效率地发挥人力资源作用，提高企业生产经营效益，必须结合人员获取、使用、保留、开发等各个环节采取管理措施，其中控制人工成本、激发工作热情、增强企业活力是三个最基本的环节</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控制人工成本</a:t>
            </a:r>
          </a:p>
          <a:p>
            <a:pPr marL="342900" indent="-342900">
              <a:buFont typeface="Wingdings" panose="05000000000000000000" pitchFamily="2" charset="2"/>
              <a:buChar char="ü"/>
            </a:pPr>
            <a:r>
              <a:rPr lang="zh-CN" altLang="en-US" sz="2400" dirty="0"/>
              <a:t>激发工作热情</a:t>
            </a:r>
          </a:p>
          <a:p>
            <a:pPr marL="342900" indent="-342900">
              <a:buFont typeface="Wingdings" panose="05000000000000000000" pitchFamily="2" charset="2"/>
              <a:buChar char="ü"/>
            </a:pPr>
            <a:r>
              <a:rPr lang="zh-CN" altLang="en-US" sz="2400" dirty="0"/>
              <a:t>增强企业活力</a:t>
            </a:r>
          </a:p>
        </p:txBody>
      </p:sp>
    </p:spTree>
    <p:extLst>
      <p:ext uri="{BB962C8B-B14F-4D97-AF65-F5344CB8AC3E}">
        <p14:creationId xmlns="" xmlns:p14="http://schemas.microsoft.com/office/powerpoint/2010/main" val="23473486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4524315"/>
          </a:xfrm>
          <a:prstGeom prst="rect">
            <a:avLst/>
          </a:prstGeom>
          <a:noFill/>
        </p:spPr>
        <p:txBody>
          <a:bodyPr wrap="square" rtlCol="0">
            <a:spAutoFit/>
          </a:bodyPr>
          <a:lstStyle/>
          <a:p>
            <a:r>
              <a:rPr lang="zh-CN" altLang="en-US" sz="2400" dirty="0"/>
              <a:t>（二）薪酬管理</a:t>
            </a:r>
            <a:r>
              <a:rPr lang="zh-CN" altLang="en-US" sz="2400" dirty="0" smtClean="0"/>
              <a:t>政策</a:t>
            </a:r>
            <a:endParaRPr lang="en-US" altLang="zh-CN" sz="2400" dirty="0" smtClean="0"/>
          </a:p>
          <a:p>
            <a:endParaRPr lang="zh-CN" altLang="en-US" sz="2400" dirty="0"/>
          </a:p>
          <a:p>
            <a:r>
              <a:rPr lang="zh-CN" altLang="en-US" sz="2400" dirty="0"/>
              <a:t>企业由投资者、经营者、劳动者等不同利益群体构成，不同利益群体对于企业有不同的期望和要求，这些要求之间既有联系又有差异和矛盾，必须予以协调，因此薪酬管理的过程也是协调企业成员之间利益关系的过程，需要制定合理可行的薪酬政策。所谓薪酬政策，是指导薪酬分配工作和协调利益关系的基本原则，根据企业发展战略和价值观制定</a:t>
            </a:r>
            <a:r>
              <a:rPr lang="zh-CN" altLang="en-US" sz="2400" dirty="0" smtClean="0"/>
              <a:t>。</a:t>
            </a:r>
            <a:endParaRPr lang="en-US" altLang="zh-CN" sz="2400" dirty="0" smtClean="0"/>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薪酬政策的意义</a:t>
            </a:r>
          </a:p>
          <a:p>
            <a:pPr marL="342900" indent="-342900">
              <a:buFont typeface="Wingdings" panose="05000000000000000000" pitchFamily="2" charset="2"/>
              <a:buChar char="ü"/>
            </a:pPr>
            <a:r>
              <a:rPr lang="zh-CN" altLang="en-US" sz="2400" dirty="0"/>
              <a:t>薪酬政策的类型</a:t>
            </a:r>
          </a:p>
        </p:txBody>
      </p:sp>
    </p:spTree>
    <p:extLst>
      <p:ext uri="{BB962C8B-B14F-4D97-AF65-F5344CB8AC3E}">
        <p14:creationId xmlns="" xmlns:p14="http://schemas.microsoft.com/office/powerpoint/2010/main" val="30812379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3785652"/>
          </a:xfrm>
          <a:prstGeom prst="rect">
            <a:avLst/>
          </a:prstGeom>
          <a:noFill/>
        </p:spPr>
        <p:txBody>
          <a:bodyPr wrap="square" rtlCol="0">
            <a:spAutoFit/>
          </a:bodyPr>
          <a:lstStyle/>
          <a:p>
            <a:r>
              <a:rPr lang="zh-CN" altLang="en-US" sz="2400" dirty="0"/>
              <a:t>（三）薪酬管理</a:t>
            </a:r>
            <a:r>
              <a:rPr lang="zh-CN" altLang="en-US" sz="2400" dirty="0" smtClean="0"/>
              <a:t>分工</a:t>
            </a:r>
            <a:endParaRPr lang="en-US" altLang="zh-CN" sz="2400" dirty="0" smtClean="0"/>
          </a:p>
          <a:p>
            <a:endParaRPr lang="zh-CN" altLang="en-US" sz="2400" dirty="0"/>
          </a:p>
          <a:p>
            <a:r>
              <a:rPr lang="zh-CN" altLang="en-US" sz="2400" dirty="0"/>
              <a:t>薪酬管理分工是为了实现薪酬管理目标所做的责任和权力划分，在不同薪酬政策引导下具有不同的方式，通过薪酬管理流程中不同环节的责权界定体现出来。在实际工作中，不同管理主体在薪酬分配中具有不同任务，在不同管理环节发挥作用</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薪酬管理责权</a:t>
            </a:r>
          </a:p>
          <a:p>
            <a:pPr marL="342900" indent="-342900">
              <a:buFont typeface="Wingdings" panose="05000000000000000000" pitchFamily="2" charset="2"/>
              <a:buChar char="ü"/>
            </a:pPr>
            <a:r>
              <a:rPr lang="zh-CN" altLang="en-US" sz="2400" dirty="0"/>
              <a:t>薪酬管理流程</a:t>
            </a:r>
          </a:p>
        </p:txBody>
      </p:sp>
    </p:spTree>
    <p:extLst>
      <p:ext uri="{BB962C8B-B14F-4D97-AF65-F5344CB8AC3E}">
        <p14:creationId xmlns="" xmlns:p14="http://schemas.microsoft.com/office/powerpoint/2010/main" val="34413714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4893647"/>
          </a:xfrm>
          <a:prstGeom prst="rect">
            <a:avLst/>
          </a:prstGeom>
          <a:noFill/>
        </p:spPr>
        <p:txBody>
          <a:bodyPr wrap="square" rtlCol="0">
            <a:spAutoFit/>
          </a:bodyPr>
          <a:lstStyle/>
          <a:p>
            <a:r>
              <a:rPr lang="zh-CN" altLang="en-US" sz="2400" dirty="0"/>
              <a:t>二、薪酬管理</a:t>
            </a:r>
            <a:r>
              <a:rPr lang="zh-CN" altLang="en-US" sz="2400" dirty="0" smtClean="0"/>
              <a:t>重点</a:t>
            </a:r>
            <a:endParaRPr lang="en-US" altLang="zh-CN" sz="2400" dirty="0" smtClean="0"/>
          </a:p>
          <a:p>
            <a:endParaRPr lang="zh-CN" altLang="en-US" sz="2400" dirty="0"/>
          </a:p>
          <a:p>
            <a:r>
              <a:rPr lang="zh-CN" altLang="en-US" sz="2400" dirty="0"/>
              <a:t>薪酬管理重点是薪酬分配中普遍存在、需要重点关注的问题。薪酬分配涉及错综复杂的关系，包括企业内部与外部的关系、整体与局部的关系、计划与实施的关系，还包括员工与企业其他利益相关者的关系、员工自身相互之间的关系，等等，需要科学合理地处理。在此过程中，薪酬水平管理、薪酬结构管理、薪酬动态管理是薪酬管理的重点</a:t>
            </a:r>
            <a:r>
              <a:rPr lang="zh-CN" altLang="en-US" sz="2400" dirty="0" smtClean="0"/>
              <a:t>。</a:t>
            </a:r>
            <a:endParaRPr lang="en-US" altLang="zh-CN" sz="2400" dirty="0" smtClean="0"/>
          </a:p>
          <a:p>
            <a:endParaRPr lang="zh-CN" altLang="en-US" sz="2400" dirty="0"/>
          </a:p>
          <a:p>
            <a:r>
              <a:rPr lang="zh-CN" altLang="en-US" sz="2400" dirty="0"/>
              <a:t>（一）薪酬水平管理</a:t>
            </a:r>
          </a:p>
          <a:p>
            <a:r>
              <a:rPr lang="zh-CN" altLang="en-US" sz="2400" dirty="0"/>
              <a:t>（二）薪酬结构管理</a:t>
            </a:r>
          </a:p>
          <a:p>
            <a:r>
              <a:rPr lang="zh-CN" altLang="en-US" sz="2400" dirty="0"/>
              <a:t>（三）薪酬动态管理</a:t>
            </a:r>
          </a:p>
        </p:txBody>
      </p:sp>
    </p:spTree>
    <p:extLst>
      <p:ext uri="{BB962C8B-B14F-4D97-AF65-F5344CB8AC3E}">
        <p14:creationId xmlns="" xmlns:p14="http://schemas.microsoft.com/office/powerpoint/2010/main" val="20640296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3785652"/>
          </a:xfrm>
          <a:prstGeom prst="rect">
            <a:avLst/>
          </a:prstGeom>
          <a:noFill/>
        </p:spPr>
        <p:txBody>
          <a:bodyPr wrap="square" rtlCol="0">
            <a:spAutoFit/>
          </a:bodyPr>
          <a:lstStyle/>
          <a:p>
            <a:r>
              <a:rPr lang="zh-CN" altLang="en-US" sz="2400" dirty="0"/>
              <a:t>（一）薪酬水平</a:t>
            </a:r>
            <a:r>
              <a:rPr lang="zh-CN" altLang="en-US" sz="2400" dirty="0" smtClean="0"/>
              <a:t>管理</a:t>
            </a:r>
            <a:endParaRPr lang="en-US" altLang="zh-CN" sz="2400" dirty="0" smtClean="0"/>
          </a:p>
          <a:p>
            <a:endParaRPr lang="zh-CN" altLang="en-US" sz="2400" dirty="0"/>
          </a:p>
          <a:p>
            <a:r>
              <a:rPr lang="zh-CN" altLang="en-US" sz="2400" dirty="0"/>
              <a:t>薪酬水平管理是对薪酬高低的优化，包括企业整体薪酬在行业中的水平高低，企业内部不同员工的薪酬高低，以及由此形成的薪酬水平关系。由于员工对劳动报酬关注的首先是报酬量，因此薪酬水平管理在薪酬管理中具有基础地位</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企业薪酬总额管理</a:t>
            </a:r>
          </a:p>
          <a:p>
            <a:pPr marL="342900" indent="-342900">
              <a:buFont typeface="Wingdings" panose="05000000000000000000" pitchFamily="2" charset="2"/>
              <a:buChar char="ü"/>
            </a:pPr>
            <a:r>
              <a:rPr lang="zh-CN" altLang="en-US" sz="2400" dirty="0"/>
              <a:t>员工薪酬标准管理</a:t>
            </a:r>
          </a:p>
        </p:txBody>
      </p:sp>
    </p:spTree>
    <p:extLst>
      <p:ext uri="{BB962C8B-B14F-4D97-AF65-F5344CB8AC3E}">
        <p14:creationId xmlns="" xmlns:p14="http://schemas.microsoft.com/office/powerpoint/2010/main" val="19832292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3785652"/>
          </a:xfrm>
          <a:prstGeom prst="rect">
            <a:avLst/>
          </a:prstGeom>
          <a:noFill/>
        </p:spPr>
        <p:txBody>
          <a:bodyPr wrap="square" rtlCol="0">
            <a:spAutoFit/>
          </a:bodyPr>
          <a:lstStyle/>
          <a:p>
            <a:r>
              <a:rPr lang="zh-CN" altLang="en-US" sz="2400" dirty="0"/>
              <a:t>（二）薪酬结构</a:t>
            </a:r>
            <a:r>
              <a:rPr lang="zh-CN" altLang="en-US" sz="2400" dirty="0" smtClean="0"/>
              <a:t>管理</a:t>
            </a:r>
            <a:endParaRPr lang="en-US" altLang="zh-CN" sz="2400" dirty="0" smtClean="0"/>
          </a:p>
          <a:p>
            <a:endParaRPr lang="zh-CN" altLang="en-US" sz="2400" dirty="0"/>
          </a:p>
          <a:p>
            <a:r>
              <a:rPr lang="zh-CN" altLang="en-US" sz="2400" dirty="0"/>
              <a:t>薪酬结构管理是关于薪酬分配项目之间关系的管理，涉及与不同付酬要素相关的薪酬内容、不同薪酬内容之间的比重关系以及同一薪酬内容内部的差距大小。薪酬结构管理是对薪酬总额的分解方式与分解结果，直接影响员工对于薪酬分配的感受和满意度</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薪酬总额分解管理</a:t>
            </a:r>
          </a:p>
          <a:p>
            <a:pPr marL="342900" indent="-342900">
              <a:buFont typeface="Wingdings" panose="05000000000000000000" pitchFamily="2" charset="2"/>
              <a:buChar char="ü"/>
            </a:pPr>
            <a:r>
              <a:rPr lang="zh-CN" altLang="en-US" sz="2400" dirty="0"/>
              <a:t>薪酬结构优化管理</a:t>
            </a:r>
          </a:p>
        </p:txBody>
      </p:sp>
    </p:spTree>
    <p:extLst>
      <p:ext uri="{BB962C8B-B14F-4D97-AF65-F5344CB8AC3E}">
        <p14:creationId xmlns="" xmlns:p14="http://schemas.microsoft.com/office/powerpoint/2010/main" val="17608182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4154984"/>
          </a:xfrm>
          <a:prstGeom prst="rect">
            <a:avLst/>
          </a:prstGeom>
          <a:noFill/>
        </p:spPr>
        <p:txBody>
          <a:bodyPr wrap="square" rtlCol="0">
            <a:spAutoFit/>
          </a:bodyPr>
          <a:lstStyle/>
          <a:p>
            <a:r>
              <a:rPr lang="zh-CN" altLang="en-US" sz="2400" dirty="0"/>
              <a:t>（三）薪酬动态</a:t>
            </a:r>
            <a:r>
              <a:rPr lang="zh-CN" altLang="en-US" sz="2400" dirty="0" smtClean="0"/>
              <a:t>管理</a:t>
            </a:r>
            <a:endParaRPr lang="en-US" altLang="zh-CN" sz="2400" dirty="0" smtClean="0"/>
          </a:p>
          <a:p>
            <a:endParaRPr lang="zh-CN" altLang="en-US" sz="2400" dirty="0"/>
          </a:p>
          <a:p>
            <a:r>
              <a:rPr lang="zh-CN" altLang="en-US" sz="2400" dirty="0"/>
              <a:t>由于薪酬分配中包含效益薪酬，必须结合员工的绩效变化情况进行测算和发放，因此薪酬管理具有动态要求。此外，随着企业生产经营的变化和员工能力素质的变化，特别是不同员工在工作中劳动付出和劳动贡献的变化，薪酬水平和结构要进行动态调整。薪酬的动态发放和动态调整构成薪酬分配的动态管理</a:t>
            </a:r>
            <a:r>
              <a:rPr lang="zh-CN" altLang="en-US" sz="2400" dirty="0" smtClean="0"/>
              <a:t>。</a:t>
            </a:r>
            <a:endParaRPr lang="en-US" altLang="zh-CN" sz="2400" dirty="0" smtClean="0"/>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薪酬动态发放管理</a:t>
            </a:r>
          </a:p>
          <a:p>
            <a:pPr marL="342900" indent="-342900">
              <a:buFont typeface="Wingdings" panose="05000000000000000000" pitchFamily="2" charset="2"/>
              <a:buChar char="ü"/>
            </a:pPr>
            <a:r>
              <a:rPr lang="zh-CN" altLang="en-US" sz="2400" dirty="0"/>
              <a:t>薪酬动态调整管理</a:t>
            </a:r>
          </a:p>
        </p:txBody>
      </p:sp>
    </p:spTree>
    <p:extLst>
      <p:ext uri="{BB962C8B-B14F-4D97-AF65-F5344CB8AC3E}">
        <p14:creationId xmlns="" xmlns:p14="http://schemas.microsoft.com/office/powerpoint/2010/main" val="30220500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4154984"/>
          </a:xfrm>
          <a:prstGeom prst="rect">
            <a:avLst/>
          </a:prstGeom>
          <a:noFill/>
        </p:spPr>
        <p:txBody>
          <a:bodyPr wrap="square" rtlCol="0">
            <a:spAutoFit/>
          </a:bodyPr>
          <a:lstStyle/>
          <a:p>
            <a:r>
              <a:rPr lang="zh-CN" altLang="en-US" sz="2400" dirty="0"/>
              <a:t>三、薪酬管理</a:t>
            </a:r>
            <a:r>
              <a:rPr lang="zh-CN" altLang="en-US" sz="2400" dirty="0" smtClean="0"/>
              <a:t>方法</a:t>
            </a:r>
            <a:endParaRPr lang="en-US" altLang="zh-CN" sz="2400" dirty="0" smtClean="0"/>
          </a:p>
          <a:p>
            <a:endParaRPr lang="zh-CN" altLang="en-US" sz="2400" dirty="0"/>
          </a:p>
          <a:p>
            <a:r>
              <a:rPr lang="zh-CN" altLang="en-US" sz="2400" dirty="0"/>
              <a:t>薪酬管理方法是进行薪酬分配的具体操作办法。在企业薪酬分配实践中，针对不同薪酬问题产生了不同处理办法，其中有些方法具有广泛适应性。与薪酬管理的重点问题相关，薪酬管理的方法也涉及薪酬总额、结构和调整</a:t>
            </a:r>
            <a:r>
              <a:rPr lang="zh-CN" altLang="en-US" sz="2400" dirty="0" smtClean="0"/>
              <a:t>。</a:t>
            </a:r>
            <a:endParaRPr lang="en-US" altLang="zh-CN" sz="2400" dirty="0" smtClean="0"/>
          </a:p>
          <a:p>
            <a:endParaRPr lang="zh-CN" altLang="en-US" sz="2400" dirty="0"/>
          </a:p>
          <a:p>
            <a:r>
              <a:rPr lang="zh-CN" altLang="en-US" sz="2400" dirty="0"/>
              <a:t>（一）薪酬总额测算方法</a:t>
            </a:r>
          </a:p>
          <a:p>
            <a:r>
              <a:rPr lang="zh-CN" altLang="en-US" sz="2400" dirty="0"/>
              <a:t>（二）薪酬结构分析方法</a:t>
            </a:r>
          </a:p>
          <a:p>
            <a:r>
              <a:rPr lang="zh-CN" altLang="en-US" sz="2400" dirty="0"/>
              <a:t>（三）薪酬调整处理方法</a:t>
            </a:r>
          </a:p>
        </p:txBody>
      </p:sp>
    </p:spTree>
    <p:extLst>
      <p:ext uri="{BB962C8B-B14F-4D97-AF65-F5344CB8AC3E}">
        <p14:creationId xmlns="" xmlns:p14="http://schemas.microsoft.com/office/powerpoint/2010/main" val="15355747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4524315"/>
          </a:xfrm>
          <a:prstGeom prst="rect">
            <a:avLst/>
          </a:prstGeom>
          <a:noFill/>
        </p:spPr>
        <p:txBody>
          <a:bodyPr wrap="square" rtlCol="0">
            <a:spAutoFit/>
          </a:bodyPr>
          <a:lstStyle/>
          <a:p>
            <a:r>
              <a:rPr lang="zh-CN" altLang="en-US" sz="2400" dirty="0"/>
              <a:t>（一）薪酬总额测算</a:t>
            </a:r>
            <a:r>
              <a:rPr lang="zh-CN" altLang="en-US" sz="2400" dirty="0" smtClean="0"/>
              <a:t>方法</a:t>
            </a:r>
            <a:endParaRPr lang="en-US" altLang="zh-CN" sz="2400" dirty="0" smtClean="0"/>
          </a:p>
          <a:p>
            <a:endParaRPr lang="zh-CN" altLang="en-US" sz="2400" dirty="0"/>
          </a:p>
          <a:p>
            <a:r>
              <a:rPr lang="zh-CN" altLang="en-US" sz="2400" dirty="0"/>
              <a:t>薪酬总额确定是薪酬管理的基础。从不同角度出发可以采取不同的薪酬总额测算办法。一般来说，从成本角度进行薪酬总额测算比较简单，具体办法是在测算企业所需人员类型和数量的基础上，乘以雇用这些不同类型人员的市场价格，然后进行加总。比较复杂的是效益分享情况下的薪酬总额测算，有不同的测算依据和测算办法</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盈亏平衡点测算法</a:t>
            </a:r>
          </a:p>
          <a:p>
            <a:pPr marL="342900" indent="-342900">
              <a:buFont typeface="Wingdings" panose="05000000000000000000" pitchFamily="2" charset="2"/>
              <a:buChar char="ü"/>
            </a:pPr>
            <a:r>
              <a:rPr lang="zh-CN" altLang="en-US" sz="2400" dirty="0"/>
              <a:t>劳动分配率测算法</a:t>
            </a:r>
          </a:p>
        </p:txBody>
      </p:sp>
    </p:spTree>
    <p:extLst>
      <p:ext uri="{BB962C8B-B14F-4D97-AF65-F5344CB8AC3E}">
        <p14:creationId xmlns="" xmlns:p14="http://schemas.microsoft.com/office/powerpoint/2010/main" val="1465080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本章结构</a:t>
            </a:r>
            <a:endParaRPr lang="zh-CN" altLang="en-US" dirty="0"/>
          </a:p>
        </p:txBody>
      </p:sp>
      <p:sp>
        <p:nvSpPr>
          <p:cNvPr id="3" name="文本框 2"/>
          <p:cNvSpPr txBox="1"/>
          <p:nvPr/>
        </p:nvSpPr>
        <p:spPr>
          <a:xfrm>
            <a:off x="1400098" y="1637533"/>
            <a:ext cx="6093521" cy="3693319"/>
          </a:xfrm>
          <a:prstGeom prst="rect">
            <a:avLst/>
          </a:prstGeom>
          <a:noFill/>
        </p:spPr>
        <p:txBody>
          <a:bodyPr wrap="square" rtlCol="0">
            <a:spAutoFit/>
          </a:bodyPr>
          <a:lstStyle/>
          <a:p>
            <a:pPr indent="455613">
              <a:buFont typeface="Arial" panose="020B0604020202020204" pitchFamily="34" charset="0"/>
              <a:buNone/>
            </a:pPr>
            <a:endParaRPr lang="en-US" altLang="zh-CN" sz="2400" dirty="0" smtClean="0">
              <a:latin typeface="华文新魏" panose="02010800040101010101" pitchFamily="2" charset="-122"/>
              <a:ea typeface="华文新魏" panose="02010800040101010101" pitchFamily="2" charset="-122"/>
            </a:endParaRPr>
          </a:p>
          <a:p>
            <a:pPr indent="455613">
              <a:lnSpc>
                <a:spcPct val="150000"/>
              </a:lnSpc>
            </a:pPr>
            <a:r>
              <a:rPr lang="zh-CN" altLang="en-US" sz="2800" dirty="0" smtClean="0">
                <a:latin typeface="华文新魏" panose="02010800040101010101" pitchFamily="2" charset="-122"/>
                <a:ea typeface="华文新魏" panose="02010800040101010101" pitchFamily="2" charset="-122"/>
              </a:rPr>
              <a:t>引例：</a:t>
            </a:r>
            <a:r>
              <a:rPr lang="en-US" altLang="zh-CN" sz="2800" dirty="0" smtClean="0"/>
              <a:t>YBTY </a:t>
            </a:r>
            <a:r>
              <a:rPr lang="zh-CN" altLang="zh-CN" sz="2800" dirty="0" smtClean="0"/>
              <a:t>公司的薪酬管理变革</a:t>
            </a:r>
            <a:endParaRPr lang="en-US" altLang="zh-CN" sz="2800" dirty="0" smtClean="0">
              <a:latin typeface="+mn-ea"/>
            </a:endParaRPr>
          </a:p>
          <a:p>
            <a:pPr indent="455613">
              <a:lnSpc>
                <a:spcPct val="150000"/>
              </a:lnSpc>
            </a:pPr>
            <a:r>
              <a:rPr lang="zh-CN" altLang="zh-CN" sz="2800" dirty="0" smtClean="0"/>
              <a:t>第</a:t>
            </a:r>
            <a:r>
              <a:rPr lang="en-US" altLang="zh-CN" sz="2800" dirty="0" smtClean="0"/>
              <a:t>1</a:t>
            </a:r>
            <a:r>
              <a:rPr lang="zh-CN" altLang="zh-CN" sz="2800" dirty="0" smtClean="0"/>
              <a:t>节　薪酬</a:t>
            </a:r>
            <a:endParaRPr lang="en-US" altLang="zh-CN" sz="2800" dirty="0" smtClean="0"/>
          </a:p>
          <a:p>
            <a:pPr indent="455613">
              <a:lnSpc>
                <a:spcPct val="150000"/>
              </a:lnSpc>
            </a:pPr>
            <a:r>
              <a:rPr lang="zh-CN" altLang="zh-CN" sz="2800" dirty="0" smtClean="0"/>
              <a:t>第</a:t>
            </a:r>
            <a:r>
              <a:rPr lang="en-US" altLang="zh-CN" sz="2800" dirty="0" smtClean="0"/>
              <a:t>2</a:t>
            </a:r>
            <a:r>
              <a:rPr lang="zh-CN" altLang="zh-CN" sz="2800" dirty="0" smtClean="0"/>
              <a:t>节　薪酬分配</a:t>
            </a:r>
            <a:endParaRPr lang="en-US" altLang="zh-CN" sz="2800" dirty="0" smtClean="0"/>
          </a:p>
          <a:p>
            <a:pPr indent="455613">
              <a:lnSpc>
                <a:spcPct val="150000"/>
              </a:lnSpc>
            </a:pPr>
            <a:r>
              <a:rPr lang="zh-CN" altLang="zh-CN" sz="2800" dirty="0" smtClean="0"/>
              <a:t>第</a:t>
            </a:r>
            <a:r>
              <a:rPr lang="en-US" altLang="zh-CN" sz="2800" dirty="0" smtClean="0"/>
              <a:t>3</a:t>
            </a:r>
            <a:r>
              <a:rPr lang="zh-CN" altLang="zh-CN" sz="2800" dirty="0" smtClean="0"/>
              <a:t>节　薪酬分配管理</a:t>
            </a:r>
            <a:endParaRPr lang="en-US" altLang="zh-CN" sz="2800" dirty="0" smtClean="0"/>
          </a:p>
          <a:p>
            <a:pPr indent="455613">
              <a:lnSpc>
                <a:spcPct val="150000"/>
              </a:lnSpc>
            </a:pPr>
            <a:r>
              <a:rPr lang="zh-CN" altLang="zh-CN" sz="2800" dirty="0" smtClean="0"/>
              <a:t>第</a:t>
            </a:r>
            <a:r>
              <a:rPr lang="en-US" altLang="zh-CN" sz="2800" dirty="0" smtClean="0"/>
              <a:t>4</a:t>
            </a:r>
            <a:r>
              <a:rPr lang="zh-CN" altLang="zh-CN" sz="2800" dirty="0" smtClean="0"/>
              <a:t>节　薪酬分配管理工作</a:t>
            </a:r>
            <a:endParaRPr lang="zh-CN" altLang="en-US" sz="28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xmlns="" val="3502188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461665"/>
          </a:xfrm>
          <a:prstGeom prst="rect">
            <a:avLst/>
          </a:prstGeom>
          <a:noFill/>
        </p:spPr>
        <p:txBody>
          <a:bodyPr wrap="square" rtlCol="0">
            <a:spAutoFit/>
          </a:bodyPr>
          <a:lstStyle/>
          <a:p>
            <a:r>
              <a:rPr lang="zh-CN" altLang="en-US" sz="2400" dirty="0"/>
              <a:t>盈亏平衡点测算</a:t>
            </a:r>
            <a:r>
              <a:rPr lang="zh-CN" altLang="en-US" sz="2400" dirty="0" smtClean="0"/>
              <a:t>法</a:t>
            </a:r>
            <a:endParaRPr lang="zh-CN" altLang="en-US" sz="2400" dirty="0"/>
          </a:p>
        </p:txBody>
      </p:sp>
      <p:pic>
        <p:nvPicPr>
          <p:cNvPr id="4" name="9-2.EPS" descr="id:2147500843;FounderCES"/>
          <p:cNvPicPr/>
          <p:nvPr/>
        </p:nvPicPr>
        <p:blipFill>
          <a:blip r:embed="rId2" cstate="print">
            <a:duotone>
              <a:prstClr val="black"/>
              <a:schemeClr val="accent3">
                <a:tint val="45000"/>
                <a:satMod val="400000"/>
              </a:schemeClr>
            </a:duotone>
          </a:blip>
          <a:stretch>
            <a:fillRect/>
          </a:stretch>
        </p:blipFill>
        <p:spPr>
          <a:xfrm>
            <a:off x="1684434" y="2146852"/>
            <a:ext cx="4699523" cy="3253781"/>
          </a:xfrm>
          <a:prstGeom prst="rect">
            <a:avLst/>
          </a:prstGeom>
        </p:spPr>
      </p:pic>
    </p:spTree>
    <p:extLst>
      <p:ext uri="{BB962C8B-B14F-4D97-AF65-F5344CB8AC3E}">
        <p14:creationId xmlns="" xmlns:p14="http://schemas.microsoft.com/office/powerpoint/2010/main" val="7271302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461665"/>
          </a:xfrm>
          <a:prstGeom prst="rect">
            <a:avLst/>
          </a:prstGeom>
          <a:noFill/>
        </p:spPr>
        <p:txBody>
          <a:bodyPr wrap="square" rtlCol="0">
            <a:spAutoFit/>
          </a:bodyPr>
          <a:lstStyle/>
          <a:p>
            <a:r>
              <a:rPr lang="zh-CN" altLang="en-US" sz="2400" dirty="0" smtClean="0"/>
              <a:t>劳动</a:t>
            </a:r>
            <a:r>
              <a:rPr lang="zh-CN" altLang="en-US" sz="2400" dirty="0"/>
              <a:t>分配率测算法</a:t>
            </a:r>
          </a:p>
        </p:txBody>
      </p:sp>
      <p:pic>
        <p:nvPicPr>
          <p:cNvPr id="4" name="图片 3"/>
          <p:cNvPicPr>
            <a:picLocks noChangeAspect="1"/>
          </p:cNvPicPr>
          <p:nvPr/>
        </p:nvPicPr>
        <p:blipFill>
          <a:blip r:embed="rId2" cstate="print">
            <a:duotone>
              <a:prstClr val="black"/>
              <a:schemeClr val="accent6">
                <a:tint val="45000"/>
                <a:satMod val="400000"/>
              </a:schemeClr>
            </a:duotone>
          </a:blip>
          <a:stretch>
            <a:fillRect/>
          </a:stretch>
        </p:blipFill>
        <p:spPr>
          <a:xfrm>
            <a:off x="508001" y="2650485"/>
            <a:ext cx="7785424" cy="1037135"/>
          </a:xfrm>
          <a:prstGeom prst="rect">
            <a:avLst/>
          </a:prstGeom>
        </p:spPr>
      </p:pic>
    </p:spTree>
    <p:extLst>
      <p:ext uri="{BB962C8B-B14F-4D97-AF65-F5344CB8AC3E}">
        <p14:creationId xmlns="" xmlns:p14="http://schemas.microsoft.com/office/powerpoint/2010/main" val="15566988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270000"/>
            <a:ext cx="7224642" cy="3416320"/>
          </a:xfrm>
          <a:prstGeom prst="rect">
            <a:avLst/>
          </a:prstGeom>
          <a:noFill/>
        </p:spPr>
        <p:txBody>
          <a:bodyPr wrap="square" rtlCol="0">
            <a:spAutoFit/>
          </a:bodyPr>
          <a:lstStyle/>
          <a:p>
            <a:r>
              <a:rPr lang="zh-CN" altLang="en-US" sz="2400" dirty="0"/>
              <a:t>（二）薪酬结构分析</a:t>
            </a:r>
            <a:r>
              <a:rPr lang="zh-CN" altLang="en-US" sz="2400" dirty="0" smtClean="0"/>
              <a:t>方法</a:t>
            </a:r>
            <a:endParaRPr lang="en-US" altLang="zh-CN" sz="2400" dirty="0" smtClean="0"/>
          </a:p>
          <a:p>
            <a:endParaRPr lang="zh-CN" altLang="en-US" sz="2400" dirty="0"/>
          </a:p>
          <a:p>
            <a:r>
              <a:rPr lang="en-US" altLang="zh-CN" sz="2400" dirty="0"/>
              <a:t>1.</a:t>
            </a:r>
            <a:r>
              <a:rPr lang="zh-CN" altLang="en-US" sz="2400" dirty="0"/>
              <a:t>薪酬项目分析方法</a:t>
            </a:r>
          </a:p>
          <a:p>
            <a:r>
              <a:rPr lang="zh-CN" altLang="en-US" sz="2400" dirty="0"/>
              <a:t>薪酬项目分析方法是为了合理设计薪酬项目结构</a:t>
            </a:r>
            <a:r>
              <a:rPr lang="zh-CN" altLang="en-US" sz="2400" dirty="0" smtClean="0"/>
              <a:t>。</a:t>
            </a:r>
            <a:endParaRPr lang="en-US" altLang="zh-CN" sz="2400" dirty="0" smtClean="0"/>
          </a:p>
          <a:p>
            <a:endParaRPr lang="en-US" altLang="zh-CN" sz="2400" dirty="0"/>
          </a:p>
          <a:p>
            <a:endParaRPr lang="en-US" altLang="zh-CN" sz="2400" dirty="0" smtClean="0"/>
          </a:p>
          <a:p>
            <a:endParaRPr lang="en-US" altLang="zh-CN" sz="2400" dirty="0" smtClean="0"/>
          </a:p>
          <a:p>
            <a:endParaRPr lang="en-US" altLang="zh-CN" sz="2400" dirty="0"/>
          </a:p>
          <a:p>
            <a:endParaRPr lang="zh-CN" altLang="en-US" sz="2400" dirty="0"/>
          </a:p>
        </p:txBody>
      </p:sp>
      <p:pic>
        <p:nvPicPr>
          <p:cNvPr id="4" name="9-3.EPS" descr="id:2147500874;FounderCES"/>
          <p:cNvPicPr/>
          <p:nvPr/>
        </p:nvPicPr>
        <p:blipFill>
          <a:blip r:embed="rId2" cstate="print">
            <a:duotone>
              <a:prstClr val="black"/>
              <a:schemeClr val="accent4">
                <a:tint val="45000"/>
                <a:satMod val="400000"/>
              </a:schemeClr>
            </a:duotone>
          </a:blip>
          <a:stretch>
            <a:fillRect/>
          </a:stretch>
        </p:blipFill>
        <p:spPr>
          <a:xfrm>
            <a:off x="2392783" y="3389971"/>
            <a:ext cx="3327793" cy="2430308"/>
          </a:xfrm>
          <a:prstGeom prst="rect">
            <a:avLst/>
          </a:prstGeom>
        </p:spPr>
      </p:pic>
    </p:spTree>
    <p:extLst>
      <p:ext uri="{BB962C8B-B14F-4D97-AF65-F5344CB8AC3E}">
        <p14:creationId xmlns="" xmlns:p14="http://schemas.microsoft.com/office/powerpoint/2010/main" val="31303739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270000"/>
            <a:ext cx="7224642" cy="1569660"/>
          </a:xfrm>
          <a:prstGeom prst="rect">
            <a:avLst/>
          </a:prstGeom>
          <a:noFill/>
        </p:spPr>
        <p:txBody>
          <a:bodyPr wrap="square" rtlCol="0">
            <a:spAutoFit/>
          </a:bodyPr>
          <a:lstStyle/>
          <a:p>
            <a:r>
              <a:rPr lang="zh-CN" altLang="en-US" sz="2400" dirty="0"/>
              <a:t>（二）薪酬结构分析方法</a:t>
            </a:r>
          </a:p>
          <a:p>
            <a:endParaRPr lang="zh-CN" altLang="en-US" sz="2400" dirty="0"/>
          </a:p>
          <a:p>
            <a:r>
              <a:rPr lang="en-US" altLang="zh-CN" sz="2400" dirty="0"/>
              <a:t>2.</a:t>
            </a:r>
            <a:r>
              <a:rPr lang="zh-CN" altLang="en-US" sz="2400" dirty="0"/>
              <a:t>薪酬关系比较方法</a:t>
            </a:r>
          </a:p>
          <a:p>
            <a:r>
              <a:rPr lang="zh-CN" altLang="en-US" sz="2400" dirty="0"/>
              <a:t>薪酬关系比较方法是为了协调企业内部的分配关系。</a:t>
            </a:r>
          </a:p>
        </p:txBody>
      </p:sp>
      <p:pic>
        <p:nvPicPr>
          <p:cNvPr id="5" name="9-4.EPS" descr="id:2147500889;FounderCES"/>
          <p:cNvPicPr/>
          <p:nvPr/>
        </p:nvPicPr>
        <p:blipFill>
          <a:blip r:embed="rId2" cstate="print">
            <a:duotone>
              <a:prstClr val="black"/>
              <a:schemeClr val="accent2">
                <a:tint val="45000"/>
                <a:satMod val="400000"/>
              </a:schemeClr>
            </a:duotone>
          </a:blip>
          <a:stretch>
            <a:fillRect/>
          </a:stretch>
        </p:blipFill>
        <p:spPr>
          <a:xfrm>
            <a:off x="1556441" y="3233854"/>
            <a:ext cx="4665939" cy="2501833"/>
          </a:xfrm>
          <a:prstGeom prst="rect">
            <a:avLst/>
          </a:prstGeom>
        </p:spPr>
      </p:pic>
    </p:spTree>
    <p:extLst>
      <p:ext uri="{BB962C8B-B14F-4D97-AF65-F5344CB8AC3E}">
        <p14:creationId xmlns="" xmlns:p14="http://schemas.microsoft.com/office/powerpoint/2010/main" val="31303739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薪酬分配管理</a:t>
            </a:r>
          </a:p>
        </p:txBody>
      </p:sp>
      <p:sp>
        <p:nvSpPr>
          <p:cNvPr id="3" name="文本框 2"/>
          <p:cNvSpPr txBox="1"/>
          <p:nvPr/>
        </p:nvSpPr>
        <p:spPr>
          <a:xfrm>
            <a:off x="508001" y="1399210"/>
            <a:ext cx="7224642" cy="3785652"/>
          </a:xfrm>
          <a:prstGeom prst="rect">
            <a:avLst/>
          </a:prstGeom>
          <a:noFill/>
        </p:spPr>
        <p:txBody>
          <a:bodyPr wrap="square" rtlCol="0">
            <a:spAutoFit/>
          </a:bodyPr>
          <a:lstStyle/>
          <a:p>
            <a:r>
              <a:rPr lang="zh-CN" altLang="en-US" sz="2400" dirty="0"/>
              <a:t>（三）薪酬调整处理</a:t>
            </a:r>
            <a:r>
              <a:rPr lang="zh-CN" altLang="en-US" sz="2400" dirty="0" smtClean="0"/>
              <a:t>方法</a:t>
            </a:r>
            <a:endParaRPr lang="en-US" altLang="zh-CN" sz="2400" dirty="0" smtClean="0"/>
          </a:p>
          <a:p>
            <a:endParaRPr lang="zh-CN" altLang="en-US" sz="2400" dirty="0"/>
          </a:p>
          <a:p>
            <a:r>
              <a:rPr lang="zh-CN" altLang="en-US" sz="2400" dirty="0"/>
              <a:t>薪酬调整是指薪酬项目和标准所发生的变化。在实践中，企业薪酬总额是随企业效益发生变动的，部门和员工的薪酬也具有动态变化性，因此薪酬调整十分必要。对薪酬调整的管理可以从三个层次进行分析</a:t>
            </a:r>
            <a:r>
              <a:rPr lang="zh-CN" altLang="en-US" sz="2400" dirty="0" smtClean="0"/>
              <a:t>。</a:t>
            </a:r>
            <a:endParaRPr lang="en-US" altLang="zh-CN" sz="2400" dirty="0" smtClean="0"/>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薪酬总额调整</a:t>
            </a:r>
          </a:p>
          <a:p>
            <a:pPr marL="342900" indent="-342900">
              <a:buFont typeface="Wingdings" panose="05000000000000000000" pitchFamily="2" charset="2"/>
              <a:buChar char="ü"/>
            </a:pPr>
            <a:r>
              <a:rPr lang="zh-CN" altLang="en-US" sz="2400" dirty="0"/>
              <a:t>部门薪酬调整</a:t>
            </a:r>
          </a:p>
          <a:p>
            <a:pPr marL="342900" indent="-342900">
              <a:buFont typeface="Wingdings" panose="05000000000000000000" pitchFamily="2" charset="2"/>
              <a:buChar char="ü"/>
            </a:pPr>
            <a:r>
              <a:rPr lang="zh-CN" altLang="en-US" sz="2400" dirty="0"/>
              <a:t>员工收入调整</a:t>
            </a:r>
          </a:p>
        </p:txBody>
      </p:sp>
    </p:spTree>
    <p:extLst>
      <p:ext uri="{BB962C8B-B14F-4D97-AF65-F5344CB8AC3E}">
        <p14:creationId xmlns="" xmlns:p14="http://schemas.microsoft.com/office/powerpoint/2010/main" val="11459523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1991115" y="2126974"/>
            <a:ext cx="4398536" cy="310854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a:t>
            </a:r>
            <a:r>
              <a:rPr lang="zh-CN" altLang="zh-CN" sz="2800" dirty="0" smtClean="0"/>
              <a:t>薪酬</a:t>
            </a:r>
            <a:endParaRPr lang="zh-CN" altLang="zh-CN" sz="2800" dirty="0"/>
          </a:p>
          <a:p>
            <a:pPr>
              <a:lnSpc>
                <a:spcPct val="150000"/>
              </a:lnSpc>
            </a:pPr>
            <a:r>
              <a:rPr lang="zh-CN" altLang="zh-CN" sz="2800" dirty="0"/>
              <a:t>第</a:t>
            </a:r>
            <a:r>
              <a:rPr lang="en-US" altLang="zh-CN" sz="2800" dirty="0"/>
              <a:t>2</a:t>
            </a:r>
            <a:r>
              <a:rPr lang="zh-CN" altLang="zh-CN" sz="2800" dirty="0"/>
              <a:t>节　薪酬分配</a:t>
            </a:r>
          </a:p>
          <a:p>
            <a:pPr>
              <a:lnSpc>
                <a:spcPct val="150000"/>
              </a:lnSpc>
            </a:pPr>
            <a:r>
              <a:rPr lang="zh-CN" altLang="zh-CN" sz="2800" dirty="0"/>
              <a:t>第</a:t>
            </a:r>
            <a:r>
              <a:rPr lang="en-US" altLang="zh-CN" sz="2800" dirty="0"/>
              <a:t>3</a:t>
            </a:r>
            <a:r>
              <a:rPr lang="zh-CN" altLang="zh-CN" sz="2800" dirty="0"/>
              <a:t>节　薪酬分配管理</a:t>
            </a:r>
          </a:p>
          <a:p>
            <a:pPr>
              <a:lnSpc>
                <a:spcPct val="150000"/>
              </a:lnSpc>
            </a:pPr>
            <a:r>
              <a:rPr lang="zh-CN" altLang="zh-CN" sz="2800" dirty="0">
                <a:solidFill>
                  <a:srgbClr val="FF0000"/>
                </a:solidFill>
              </a:rPr>
              <a:t>第</a:t>
            </a:r>
            <a:r>
              <a:rPr lang="en-US" altLang="zh-CN" sz="2800" dirty="0">
                <a:solidFill>
                  <a:srgbClr val="FF0000"/>
                </a:solidFill>
              </a:rPr>
              <a:t>4</a:t>
            </a:r>
            <a:r>
              <a:rPr lang="zh-CN" altLang="zh-CN" sz="2800" dirty="0">
                <a:solidFill>
                  <a:srgbClr val="FF0000"/>
                </a:solidFill>
              </a:rPr>
              <a:t>节　薪酬分配管理工作</a:t>
            </a:r>
          </a:p>
          <a:p>
            <a:endParaRPr lang="zh-CN" altLang="en-US" sz="2800" dirty="0"/>
          </a:p>
        </p:txBody>
      </p:sp>
    </p:spTree>
    <p:extLst>
      <p:ext uri="{BB962C8B-B14F-4D97-AF65-F5344CB8AC3E}">
        <p14:creationId xmlns="" xmlns:p14="http://schemas.microsoft.com/office/powerpoint/2010/main" val="24302913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节　薪酬分配管理工作</a:t>
            </a:r>
          </a:p>
        </p:txBody>
      </p:sp>
      <p:sp>
        <p:nvSpPr>
          <p:cNvPr id="3" name="文本框 2"/>
          <p:cNvSpPr txBox="1"/>
          <p:nvPr/>
        </p:nvSpPr>
        <p:spPr>
          <a:xfrm>
            <a:off x="508001" y="1399210"/>
            <a:ext cx="7224642" cy="4154984"/>
          </a:xfrm>
          <a:prstGeom prst="rect">
            <a:avLst/>
          </a:prstGeom>
          <a:noFill/>
        </p:spPr>
        <p:txBody>
          <a:bodyPr wrap="square" rtlCol="0">
            <a:spAutoFit/>
          </a:bodyPr>
          <a:lstStyle/>
          <a:p>
            <a:r>
              <a:rPr lang="zh-CN" altLang="en-US" sz="2400" dirty="0" smtClean="0"/>
              <a:t>薪</a:t>
            </a:r>
            <a:r>
              <a:rPr lang="zh-CN" altLang="en-US" sz="2400" dirty="0"/>
              <a:t>酬分配管理是人力资源管理一项极为重要的内容，对企业竞争力和员工发展具有直接影响，为此必须掌握薪酬分配的理论与方法，制定合理的薪酬制度和计划，通过有效的薪酬管理实践，提高企业效益和促进员工发展。从企业薪酬分配实践看，明确薪酬管理前提、制定薪酬分配方案、落实薪酬激励办法是最为重要的管理工作环节</a:t>
            </a:r>
            <a:r>
              <a:rPr lang="zh-CN" altLang="en-US" sz="2400" dirty="0" smtClean="0"/>
              <a:t>。</a:t>
            </a:r>
            <a:endParaRPr lang="en-US" altLang="zh-CN" sz="2400" dirty="0" smtClean="0"/>
          </a:p>
          <a:p>
            <a:endParaRPr lang="zh-CN" altLang="en-US" sz="2400" dirty="0"/>
          </a:p>
          <a:p>
            <a:r>
              <a:rPr lang="zh-CN" altLang="en-US" sz="2400" dirty="0"/>
              <a:t>一、明确薪酬管理前提</a:t>
            </a:r>
          </a:p>
          <a:p>
            <a:r>
              <a:rPr lang="zh-CN" altLang="en-US" sz="2400" dirty="0"/>
              <a:t>二、制定薪酬分配方案</a:t>
            </a:r>
          </a:p>
          <a:p>
            <a:r>
              <a:rPr lang="zh-CN" altLang="en-US" sz="2400" dirty="0"/>
              <a:t>三、落实薪酬激励办法</a:t>
            </a:r>
          </a:p>
        </p:txBody>
      </p:sp>
    </p:spTree>
    <p:extLst>
      <p:ext uri="{BB962C8B-B14F-4D97-AF65-F5344CB8AC3E}">
        <p14:creationId xmlns="" xmlns:p14="http://schemas.microsoft.com/office/powerpoint/2010/main" val="30738942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节　薪酬分配管理工作</a:t>
            </a:r>
          </a:p>
        </p:txBody>
      </p:sp>
      <p:sp>
        <p:nvSpPr>
          <p:cNvPr id="3" name="文本框 2"/>
          <p:cNvSpPr txBox="1"/>
          <p:nvPr/>
        </p:nvSpPr>
        <p:spPr>
          <a:xfrm>
            <a:off x="508001" y="1399210"/>
            <a:ext cx="7224642" cy="4893647"/>
          </a:xfrm>
          <a:prstGeom prst="rect">
            <a:avLst/>
          </a:prstGeom>
          <a:noFill/>
        </p:spPr>
        <p:txBody>
          <a:bodyPr wrap="square" rtlCol="0">
            <a:spAutoFit/>
          </a:bodyPr>
          <a:lstStyle/>
          <a:p>
            <a:r>
              <a:rPr lang="zh-CN" altLang="en-US" sz="2400" dirty="0"/>
              <a:t>一、明确薪酬管理</a:t>
            </a:r>
            <a:r>
              <a:rPr lang="zh-CN" altLang="en-US" sz="2400" dirty="0" smtClean="0"/>
              <a:t>前提</a:t>
            </a:r>
            <a:endParaRPr lang="en-US" altLang="zh-CN" sz="2400" dirty="0" smtClean="0"/>
          </a:p>
          <a:p>
            <a:endParaRPr lang="zh-CN" altLang="en-US" sz="2400" dirty="0"/>
          </a:p>
          <a:p>
            <a:r>
              <a:rPr lang="zh-CN" altLang="en-US" sz="2400" dirty="0"/>
              <a:t>明确薪酬管理前提是保证薪酬分配合理合法的基本条件。企业薪酬分配在一定经济社会环境中进行，必须遵守国家的相应法律规定，受到劳动市场供求关系的影响，这是企业难以改变、只能适应的外部条件，作为薪酬分配的前提发挥作用。不仅如此，企业薪酬分配作为人力资源管理的一个基本环节，服从企业生产经营的需要，还必须符合企业发展战略的要求，这是薪酬分配的内部前提，具有更为直接的影响</a:t>
            </a:r>
            <a:r>
              <a:rPr lang="zh-CN" altLang="en-US" sz="2400" dirty="0" smtClean="0"/>
              <a:t>。</a:t>
            </a:r>
            <a:endParaRPr lang="en-US" altLang="zh-CN" sz="2400" dirty="0" smtClean="0"/>
          </a:p>
          <a:p>
            <a:endParaRPr lang="zh-CN" altLang="en-US" sz="2400" dirty="0"/>
          </a:p>
          <a:p>
            <a:r>
              <a:rPr lang="zh-CN" altLang="en-US" sz="2400" dirty="0"/>
              <a:t>（一）外部前提</a:t>
            </a:r>
          </a:p>
          <a:p>
            <a:r>
              <a:rPr lang="zh-CN" altLang="en-US" sz="2400" dirty="0"/>
              <a:t>（二）内部前提</a:t>
            </a:r>
          </a:p>
        </p:txBody>
      </p:sp>
    </p:spTree>
    <p:extLst>
      <p:ext uri="{BB962C8B-B14F-4D97-AF65-F5344CB8AC3E}">
        <p14:creationId xmlns="" xmlns:p14="http://schemas.microsoft.com/office/powerpoint/2010/main" val="18826757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节　薪酬分配管理工作</a:t>
            </a:r>
          </a:p>
        </p:txBody>
      </p:sp>
      <p:sp>
        <p:nvSpPr>
          <p:cNvPr id="3" name="文本框 2"/>
          <p:cNvSpPr txBox="1"/>
          <p:nvPr/>
        </p:nvSpPr>
        <p:spPr>
          <a:xfrm>
            <a:off x="508001" y="1399210"/>
            <a:ext cx="7224642" cy="2677656"/>
          </a:xfrm>
          <a:prstGeom prst="rect">
            <a:avLst/>
          </a:prstGeom>
          <a:noFill/>
        </p:spPr>
        <p:txBody>
          <a:bodyPr wrap="square" rtlCol="0">
            <a:spAutoFit/>
          </a:bodyPr>
          <a:lstStyle/>
          <a:p>
            <a:r>
              <a:rPr lang="zh-CN" altLang="en-US" sz="2400" dirty="0"/>
              <a:t>（一）外部</a:t>
            </a:r>
            <a:r>
              <a:rPr lang="zh-CN" altLang="en-US" sz="2400" dirty="0" smtClean="0"/>
              <a:t>前提</a:t>
            </a:r>
            <a:endParaRPr lang="en-US" altLang="zh-CN" sz="2400" dirty="0" smtClean="0"/>
          </a:p>
          <a:p>
            <a:endParaRPr lang="zh-CN" altLang="en-US" sz="2400" dirty="0"/>
          </a:p>
          <a:p>
            <a:r>
              <a:rPr lang="zh-CN" altLang="en-US" sz="2400" dirty="0"/>
              <a:t>薪酬分配的外部前提指企业无法改变的环境约束条件，主要包括劳动市场状况和国家法律规章</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劳动市场状况</a:t>
            </a:r>
          </a:p>
          <a:p>
            <a:pPr marL="342900" indent="-342900">
              <a:buFont typeface="Wingdings" panose="05000000000000000000" pitchFamily="2" charset="2"/>
              <a:buChar char="ü"/>
            </a:pPr>
            <a:r>
              <a:rPr lang="zh-CN" altLang="en-US" sz="2400" dirty="0"/>
              <a:t>国家法律</a:t>
            </a:r>
            <a:r>
              <a:rPr lang="zh-CN" altLang="en-US" sz="2400" dirty="0" smtClean="0"/>
              <a:t>规章</a:t>
            </a:r>
            <a:endParaRPr lang="zh-CN" altLang="en-US" sz="2400" dirty="0"/>
          </a:p>
        </p:txBody>
      </p:sp>
    </p:spTree>
    <p:extLst>
      <p:ext uri="{BB962C8B-B14F-4D97-AF65-F5344CB8AC3E}">
        <p14:creationId xmlns="" xmlns:p14="http://schemas.microsoft.com/office/powerpoint/2010/main" val="26757252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节　薪酬分配管理工作</a:t>
            </a:r>
          </a:p>
        </p:txBody>
      </p:sp>
      <p:sp>
        <p:nvSpPr>
          <p:cNvPr id="3" name="文本框 2"/>
          <p:cNvSpPr txBox="1"/>
          <p:nvPr/>
        </p:nvSpPr>
        <p:spPr>
          <a:xfrm>
            <a:off x="508001" y="1399210"/>
            <a:ext cx="7224642" cy="2677656"/>
          </a:xfrm>
          <a:prstGeom prst="rect">
            <a:avLst/>
          </a:prstGeom>
          <a:noFill/>
        </p:spPr>
        <p:txBody>
          <a:bodyPr wrap="square" rtlCol="0">
            <a:spAutoFit/>
          </a:bodyPr>
          <a:lstStyle/>
          <a:p>
            <a:r>
              <a:rPr lang="zh-CN" altLang="en-US" sz="2400" dirty="0"/>
              <a:t>（二）内部</a:t>
            </a:r>
            <a:r>
              <a:rPr lang="zh-CN" altLang="en-US" sz="2400" dirty="0" smtClean="0"/>
              <a:t>前提</a:t>
            </a:r>
            <a:endParaRPr lang="en-US" altLang="zh-CN" sz="2400" dirty="0" smtClean="0"/>
          </a:p>
          <a:p>
            <a:endParaRPr lang="zh-CN" altLang="en-US" sz="2400" dirty="0"/>
          </a:p>
          <a:p>
            <a:r>
              <a:rPr lang="zh-CN" altLang="en-US" sz="2400" dirty="0"/>
              <a:t>薪酬分配的内部前提指企业薪酬分配的制度依据和实际条件，主要包括企业经营战略与员工队伍状况</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企业经营战略</a:t>
            </a:r>
          </a:p>
          <a:p>
            <a:pPr marL="342900" indent="-342900">
              <a:buFont typeface="Wingdings" panose="05000000000000000000" pitchFamily="2" charset="2"/>
              <a:buChar char="ü"/>
            </a:pPr>
            <a:r>
              <a:rPr lang="zh-CN" altLang="en-US" sz="2400" dirty="0"/>
              <a:t>员工队伍状况</a:t>
            </a:r>
          </a:p>
        </p:txBody>
      </p:sp>
    </p:spTree>
    <p:extLst>
      <p:ext uri="{BB962C8B-B14F-4D97-AF65-F5344CB8AC3E}">
        <p14:creationId xmlns="" xmlns:p14="http://schemas.microsoft.com/office/powerpoint/2010/main" val="280924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en-US" dirty="0" smtClean="0"/>
              <a:t>引例</a:t>
            </a:r>
          </a:p>
        </p:txBody>
      </p:sp>
      <p:sp>
        <p:nvSpPr>
          <p:cNvPr id="4" name="文本框 3"/>
          <p:cNvSpPr txBox="1"/>
          <p:nvPr/>
        </p:nvSpPr>
        <p:spPr>
          <a:xfrm>
            <a:off x="508001" y="1699591"/>
            <a:ext cx="6773745" cy="3108543"/>
          </a:xfrm>
          <a:prstGeom prst="rect">
            <a:avLst/>
          </a:prstGeom>
          <a:noFill/>
        </p:spPr>
        <p:txBody>
          <a:bodyPr wrap="square" rtlCol="0">
            <a:spAutoFit/>
          </a:bodyPr>
          <a:lstStyle/>
          <a:p>
            <a:pPr algn="ctr"/>
            <a:r>
              <a:rPr lang="en-US" altLang="zh-CN" sz="2800" dirty="0" smtClean="0"/>
              <a:t>YBTY </a:t>
            </a:r>
            <a:r>
              <a:rPr lang="zh-CN" altLang="zh-CN" sz="2800" dirty="0" smtClean="0"/>
              <a:t>公司的薪酬管理变革</a:t>
            </a:r>
          </a:p>
          <a:p>
            <a:pPr algn="ctr">
              <a:buFont typeface="Arial" panose="020B0604020202020204" pitchFamily="34" charset="0"/>
              <a:buNone/>
            </a:pPr>
            <a:r>
              <a:rPr lang="zh-CN" altLang="en-US" sz="2800" dirty="0" smtClean="0">
                <a:latin typeface="+mn-ea"/>
              </a:rPr>
              <a:t>                        </a:t>
            </a:r>
            <a:endParaRPr lang="en-US" altLang="zh-CN" sz="2800" dirty="0">
              <a:latin typeface="+mn-ea"/>
            </a:endParaRPr>
          </a:p>
          <a:p>
            <a:r>
              <a:rPr lang="en-US" altLang="zh-CN" sz="2800" dirty="0">
                <a:latin typeface="+mn-ea"/>
              </a:rPr>
              <a:t>·</a:t>
            </a:r>
            <a:r>
              <a:rPr lang="zh-CN" altLang="en-US" sz="2800" dirty="0">
                <a:latin typeface="+mn-ea"/>
              </a:rPr>
              <a:t>说了什么？</a:t>
            </a:r>
            <a:endParaRPr lang="en-US" altLang="zh-CN" sz="2800" dirty="0">
              <a:latin typeface="+mn-ea"/>
            </a:endParaRPr>
          </a:p>
          <a:p>
            <a:r>
              <a:rPr lang="en-US" altLang="zh-CN" sz="2800" dirty="0">
                <a:latin typeface="+mn-ea"/>
              </a:rPr>
              <a:t>·</a:t>
            </a:r>
            <a:r>
              <a:rPr lang="zh-CN" altLang="en-US" sz="2800" dirty="0">
                <a:latin typeface="+mn-ea"/>
              </a:rPr>
              <a:t>怎么概括？</a:t>
            </a:r>
            <a:endParaRPr lang="en-US" altLang="zh-CN" sz="2800" dirty="0">
              <a:latin typeface="+mn-ea"/>
            </a:endParaRPr>
          </a:p>
          <a:p>
            <a:r>
              <a:rPr lang="en-US" altLang="zh-CN" sz="2800" dirty="0">
                <a:latin typeface="+mn-ea"/>
              </a:rPr>
              <a:t>·</a:t>
            </a:r>
            <a:r>
              <a:rPr lang="zh-CN" altLang="en-US" sz="2800" dirty="0">
                <a:latin typeface="+mn-ea"/>
              </a:rPr>
              <a:t>如何分析？</a:t>
            </a:r>
            <a:endParaRPr lang="en-US" altLang="zh-CN" sz="2800" dirty="0">
              <a:latin typeface="+mn-ea"/>
            </a:endParaRPr>
          </a:p>
          <a:p>
            <a:r>
              <a:rPr lang="en-US" altLang="zh-CN" sz="2800" dirty="0">
                <a:latin typeface="+mn-ea"/>
              </a:rPr>
              <a:t>·</a:t>
            </a:r>
            <a:r>
              <a:rPr lang="zh-CN" altLang="en-US" sz="2800" dirty="0">
                <a:latin typeface="+mn-ea"/>
              </a:rPr>
              <a:t>怎样处理？</a:t>
            </a:r>
          </a:p>
          <a:p>
            <a:endParaRPr lang="zh-CN" altLang="en-US" sz="2800" dirty="0">
              <a:latin typeface="+mn-ea"/>
            </a:endParaRPr>
          </a:p>
        </p:txBody>
      </p:sp>
    </p:spTree>
    <p:extLst>
      <p:ext uri="{BB962C8B-B14F-4D97-AF65-F5344CB8AC3E}">
        <p14:creationId xmlns:p14="http://schemas.microsoft.com/office/powerpoint/2010/main" xmlns="" val="25642511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节　薪酬分配管理工作</a:t>
            </a:r>
          </a:p>
        </p:txBody>
      </p:sp>
      <p:sp>
        <p:nvSpPr>
          <p:cNvPr id="3" name="文本框 2"/>
          <p:cNvSpPr txBox="1"/>
          <p:nvPr/>
        </p:nvSpPr>
        <p:spPr>
          <a:xfrm>
            <a:off x="508001" y="1399210"/>
            <a:ext cx="7224642" cy="3785652"/>
          </a:xfrm>
          <a:prstGeom prst="rect">
            <a:avLst/>
          </a:prstGeom>
          <a:noFill/>
        </p:spPr>
        <p:txBody>
          <a:bodyPr wrap="square" rtlCol="0">
            <a:spAutoFit/>
          </a:bodyPr>
          <a:lstStyle/>
          <a:p>
            <a:r>
              <a:rPr lang="zh-CN" altLang="en-US" sz="2400" dirty="0"/>
              <a:t>二、制定薪酬分配</a:t>
            </a:r>
            <a:r>
              <a:rPr lang="zh-CN" altLang="en-US" sz="2400" dirty="0" smtClean="0"/>
              <a:t>方案</a:t>
            </a:r>
            <a:endParaRPr lang="en-US" altLang="zh-CN" sz="2400" dirty="0" smtClean="0"/>
          </a:p>
          <a:p>
            <a:endParaRPr lang="zh-CN" altLang="en-US" sz="2400" dirty="0"/>
          </a:p>
          <a:p>
            <a:r>
              <a:rPr lang="zh-CN" altLang="en-US" sz="2400" dirty="0"/>
              <a:t>在薪酬分配前提的制约下，必须针对企业生产经营的需要，制定科学合理的薪酬分配方案。为此必须分析企业人员结构和供求缺口，依据企业薪酬分配的有关制度，进行薪酬总额和具体项目测算，分解落实到不同部门，进行预算管理</a:t>
            </a:r>
            <a:r>
              <a:rPr lang="zh-CN" altLang="en-US" sz="2400" dirty="0" smtClean="0"/>
              <a:t>。</a:t>
            </a:r>
            <a:endParaRPr lang="en-US" altLang="zh-CN" sz="2400" dirty="0" smtClean="0"/>
          </a:p>
          <a:p>
            <a:endParaRPr lang="zh-CN" altLang="en-US" sz="2400" dirty="0"/>
          </a:p>
          <a:p>
            <a:r>
              <a:rPr lang="zh-CN" altLang="en-US" sz="2400" dirty="0"/>
              <a:t>（一）薪酬分配方案设计</a:t>
            </a:r>
          </a:p>
          <a:p>
            <a:r>
              <a:rPr lang="zh-CN" altLang="en-US" sz="2400" dirty="0"/>
              <a:t>（二）薪酬分配预算管理</a:t>
            </a:r>
          </a:p>
        </p:txBody>
      </p:sp>
    </p:spTree>
    <p:extLst>
      <p:ext uri="{BB962C8B-B14F-4D97-AF65-F5344CB8AC3E}">
        <p14:creationId xmlns="" xmlns:p14="http://schemas.microsoft.com/office/powerpoint/2010/main" val="8398723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节　薪酬分配管理工作</a:t>
            </a:r>
          </a:p>
        </p:txBody>
      </p:sp>
      <p:sp>
        <p:nvSpPr>
          <p:cNvPr id="3" name="文本框 2"/>
          <p:cNvSpPr txBox="1"/>
          <p:nvPr/>
        </p:nvSpPr>
        <p:spPr>
          <a:xfrm>
            <a:off x="508001" y="1399210"/>
            <a:ext cx="7224642" cy="4154984"/>
          </a:xfrm>
          <a:prstGeom prst="rect">
            <a:avLst/>
          </a:prstGeom>
          <a:noFill/>
        </p:spPr>
        <p:txBody>
          <a:bodyPr wrap="square" rtlCol="0">
            <a:spAutoFit/>
          </a:bodyPr>
          <a:lstStyle/>
          <a:p>
            <a:r>
              <a:rPr lang="zh-CN" altLang="en-US" sz="2400" dirty="0"/>
              <a:t>（一）薪酬分配</a:t>
            </a:r>
            <a:r>
              <a:rPr lang="zh-CN" altLang="en-US" sz="2400" dirty="0" smtClean="0"/>
              <a:t>方案设计</a:t>
            </a:r>
            <a:endParaRPr lang="en-US" altLang="zh-CN" sz="2400" dirty="0" smtClean="0"/>
          </a:p>
          <a:p>
            <a:endParaRPr lang="zh-CN" altLang="en-US" sz="2400" dirty="0"/>
          </a:p>
          <a:p>
            <a:r>
              <a:rPr lang="zh-CN" altLang="en-US" sz="2400" dirty="0"/>
              <a:t>薪酬分配方案设计是进行有计划薪酬分配的首要环节，需要从企业员工队伍的实际情况出发，在劳动市场与企业战略的引导下，对薪酬分配的政策原则和具体方式进行分析，确定薪酬项目结构和不同类型员工的薪酬分配量化关系</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了解员工状况</a:t>
            </a:r>
          </a:p>
          <a:p>
            <a:pPr marL="342900" indent="-342900">
              <a:buFont typeface="Wingdings" panose="05000000000000000000" pitchFamily="2" charset="2"/>
              <a:buChar char="ü"/>
            </a:pPr>
            <a:r>
              <a:rPr lang="zh-CN" altLang="en-US" sz="2400" dirty="0"/>
              <a:t>进行薪酬测算</a:t>
            </a:r>
          </a:p>
          <a:p>
            <a:pPr marL="342900" indent="-342900">
              <a:buFont typeface="Wingdings" panose="05000000000000000000" pitchFamily="2" charset="2"/>
              <a:buChar char="ü"/>
            </a:pPr>
            <a:r>
              <a:rPr lang="zh-CN" altLang="en-US" sz="2400" dirty="0"/>
              <a:t>设计分配方案</a:t>
            </a:r>
          </a:p>
        </p:txBody>
      </p:sp>
    </p:spTree>
    <p:extLst>
      <p:ext uri="{BB962C8B-B14F-4D97-AF65-F5344CB8AC3E}">
        <p14:creationId xmlns="" xmlns:p14="http://schemas.microsoft.com/office/powerpoint/2010/main" val="35218164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节　薪酬分配管理工作</a:t>
            </a:r>
          </a:p>
        </p:txBody>
      </p:sp>
      <p:sp>
        <p:nvSpPr>
          <p:cNvPr id="3" name="文本框 2"/>
          <p:cNvSpPr txBox="1"/>
          <p:nvPr/>
        </p:nvSpPr>
        <p:spPr>
          <a:xfrm>
            <a:off x="508001" y="1399210"/>
            <a:ext cx="7224642" cy="3785652"/>
          </a:xfrm>
          <a:prstGeom prst="rect">
            <a:avLst/>
          </a:prstGeom>
          <a:noFill/>
        </p:spPr>
        <p:txBody>
          <a:bodyPr wrap="square" rtlCol="0">
            <a:spAutoFit/>
          </a:bodyPr>
          <a:lstStyle/>
          <a:p>
            <a:r>
              <a:rPr lang="zh-CN" altLang="en-US" sz="2400" dirty="0"/>
              <a:t>（二）薪酬分配预算</a:t>
            </a:r>
            <a:r>
              <a:rPr lang="zh-CN" altLang="en-US" sz="2400" dirty="0" smtClean="0"/>
              <a:t>管理</a:t>
            </a:r>
            <a:endParaRPr lang="en-US" altLang="zh-CN" sz="2400" dirty="0" smtClean="0"/>
          </a:p>
          <a:p>
            <a:endParaRPr lang="zh-CN" altLang="en-US" sz="2400" dirty="0"/>
          </a:p>
          <a:p>
            <a:r>
              <a:rPr lang="zh-CN" altLang="en-US" sz="2400" dirty="0"/>
              <a:t>薪酬分配方案的制定与实施涉及资金使用方式和投入产出分析，可以进行预算管理。薪酬预算分为固定预算和弹性预算，前者解决成本工资的测算与安排问题，后者与工效挂钩的形式和内容相关。薪酬预算的实施情况受多种因素影响，以薪酬决算加以总结</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刚性薪酬预算</a:t>
            </a:r>
          </a:p>
          <a:p>
            <a:pPr marL="342900" indent="-342900">
              <a:buFont typeface="Wingdings" panose="05000000000000000000" pitchFamily="2" charset="2"/>
              <a:buChar char="ü"/>
            </a:pPr>
            <a:r>
              <a:rPr lang="zh-CN" altLang="en-US" sz="2400" dirty="0"/>
              <a:t>弹性薪酬预算</a:t>
            </a:r>
          </a:p>
        </p:txBody>
      </p:sp>
    </p:spTree>
    <p:extLst>
      <p:ext uri="{BB962C8B-B14F-4D97-AF65-F5344CB8AC3E}">
        <p14:creationId xmlns="" xmlns:p14="http://schemas.microsoft.com/office/powerpoint/2010/main" val="18498369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节　薪酬分配管理工作</a:t>
            </a:r>
          </a:p>
        </p:txBody>
      </p:sp>
      <p:sp>
        <p:nvSpPr>
          <p:cNvPr id="3" name="文本框 2"/>
          <p:cNvSpPr txBox="1"/>
          <p:nvPr/>
        </p:nvSpPr>
        <p:spPr>
          <a:xfrm>
            <a:off x="508001" y="1399210"/>
            <a:ext cx="7224642" cy="4154984"/>
          </a:xfrm>
          <a:prstGeom prst="rect">
            <a:avLst/>
          </a:prstGeom>
          <a:noFill/>
        </p:spPr>
        <p:txBody>
          <a:bodyPr wrap="square" rtlCol="0">
            <a:spAutoFit/>
          </a:bodyPr>
          <a:lstStyle/>
          <a:p>
            <a:r>
              <a:rPr lang="zh-CN" altLang="en-US" sz="2400" dirty="0"/>
              <a:t>三、落实薪酬激励</a:t>
            </a:r>
            <a:r>
              <a:rPr lang="zh-CN" altLang="en-US" sz="2400" dirty="0" smtClean="0"/>
              <a:t>办法</a:t>
            </a:r>
            <a:endParaRPr lang="en-US" altLang="zh-CN" sz="2400" dirty="0" smtClean="0"/>
          </a:p>
          <a:p>
            <a:endParaRPr lang="zh-CN" altLang="en-US" sz="2400" dirty="0"/>
          </a:p>
          <a:p>
            <a:r>
              <a:rPr lang="zh-CN" altLang="en-US" sz="2400" dirty="0"/>
              <a:t>薪酬激励是通过薪酬分配促进员工提高工作绩效，推动员工在企业中不断发展，必须与绩效考评相结合。在绩效考评的目标引导基础上，确定不同绩效水平的员工薪酬差异，使二者之间建立合理的关联方式，是落实薪酬激励办法的关键。在我国，工效挂钩是薪酬激励的常用方式，需要合理设计与实施</a:t>
            </a:r>
            <a:r>
              <a:rPr lang="zh-CN" altLang="en-US" sz="2400" dirty="0" smtClean="0"/>
              <a:t>。</a:t>
            </a:r>
            <a:endParaRPr lang="en-US" altLang="zh-CN" sz="2400" dirty="0" smtClean="0"/>
          </a:p>
          <a:p>
            <a:endParaRPr lang="zh-CN" altLang="en-US" sz="2400" dirty="0"/>
          </a:p>
          <a:p>
            <a:r>
              <a:rPr lang="zh-CN" altLang="en-US" sz="2400" dirty="0"/>
              <a:t>（一）工效挂钩的意义</a:t>
            </a:r>
          </a:p>
          <a:p>
            <a:r>
              <a:rPr lang="zh-CN" altLang="en-US" sz="2400" dirty="0"/>
              <a:t>（二）工效挂钩的关键</a:t>
            </a:r>
          </a:p>
        </p:txBody>
      </p:sp>
    </p:spTree>
    <p:extLst>
      <p:ext uri="{BB962C8B-B14F-4D97-AF65-F5344CB8AC3E}">
        <p14:creationId xmlns="" xmlns:p14="http://schemas.microsoft.com/office/powerpoint/2010/main" val="17523422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节　薪酬分配管理工作</a:t>
            </a:r>
          </a:p>
        </p:txBody>
      </p:sp>
      <p:sp>
        <p:nvSpPr>
          <p:cNvPr id="3" name="文本框 2"/>
          <p:cNvSpPr txBox="1"/>
          <p:nvPr/>
        </p:nvSpPr>
        <p:spPr>
          <a:xfrm>
            <a:off x="508001" y="1399210"/>
            <a:ext cx="7224642" cy="3416320"/>
          </a:xfrm>
          <a:prstGeom prst="rect">
            <a:avLst/>
          </a:prstGeom>
          <a:noFill/>
        </p:spPr>
        <p:txBody>
          <a:bodyPr wrap="square" rtlCol="0">
            <a:spAutoFit/>
          </a:bodyPr>
          <a:lstStyle/>
          <a:p>
            <a:r>
              <a:rPr lang="zh-CN" altLang="en-US" sz="2400" dirty="0"/>
              <a:t>（一）工效挂钩的</a:t>
            </a:r>
            <a:r>
              <a:rPr lang="zh-CN" altLang="en-US" sz="2400" dirty="0" smtClean="0"/>
              <a:t>意义</a:t>
            </a:r>
            <a:endParaRPr lang="en-US" altLang="zh-CN" sz="2400" dirty="0" smtClean="0"/>
          </a:p>
          <a:p>
            <a:endParaRPr lang="zh-CN" altLang="en-US" sz="2400" dirty="0"/>
          </a:p>
          <a:p>
            <a:r>
              <a:rPr lang="zh-CN" altLang="en-US" sz="2400" dirty="0"/>
              <a:t>工效</a:t>
            </a:r>
            <a:r>
              <a:rPr lang="zh-CN" altLang="en-US" sz="2400" dirty="0" smtClean="0"/>
              <a:t>挂钩的</a:t>
            </a:r>
            <a:r>
              <a:rPr lang="zh-CN" altLang="en-US" sz="2400" dirty="0"/>
              <a:t>意义在于，把薪酬管理与绩效管理结合起来，落实到员工价值的形成、测评和实现过程之中进行动态处理，以员工业绩考核结果作为确定薪资报酬变化的直接依据</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工效挂钩的任务</a:t>
            </a:r>
          </a:p>
          <a:p>
            <a:pPr marL="342900" indent="-342900">
              <a:buFont typeface="Wingdings" panose="05000000000000000000" pitchFamily="2" charset="2"/>
              <a:buChar char="ü"/>
            </a:pPr>
            <a:r>
              <a:rPr lang="zh-CN" altLang="en-US" sz="2400" dirty="0"/>
              <a:t>工效挂钩的方式</a:t>
            </a:r>
          </a:p>
        </p:txBody>
      </p:sp>
    </p:spTree>
    <p:extLst>
      <p:ext uri="{BB962C8B-B14F-4D97-AF65-F5344CB8AC3E}">
        <p14:creationId xmlns="" xmlns:p14="http://schemas.microsoft.com/office/powerpoint/2010/main" val="20846110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4</a:t>
            </a:r>
            <a:r>
              <a:rPr lang="zh-CN" altLang="en-US" dirty="0"/>
              <a:t>节　薪酬分配管理工作</a:t>
            </a:r>
          </a:p>
        </p:txBody>
      </p:sp>
      <p:sp>
        <p:nvSpPr>
          <p:cNvPr id="3" name="文本框 2"/>
          <p:cNvSpPr txBox="1"/>
          <p:nvPr/>
        </p:nvSpPr>
        <p:spPr>
          <a:xfrm>
            <a:off x="508001" y="1766958"/>
            <a:ext cx="7224642" cy="3416320"/>
          </a:xfrm>
          <a:prstGeom prst="rect">
            <a:avLst/>
          </a:prstGeom>
          <a:noFill/>
        </p:spPr>
        <p:txBody>
          <a:bodyPr wrap="square" rtlCol="0">
            <a:spAutoFit/>
          </a:bodyPr>
          <a:lstStyle/>
          <a:p>
            <a:r>
              <a:rPr lang="zh-CN" altLang="en-US" sz="2400" dirty="0"/>
              <a:t>（二）工效挂钩的</a:t>
            </a:r>
            <a:r>
              <a:rPr lang="zh-CN" altLang="en-US" sz="2400" dirty="0" smtClean="0"/>
              <a:t>关键</a:t>
            </a:r>
            <a:endParaRPr lang="en-US" altLang="zh-CN" sz="2400" dirty="0" smtClean="0"/>
          </a:p>
          <a:p>
            <a:endParaRPr lang="zh-CN" altLang="en-US" sz="2400" dirty="0"/>
          </a:p>
          <a:p>
            <a:r>
              <a:rPr lang="zh-CN" altLang="en-US" sz="2400" dirty="0"/>
              <a:t>工效挂钩的效果如何，受到一系列复杂因素的影响，其中三个方面具有关键意义：工效挂钩目标的确立、工效挂钩方式的选择、工效挂钩责权的落实</a:t>
            </a:r>
            <a:r>
              <a:rPr lang="zh-CN" altLang="en-US" sz="2400" dirty="0" smtClean="0"/>
              <a:t>。</a:t>
            </a:r>
            <a:endParaRPr lang="en-US" altLang="zh-CN" sz="2400" dirty="0" smtClean="0"/>
          </a:p>
          <a:p>
            <a:endParaRPr lang="zh-CN" altLang="en-US" sz="2400" dirty="0"/>
          </a:p>
          <a:p>
            <a:pPr marL="342900" indent="-342900">
              <a:buFont typeface="Wingdings" panose="05000000000000000000" pitchFamily="2" charset="2"/>
              <a:buChar char="ü"/>
            </a:pPr>
            <a:r>
              <a:rPr lang="zh-CN" altLang="en-US" sz="2400" dirty="0"/>
              <a:t>工效挂钩的目标</a:t>
            </a:r>
          </a:p>
          <a:p>
            <a:pPr marL="342900" indent="-342900">
              <a:buFont typeface="Wingdings" panose="05000000000000000000" pitchFamily="2" charset="2"/>
              <a:buChar char="ü"/>
            </a:pPr>
            <a:r>
              <a:rPr lang="zh-CN" altLang="en-US" sz="2400" dirty="0"/>
              <a:t>工效挂钩的方式</a:t>
            </a:r>
          </a:p>
          <a:p>
            <a:pPr marL="342900" indent="-342900">
              <a:buFont typeface="Wingdings" panose="05000000000000000000" pitchFamily="2" charset="2"/>
              <a:buChar char="ü"/>
            </a:pPr>
            <a:r>
              <a:rPr lang="zh-CN" altLang="en-US" sz="2400" dirty="0"/>
              <a:t>工效挂钩的责权</a:t>
            </a:r>
          </a:p>
        </p:txBody>
      </p:sp>
    </p:spTree>
    <p:extLst>
      <p:ext uri="{BB962C8B-B14F-4D97-AF65-F5344CB8AC3E}">
        <p14:creationId xmlns="" xmlns:p14="http://schemas.microsoft.com/office/powerpoint/2010/main" val="40069454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en-US" dirty="0" smtClean="0"/>
              <a:t>本章小结</a:t>
            </a:r>
          </a:p>
        </p:txBody>
      </p:sp>
      <p:sp>
        <p:nvSpPr>
          <p:cNvPr id="4" name="文本框 3"/>
          <p:cNvSpPr txBox="1"/>
          <p:nvPr/>
        </p:nvSpPr>
        <p:spPr>
          <a:xfrm>
            <a:off x="508001" y="1699591"/>
            <a:ext cx="7699297" cy="4524315"/>
          </a:xfrm>
          <a:prstGeom prst="rect">
            <a:avLst/>
          </a:prstGeom>
          <a:noFill/>
        </p:spPr>
        <p:txBody>
          <a:bodyPr wrap="square" rtlCol="0">
            <a:spAutoFit/>
          </a:bodyPr>
          <a:lstStyle/>
          <a:p>
            <a:r>
              <a:rPr lang="zh-CN" altLang="zh-CN" sz="2400" dirty="0" smtClean="0">
                <a:latin typeface="+mn-ea"/>
              </a:rPr>
              <a:t>薪酬是员工从企业获得的劳动报酬，与员工的劳动能力、劳动付出、劳动贡献有关，通过工资、薪水、奖金、福利、津贴、分红等不同形式体现出来。</a:t>
            </a:r>
          </a:p>
          <a:p>
            <a:r>
              <a:rPr lang="en-US" altLang="zh-CN" sz="2400" dirty="0" smtClean="0">
                <a:latin typeface="+mn-ea"/>
              </a:rPr>
              <a:t> </a:t>
            </a:r>
            <a:endParaRPr lang="zh-CN" altLang="zh-CN" sz="2400" dirty="0" smtClean="0">
              <a:latin typeface="+mn-ea"/>
            </a:endParaRPr>
          </a:p>
          <a:p>
            <a:r>
              <a:rPr lang="zh-CN" altLang="zh-CN" sz="2400" dirty="0" smtClean="0">
                <a:latin typeface="+mn-ea"/>
              </a:rPr>
              <a:t>企业人力资源来自员工劳动能力的有偿转让与使用开发，薪酬分配对此具有基本保证作用。</a:t>
            </a:r>
          </a:p>
          <a:p>
            <a:r>
              <a:rPr lang="zh-CN" altLang="zh-CN" sz="2400" dirty="0" smtClean="0">
                <a:latin typeface="+mn-ea"/>
              </a:rPr>
              <a:t>企业薪酬管理需要处理两大关系：一是企业与员工的关系；二是员工之间的关系。</a:t>
            </a:r>
          </a:p>
          <a:p>
            <a:r>
              <a:rPr lang="en-US" altLang="zh-CN" sz="2400" dirty="0" smtClean="0">
                <a:latin typeface="+mn-ea"/>
              </a:rPr>
              <a:t> </a:t>
            </a:r>
            <a:endParaRPr lang="zh-CN" altLang="zh-CN" sz="2400" dirty="0" smtClean="0">
              <a:latin typeface="+mn-ea"/>
            </a:endParaRPr>
          </a:p>
          <a:p>
            <a:r>
              <a:rPr lang="zh-CN" altLang="zh-CN" sz="2400" dirty="0" smtClean="0">
                <a:latin typeface="+mn-ea"/>
              </a:rPr>
              <a:t>在实际工作中，薪酬动态调整是薪酬管理的日常性内容，涉及薪酬总额测算、薪酬项目安排、薪酬分解发放。</a:t>
            </a:r>
          </a:p>
          <a:p>
            <a:endParaRPr lang="zh-CN" altLang="en-US" sz="2400" dirty="0">
              <a:latin typeface="+mn-ea"/>
            </a:endParaRPr>
          </a:p>
        </p:txBody>
      </p:sp>
    </p:spTree>
    <p:extLst>
      <p:ext uri="{BB962C8B-B14F-4D97-AF65-F5344CB8AC3E}">
        <p14:creationId xmlns:p14="http://schemas.microsoft.com/office/powerpoint/2010/main" xmlns="" val="25642511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zh-CN" dirty="0" smtClean="0"/>
              <a:t>关键术语</a:t>
            </a:r>
            <a:endParaRPr lang="zh-CN" altLang="en-US" dirty="0" smtClean="0"/>
          </a:p>
        </p:txBody>
      </p:sp>
      <p:sp>
        <p:nvSpPr>
          <p:cNvPr id="4" name="文本框 3"/>
          <p:cNvSpPr txBox="1"/>
          <p:nvPr/>
        </p:nvSpPr>
        <p:spPr>
          <a:xfrm>
            <a:off x="508002" y="1398514"/>
            <a:ext cx="6104672" cy="5170646"/>
          </a:xfrm>
          <a:prstGeom prst="rect">
            <a:avLst/>
          </a:prstGeom>
          <a:noFill/>
        </p:spPr>
        <p:txBody>
          <a:bodyPr wrap="square" rtlCol="0">
            <a:spAutoFit/>
          </a:bodyPr>
          <a:lstStyle/>
          <a:p>
            <a:r>
              <a:rPr lang="zh-CN" altLang="zh-CN" sz="2200" dirty="0" smtClean="0"/>
              <a:t>薪酬（</a:t>
            </a:r>
            <a:r>
              <a:rPr lang="en-US" altLang="zh-CN" sz="2200" dirty="0" smtClean="0"/>
              <a:t>compensation</a:t>
            </a:r>
            <a:r>
              <a:rPr lang="zh-CN" altLang="zh-CN" sz="2200" dirty="0" smtClean="0"/>
              <a:t>）</a:t>
            </a:r>
          </a:p>
          <a:p>
            <a:r>
              <a:rPr lang="zh-CN" altLang="zh-CN" sz="2200" dirty="0" smtClean="0"/>
              <a:t>工资（</a:t>
            </a:r>
            <a:r>
              <a:rPr lang="en-US" altLang="zh-CN" sz="2200" dirty="0" smtClean="0"/>
              <a:t>wage</a:t>
            </a:r>
            <a:r>
              <a:rPr lang="zh-CN" altLang="zh-CN" sz="2200" dirty="0" smtClean="0"/>
              <a:t>）</a:t>
            </a:r>
          </a:p>
          <a:p>
            <a:r>
              <a:rPr lang="zh-CN" altLang="zh-CN" sz="2200" dirty="0" smtClean="0"/>
              <a:t>奖金（</a:t>
            </a:r>
            <a:r>
              <a:rPr lang="en-US" altLang="zh-CN" sz="2200" dirty="0" smtClean="0"/>
              <a:t>bonus</a:t>
            </a:r>
            <a:r>
              <a:rPr lang="zh-CN" altLang="zh-CN" sz="2200" dirty="0" smtClean="0"/>
              <a:t>）</a:t>
            </a:r>
          </a:p>
          <a:p>
            <a:r>
              <a:rPr lang="zh-CN" altLang="zh-CN" sz="2200" dirty="0" smtClean="0"/>
              <a:t>福利（</a:t>
            </a:r>
            <a:r>
              <a:rPr lang="en-US" altLang="zh-CN" sz="2200" dirty="0" smtClean="0"/>
              <a:t>benefits</a:t>
            </a:r>
            <a:r>
              <a:rPr lang="zh-CN" altLang="zh-CN" sz="2200" dirty="0" smtClean="0"/>
              <a:t>）</a:t>
            </a:r>
          </a:p>
          <a:p>
            <a:r>
              <a:rPr lang="zh-CN" altLang="zh-CN" sz="2200" dirty="0" smtClean="0"/>
              <a:t>分红（</a:t>
            </a:r>
            <a:r>
              <a:rPr lang="en-US" altLang="zh-CN" sz="2200" dirty="0" smtClean="0"/>
              <a:t>profit-sharing</a:t>
            </a:r>
            <a:r>
              <a:rPr lang="zh-CN" altLang="zh-CN" sz="2200" dirty="0" smtClean="0"/>
              <a:t>）</a:t>
            </a:r>
          </a:p>
          <a:p>
            <a:r>
              <a:rPr lang="zh-CN" altLang="zh-CN" sz="2200" dirty="0" smtClean="0"/>
              <a:t>薪酬结构（</a:t>
            </a:r>
            <a:r>
              <a:rPr lang="en-US" altLang="zh-CN" sz="2200" dirty="0" smtClean="0"/>
              <a:t>pay structure</a:t>
            </a:r>
            <a:r>
              <a:rPr lang="zh-CN" altLang="zh-CN" sz="2200" dirty="0" smtClean="0"/>
              <a:t>）</a:t>
            </a:r>
          </a:p>
          <a:p>
            <a:r>
              <a:rPr lang="zh-CN" altLang="zh-CN" sz="2200" dirty="0" smtClean="0"/>
              <a:t>业绩本位制薪酬（</a:t>
            </a:r>
            <a:r>
              <a:rPr lang="en-US" altLang="zh-CN" sz="2200" dirty="0" smtClean="0"/>
              <a:t>performance-based pay</a:t>
            </a:r>
            <a:r>
              <a:rPr lang="zh-CN" altLang="zh-CN" sz="2200" dirty="0" smtClean="0"/>
              <a:t>）</a:t>
            </a:r>
          </a:p>
          <a:p>
            <a:r>
              <a:rPr lang="zh-CN" altLang="zh-CN" sz="2200" dirty="0" smtClean="0"/>
              <a:t>职务本位制薪酬（</a:t>
            </a:r>
            <a:r>
              <a:rPr lang="en-US" altLang="zh-CN" sz="2200" dirty="0" smtClean="0"/>
              <a:t>position-based pay</a:t>
            </a:r>
            <a:r>
              <a:rPr lang="zh-CN" altLang="zh-CN" sz="2200" dirty="0" smtClean="0"/>
              <a:t>）</a:t>
            </a:r>
          </a:p>
          <a:p>
            <a:r>
              <a:rPr lang="zh-CN" altLang="zh-CN" sz="2200" dirty="0" smtClean="0"/>
              <a:t>技能本位制薪酬（</a:t>
            </a:r>
            <a:r>
              <a:rPr lang="en-US" altLang="zh-CN" sz="2200" dirty="0" smtClean="0"/>
              <a:t>competency-based pay</a:t>
            </a:r>
            <a:r>
              <a:rPr lang="zh-CN" altLang="zh-CN" sz="2200" dirty="0" smtClean="0"/>
              <a:t>）</a:t>
            </a:r>
          </a:p>
          <a:p>
            <a:r>
              <a:rPr lang="zh-CN" altLang="zh-CN" sz="2200" dirty="0" smtClean="0"/>
              <a:t>宽带薪酬（</a:t>
            </a:r>
            <a:r>
              <a:rPr lang="en-US" altLang="zh-CN" sz="2200" dirty="0" err="1" smtClean="0"/>
              <a:t>broadbanding</a:t>
            </a:r>
            <a:r>
              <a:rPr lang="zh-CN" altLang="zh-CN" sz="2200" dirty="0" smtClean="0"/>
              <a:t>）</a:t>
            </a:r>
          </a:p>
          <a:p>
            <a:r>
              <a:rPr lang="zh-CN" altLang="zh-CN" sz="2200" dirty="0" smtClean="0"/>
              <a:t>年薪制（</a:t>
            </a:r>
            <a:r>
              <a:rPr lang="en-US" altLang="zh-CN" sz="2200" dirty="0" smtClean="0"/>
              <a:t>annual salary system</a:t>
            </a:r>
            <a:r>
              <a:rPr lang="zh-CN" altLang="zh-CN" sz="2200" dirty="0" smtClean="0"/>
              <a:t>）</a:t>
            </a:r>
          </a:p>
          <a:p>
            <a:r>
              <a:rPr lang="zh-CN" altLang="zh-CN" sz="2200" dirty="0" smtClean="0"/>
              <a:t>薪酬管理（</a:t>
            </a:r>
            <a:r>
              <a:rPr lang="en-US" altLang="zh-CN" sz="2200" dirty="0" smtClean="0"/>
              <a:t>compensation management</a:t>
            </a:r>
            <a:r>
              <a:rPr lang="zh-CN" altLang="zh-CN" sz="2200" dirty="0" smtClean="0"/>
              <a:t>）</a:t>
            </a:r>
          </a:p>
          <a:p>
            <a:r>
              <a:rPr lang="zh-CN" altLang="zh-CN" sz="2200" dirty="0" smtClean="0"/>
              <a:t>刚性薪酬（</a:t>
            </a:r>
            <a:r>
              <a:rPr lang="en-US" altLang="zh-CN" sz="2200" dirty="0" smtClean="0"/>
              <a:t>rigid pay</a:t>
            </a:r>
            <a:r>
              <a:rPr lang="zh-CN" altLang="zh-CN" sz="2200" dirty="0" smtClean="0"/>
              <a:t>）</a:t>
            </a:r>
          </a:p>
          <a:p>
            <a:r>
              <a:rPr lang="zh-CN" altLang="zh-CN" sz="2200" dirty="0" smtClean="0"/>
              <a:t>弹性薪酬（</a:t>
            </a:r>
            <a:r>
              <a:rPr lang="en-US" altLang="zh-CN" sz="2200" dirty="0" smtClean="0"/>
              <a:t>flexible pay</a:t>
            </a:r>
            <a:r>
              <a:rPr lang="zh-CN" altLang="zh-CN" sz="2200" dirty="0" smtClean="0"/>
              <a:t>）</a:t>
            </a:r>
          </a:p>
          <a:p>
            <a:r>
              <a:rPr lang="zh-CN" altLang="zh-CN" sz="2200" dirty="0" smtClean="0"/>
              <a:t>工效挂钩（</a:t>
            </a:r>
            <a:r>
              <a:rPr lang="en-US" altLang="zh-CN" sz="2200" dirty="0" smtClean="0"/>
              <a:t>wages-economy efficiency linking</a:t>
            </a:r>
            <a:r>
              <a:rPr lang="zh-CN" altLang="zh-CN" sz="2200" dirty="0" smtClean="0"/>
              <a:t>）</a:t>
            </a:r>
            <a:endParaRPr lang="zh-CN" altLang="en-US" sz="2200" dirty="0">
              <a:latin typeface="+mn-ea"/>
            </a:endParaRPr>
          </a:p>
        </p:txBody>
      </p:sp>
    </p:spTree>
    <p:extLst>
      <p:ext uri="{BB962C8B-B14F-4D97-AF65-F5344CB8AC3E}">
        <p14:creationId xmlns:p14="http://schemas.microsoft.com/office/powerpoint/2010/main" xmlns="" val="256425116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zh-CN" dirty="0" smtClean="0"/>
              <a:t>思考题</a:t>
            </a:r>
            <a:endParaRPr lang="zh-CN" altLang="en-US" dirty="0" smtClean="0"/>
          </a:p>
        </p:txBody>
      </p:sp>
      <p:sp>
        <p:nvSpPr>
          <p:cNvPr id="4" name="文本框 3"/>
          <p:cNvSpPr txBox="1"/>
          <p:nvPr/>
        </p:nvSpPr>
        <p:spPr>
          <a:xfrm>
            <a:off x="508002" y="1699591"/>
            <a:ext cx="7387061" cy="4093428"/>
          </a:xfrm>
          <a:prstGeom prst="rect">
            <a:avLst/>
          </a:prstGeom>
          <a:noFill/>
        </p:spPr>
        <p:txBody>
          <a:bodyPr wrap="square" rtlCol="0">
            <a:spAutoFit/>
          </a:bodyPr>
          <a:lstStyle/>
          <a:p>
            <a:r>
              <a:rPr lang="en-US" altLang="zh-CN" sz="2000" dirty="0" smtClean="0"/>
              <a:t>1.</a:t>
            </a:r>
            <a:r>
              <a:rPr lang="zh-CN" altLang="zh-CN" sz="2000" dirty="0" smtClean="0"/>
              <a:t>什么是薪资报酬？与劳动力价格之间有什么联系和区别？</a:t>
            </a:r>
          </a:p>
          <a:p>
            <a:r>
              <a:rPr lang="en-US" altLang="zh-CN" sz="2000" dirty="0" smtClean="0"/>
              <a:t>2.</a:t>
            </a:r>
            <a:r>
              <a:rPr lang="zh-CN" altLang="zh-CN" sz="2000" dirty="0" smtClean="0"/>
              <a:t>员工薪酬由哪些主要项目构成？不同项目各有什么特点和作用？</a:t>
            </a:r>
          </a:p>
          <a:p>
            <a:r>
              <a:rPr lang="en-US" altLang="zh-CN" sz="2000" dirty="0" smtClean="0"/>
              <a:t>3.</a:t>
            </a:r>
            <a:r>
              <a:rPr lang="zh-CN" altLang="zh-CN" sz="2000" dirty="0" smtClean="0"/>
              <a:t>进行薪酬分配的基本原则是什么？通过哪些薪酬分配依据体现出来？</a:t>
            </a:r>
          </a:p>
          <a:p>
            <a:r>
              <a:rPr lang="en-US" altLang="zh-CN" sz="2000" dirty="0" smtClean="0"/>
              <a:t>4.</a:t>
            </a:r>
            <a:r>
              <a:rPr lang="zh-CN" altLang="zh-CN" sz="2000" dirty="0" smtClean="0"/>
              <a:t>什么叫作薪酬结构？薪酬结构的选择与设计有什么意义？</a:t>
            </a:r>
          </a:p>
          <a:p>
            <a:r>
              <a:rPr lang="en-US" altLang="zh-CN" sz="2000" dirty="0" smtClean="0"/>
              <a:t>5.</a:t>
            </a:r>
            <a:r>
              <a:rPr lang="zh-CN" altLang="zh-CN" sz="2000" dirty="0" smtClean="0"/>
              <a:t>常见的薪酬模式有哪些？薪酬模式的发展有什么特点？</a:t>
            </a:r>
          </a:p>
          <a:p>
            <a:r>
              <a:rPr lang="en-US" altLang="zh-CN" sz="2000" dirty="0" smtClean="0"/>
              <a:t>6.</a:t>
            </a:r>
            <a:r>
              <a:rPr lang="zh-CN" altLang="zh-CN" sz="2000" dirty="0" smtClean="0"/>
              <a:t>薪酬管理的任务是什么？管理工作有哪些重点内容？</a:t>
            </a:r>
          </a:p>
          <a:p>
            <a:r>
              <a:rPr lang="en-US" altLang="zh-CN" sz="2000" dirty="0" smtClean="0"/>
              <a:t>7.</a:t>
            </a:r>
            <a:r>
              <a:rPr lang="zh-CN" altLang="zh-CN" sz="2000" dirty="0" smtClean="0"/>
              <a:t>什么叫作薪酬总额？怎么进行薪酬总额测算？</a:t>
            </a:r>
          </a:p>
          <a:p>
            <a:r>
              <a:rPr lang="en-US" altLang="zh-CN" sz="2000" dirty="0" smtClean="0"/>
              <a:t>8.</a:t>
            </a:r>
            <a:r>
              <a:rPr lang="zh-CN" altLang="zh-CN" sz="2000" dirty="0" smtClean="0"/>
              <a:t>什么叫作薪酬分解？通过什么方式进行薪酬分解？</a:t>
            </a:r>
          </a:p>
          <a:p>
            <a:r>
              <a:rPr lang="en-US" altLang="zh-CN" sz="2000" dirty="0" smtClean="0"/>
              <a:t>9.</a:t>
            </a:r>
            <a:r>
              <a:rPr lang="zh-CN" altLang="zh-CN" sz="2000" dirty="0" smtClean="0"/>
              <a:t>薪酬差异受哪些因素影响？怎样理解薪酬分配的公平合理性？</a:t>
            </a:r>
          </a:p>
          <a:p>
            <a:r>
              <a:rPr lang="en-US" altLang="zh-CN" sz="2000" dirty="0" smtClean="0"/>
              <a:t>10.</a:t>
            </a:r>
            <a:r>
              <a:rPr lang="zh-CN" altLang="zh-CN" sz="2000" dirty="0" smtClean="0"/>
              <a:t>进行薪酬管理的步骤是什么？不同步骤需要解决哪些问题？</a:t>
            </a:r>
          </a:p>
          <a:p>
            <a:r>
              <a:rPr lang="en-US" altLang="zh-CN" sz="2000" dirty="0" smtClean="0"/>
              <a:t>11.</a:t>
            </a:r>
            <a:r>
              <a:rPr lang="zh-CN" altLang="zh-CN" sz="2000" dirty="0" smtClean="0"/>
              <a:t>什么是薪酬政策？如何影响薪酬分配的具体方式？</a:t>
            </a:r>
          </a:p>
          <a:p>
            <a:r>
              <a:rPr lang="en-US" altLang="zh-CN" sz="2000" dirty="0" smtClean="0"/>
              <a:t>12.</a:t>
            </a:r>
            <a:r>
              <a:rPr lang="zh-CN" altLang="zh-CN" sz="2000" dirty="0" smtClean="0"/>
              <a:t>什么叫薪酬分配机制？在人力资源管理中如何发挥作用？</a:t>
            </a:r>
          </a:p>
        </p:txBody>
      </p:sp>
    </p:spTree>
    <p:extLst>
      <p:ext uri="{BB962C8B-B14F-4D97-AF65-F5344CB8AC3E}">
        <p14:creationId xmlns:p14="http://schemas.microsoft.com/office/powerpoint/2010/main" xmlns="" val="2564251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引言</a:t>
            </a:r>
            <a:endParaRPr lang="zh-CN" altLang="en-US" dirty="0"/>
          </a:p>
        </p:txBody>
      </p:sp>
      <p:sp>
        <p:nvSpPr>
          <p:cNvPr id="3" name="文本框 2"/>
          <p:cNvSpPr txBox="1"/>
          <p:nvPr/>
        </p:nvSpPr>
        <p:spPr>
          <a:xfrm>
            <a:off x="508001" y="1270000"/>
            <a:ext cx="7592390" cy="4524315"/>
          </a:xfrm>
          <a:prstGeom prst="rect">
            <a:avLst/>
          </a:prstGeom>
          <a:noFill/>
        </p:spPr>
        <p:txBody>
          <a:bodyPr wrap="square" rtlCol="0">
            <a:spAutoFit/>
          </a:bodyPr>
          <a:lstStyle/>
          <a:p>
            <a:r>
              <a:rPr lang="zh-CN" altLang="zh-CN" sz="2400" dirty="0" smtClean="0"/>
              <a:t>企业</a:t>
            </a:r>
            <a:r>
              <a:rPr lang="zh-CN" altLang="zh-CN" sz="2400" dirty="0"/>
              <a:t>人力资源管理的任务是以合理的劳动报酬推动员工为企业多做贡献，因此必须进行薪酬分配。薪酬是员工从企业组织中获得的劳动回报，具有基本工资、直接薪资、整体薪酬的不同范围，需要从劳动能力价格、企业经营成本、员工激励方式、人力资本收益等角度进行管理。薪酬分配服从按劳分配原则，必须公平合理，体现员工劳动能力、劳动付出、劳动贡献的差异</a:t>
            </a:r>
            <a:r>
              <a:rPr lang="zh-CN" altLang="zh-CN" sz="2400" dirty="0" smtClean="0"/>
              <a:t>。薪</a:t>
            </a:r>
            <a:r>
              <a:rPr lang="zh-CN" altLang="zh-CN" sz="2400" dirty="0"/>
              <a:t>酬分配的管理工作从薪酬水平、薪酬结构、薪酬调整等方面展开，其中如何把工作绩效和直接薪资结合起来是薪酬管理的重点和难点。本章探讨薪酬、薪酬分配、薪酬分配管理、薪酬分配管理工作。</a:t>
            </a:r>
          </a:p>
          <a:p>
            <a:endParaRPr lang="zh-CN" altLang="en-US" sz="2400" dirty="0"/>
          </a:p>
        </p:txBody>
      </p:sp>
    </p:spTree>
    <p:extLst>
      <p:ext uri="{BB962C8B-B14F-4D97-AF65-F5344CB8AC3E}">
        <p14:creationId xmlns="" xmlns:p14="http://schemas.microsoft.com/office/powerpoint/2010/main" val="34749093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文本框 2"/>
          <p:cNvSpPr txBox="1"/>
          <p:nvPr/>
        </p:nvSpPr>
        <p:spPr>
          <a:xfrm>
            <a:off x="1991115" y="2126974"/>
            <a:ext cx="4398536" cy="3108543"/>
          </a:xfrm>
          <a:prstGeom prst="rect">
            <a:avLst/>
          </a:prstGeom>
          <a:noFill/>
        </p:spPr>
        <p:txBody>
          <a:bodyPr wrap="square" rtlCol="0">
            <a:spAutoFit/>
          </a:bodyPr>
          <a:lstStyle/>
          <a:p>
            <a:pPr>
              <a:lnSpc>
                <a:spcPct val="150000"/>
              </a:lnSpc>
            </a:pPr>
            <a:r>
              <a:rPr lang="zh-CN" altLang="zh-CN" sz="2800" dirty="0">
                <a:solidFill>
                  <a:srgbClr val="FF0000"/>
                </a:solidFill>
              </a:rPr>
              <a:t>第</a:t>
            </a:r>
            <a:r>
              <a:rPr lang="en-US" altLang="zh-CN" sz="2800" dirty="0">
                <a:solidFill>
                  <a:srgbClr val="FF0000"/>
                </a:solidFill>
              </a:rPr>
              <a:t>1</a:t>
            </a:r>
            <a:r>
              <a:rPr lang="zh-CN" altLang="zh-CN" sz="2800" dirty="0">
                <a:solidFill>
                  <a:srgbClr val="FF0000"/>
                </a:solidFill>
              </a:rPr>
              <a:t>节　</a:t>
            </a:r>
            <a:r>
              <a:rPr lang="zh-CN" altLang="zh-CN" sz="2800" dirty="0" smtClean="0">
                <a:solidFill>
                  <a:srgbClr val="FF0000"/>
                </a:solidFill>
              </a:rPr>
              <a:t>薪酬</a:t>
            </a:r>
            <a:endParaRPr lang="zh-CN" altLang="zh-CN" sz="2800" dirty="0">
              <a:solidFill>
                <a:srgbClr val="FF0000"/>
              </a:solidFill>
            </a:endParaRPr>
          </a:p>
          <a:p>
            <a:pPr>
              <a:lnSpc>
                <a:spcPct val="150000"/>
              </a:lnSpc>
            </a:pPr>
            <a:r>
              <a:rPr lang="zh-CN" altLang="zh-CN" sz="2800" dirty="0"/>
              <a:t>第</a:t>
            </a:r>
            <a:r>
              <a:rPr lang="en-US" altLang="zh-CN" sz="2800" dirty="0"/>
              <a:t>2</a:t>
            </a:r>
            <a:r>
              <a:rPr lang="zh-CN" altLang="zh-CN" sz="2800" dirty="0"/>
              <a:t>节　薪酬分配</a:t>
            </a:r>
          </a:p>
          <a:p>
            <a:pPr>
              <a:lnSpc>
                <a:spcPct val="150000"/>
              </a:lnSpc>
            </a:pPr>
            <a:r>
              <a:rPr lang="zh-CN" altLang="zh-CN" sz="2800" dirty="0"/>
              <a:t>第</a:t>
            </a:r>
            <a:r>
              <a:rPr lang="en-US" altLang="zh-CN" sz="2800" dirty="0"/>
              <a:t>3</a:t>
            </a:r>
            <a:r>
              <a:rPr lang="zh-CN" altLang="zh-CN" sz="2800" dirty="0"/>
              <a:t>节　薪酬分配管理</a:t>
            </a:r>
          </a:p>
          <a:p>
            <a:pPr>
              <a:lnSpc>
                <a:spcPct val="150000"/>
              </a:lnSpc>
            </a:pPr>
            <a:r>
              <a:rPr lang="zh-CN" altLang="zh-CN" sz="2800" dirty="0"/>
              <a:t>第</a:t>
            </a:r>
            <a:r>
              <a:rPr lang="en-US" altLang="zh-CN" sz="2800" dirty="0"/>
              <a:t>4</a:t>
            </a:r>
            <a:r>
              <a:rPr lang="zh-CN" altLang="zh-CN" sz="2800" dirty="0"/>
              <a:t>节　薪酬分配管理工作</a:t>
            </a:r>
          </a:p>
          <a:p>
            <a:endParaRPr lang="zh-CN" altLang="en-US" sz="2800" dirty="0"/>
          </a:p>
        </p:txBody>
      </p:sp>
    </p:spTree>
    <p:extLst>
      <p:ext uri="{BB962C8B-B14F-4D97-AF65-F5344CB8AC3E}">
        <p14:creationId xmlns="" xmlns:p14="http://schemas.microsoft.com/office/powerpoint/2010/main" val="761285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391478"/>
            <a:ext cx="7224642" cy="4524315"/>
          </a:xfrm>
          <a:prstGeom prst="rect">
            <a:avLst/>
          </a:prstGeom>
          <a:noFill/>
        </p:spPr>
        <p:txBody>
          <a:bodyPr wrap="square" rtlCol="0">
            <a:spAutoFit/>
          </a:bodyPr>
          <a:lstStyle/>
          <a:p>
            <a:r>
              <a:rPr lang="zh-CN" altLang="zh-CN" sz="2400" dirty="0" smtClean="0"/>
              <a:t>企业</a:t>
            </a:r>
            <a:r>
              <a:rPr lang="zh-CN" altLang="zh-CN" sz="2400" dirty="0"/>
              <a:t>人力资源来自员工能力的有偿转让，不同的员工能力及其使用方式需要支付不同的报酬，薪酬是企业付给员工的劳动报酬。员工从企业获得的薪酬是自身劳动价值的主要体现形式，列入企业经营成本和人力投资，对于劳动能力再生产和企业可持续发展具有重要意义。理解薪酬的内容与形式、地位与作用，了解薪酬的不同含义，是企业薪酬管理的基础</a:t>
            </a:r>
            <a:r>
              <a:rPr lang="zh-CN" altLang="zh-CN" sz="2400" dirty="0" smtClean="0"/>
              <a:t>。</a:t>
            </a:r>
            <a:endParaRPr lang="en-US" altLang="zh-CN" sz="2400" dirty="0" smtClean="0"/>
          </a:p>
          <a:p>
            <a:endParaRPr lang="en-US" altLang="zh-CN" sz="2400" dirty="0"/>
          </a:p>
          <a:p>
            <a:r>
              <a:rPr lang="zh-CN" altLang="en-US" sz="2400" dirty="0"/>
              <a:t>一、薪酬的性质</a:t>
            </a:r>
          </a:p>
          <a:p>
            <a:r>
              <a:rPr lang="zh-CN" altLang="en-US" sz="2400" dirty="0"/>
              <a:t>二、薪酬的意义</a:t>
            </a:r>
          </a:p>
          <a:p>
            <a:r>
              <a:rPr lang="zh-CN" altLang="en-US" sz="2400" dirty="0"/>
              <a:t>三、薪酬的探讨</a:t>
            </a:r>
          </a:p>
          <a:p>
            <a:endParaRPr lang="zh-CN" altLang="en-US" sz="2400" dirty="0"/>
          </a:p>
        </p:txBody>
      </p:sp>
    </p:spTree>
    <p:extLst>
      <p:ext uri="{BB962C8B-B14F-4D97-AF65-F5344CB8AC3E}">
        <p14:creationId xmlns="" xmlns:p14="http://schemas.microsoft.com/office/powerpoint/2010/main" val="4144410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a:t>
            </a:r>
            <a:r>
              <a:rPr lang="zh-CN" altLang="en-US" dirty="0" smtClean="0"/>
              <a:t>薪酬</a:t>
            </a:r>
            <a:r>
              <a:rPr lang="zh-CN" altLang="en-US" dirty="0"/>
              <a:t/>
            </a:r>
            <a:br>
              <a:rPr lang="zh-CN" altLang="en-US" dirty="0"/>
            </a:br>
            <a:endParaRPr lang="zh-CN" altLang="en-US" dirty="0"/>
          </a:p>
        </p:txBody>
      </p:sp>
      <p:sp>
        <p:nvSpPr>
          <p:cNvPr id="3" name="文本框 2"/>
          <p:cNvSpPr txBox="1"/>
          <p:nvPr/>
        </p:nvSpPr>
        <p:spPr>
          <a:xfrm>
            <a:off x="508001" y="1270000"/>
            <a:ext cx="7224642" cy="4524315"/>
          </a:xfrm>
          <a:prstGeom prst="rect">
            <a:avLst/>
          </a:prstGeom>
          <a:noFill/>
        </p:spPr>
        <p:txBody>
          <a:bodyPr wrap="square" rtlCol="0">
            <a:spAutoFit/>
          </a:bodyPr>
          <a:lstStyle/>
          <a:p>
            <a:r>
              <a:rPr lang="zh-CN" altLang="en-US" sz="2400" dirty="0"/>
              <a:t>一、薪酬的</a:t>
            </a:r>
            <a:r>
              <a:rPr lang="zh-CN" altLang="en-US" sz="2400" dirty="0" smtClean="0"/>
              <a:t>性质</a:t>
            </a:r>
            <a:endParaRPr lang="en-US" altLang="zh-CN" sz="2400" dirty="0" smtClean="0"/>
          </a:p>
          <a:p>
            <a:endParaRPr lang="zh-CN" altLang="en-US" sz="2400" dirty="0"/>
          </a:p>
          <a:p>
            <a:r>
              <a:rPr lang="zh-CN" altLang="en-US" sz="2400" dirty="0"/>
              <a:t>薪</a:t>
            </a:r>
            <a:r>
              <a:rPr lang="zh-CN" altLang="en-US" sz="2400" dirty="0" smtClean="0"/>
              <a:t>酬是</a:t>
            </a:r>
            <a:r>
              <a:rPr lang="zh-CN" altLang="en-US" sz="2400" dirty="0"/>
              <a:t>员工的劳动报酬，分为直接薪酬与间接薪酬。其中直接薪酬以货币形式支付，包括工资、奖金和分红；间接薪酬以非货币形式支付，主要是员工福利。直接薪酬与间接薪酬合在一起，统称为总体薪酬，体现员工通过企业实现的劳动价值。在企业经营管理中，薪酬是经营成本和人力投资的主要组成部分，具有极为重要的地位，直接影响生产经营的投入产出效益</a:t>
            </a:r>
            <a:r>
              <a:rPr lang="zh-CN" altLang="en-US" sz="2400" dirty="0" smtClean="0"/>
              <a:t>。</a:t>
            </a:r>
            <a:endParaRPr lang="en-US" altLang="zh-CN" sz="2400" dirty="0" smtClean="0"/>
          </a:p>
          <a:p>
            <a:endParaRPr lang="zh-CN" altLang="en-US" sz="2400" dirty="0"/>
          </a:p>
          <a:p>
            <a:r>
              <a:rPr lang="zh-CN" altLang="en-US" sz="2400" dirty="0"/>
              <a:t>（一）薪酬的含义</a:t>
            </a:r>
          </a:p>
          <a:p>
            <a:r>
              <a:rPr lang="zh-CN" altLang="en-US" sz="2400" dirty="0"/>
              <a:t>（二）薪酬的形式</a:t>
            </a:r>
          </a:p>
        </p:txBody>
      </p:sp>
    </p:spTree>
    <p:extLst>
      <p:ext uri="{BB962C8B-B14F-4D97-AF65-F5344CB8AC3E}">
        <p14:creationId xmlns="" xmlns:p14="http://schemas.microsoft.com/office/powerpoint/2010/main" val="398139829"/>
      </p:ext>
    </p:extLst>
  </p:cSld>
  <p:clrMapOvr>
    <a:masterClrMapping/>
  </p:clrMapOvr>
</p:sld>
</file>

<file path=ppt/theme/theme1.xml><?xml version="1.0" encoding="utf-8"?>
<a:theme xmlns:a="http://schemas.openxmlformats.org/drawingml/2006/main" name="主题2">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主题2" id="{75ED31E5-2ED1-4CBB-ABA5-2A0B6A2A5468}" vid="{E1DFF733-E501-4D19-9060-E160DA9BDD80}"/>
    </a:ext>
  </a:extLst>
</a:theme>
</file>

<file path=docProps/app.xml><?xml version="1.0" encoding="utf-8"?>
<Properties xmlns="http://schemas.openxmlformats.org/officeDocument/2006/extended-properties" xmlns:vt="http://schemas.openxmlformats.org/officeDocument/2006/docPropsVTypes">
  <Template>主题2</Template>
  <TotalTime>190</TotalTime>
  <Words>4907</Words>
  <Application>Microsoft Office PowerPoint</Application>
  <PresentationFormat>全屏显示(4:3)</PresentationFormat>
  <Paragraphs>458</Paragraphs>
  <Slides>60</Slides>
  <Notes>0</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主题2</vt:lpstr>
      <vt:lpstr>第9章  薪酬分配 </vt:lpstr>
      <vt:lpstr> </vt:lpstr>
      <vt:lpstr>学习目标</vt:lpstr>
      <vt:lpstr>本章结构</vt:lpstr>
      <vt:lpstr>引例</vt:lpstr>
      <vt:lpstr>引言</vt:lpstr>
      <vt:lpstr>本章内容</vt:lpstr>
      <vt:lpstr>第1节　薪酬 </vt:lpstr>
      <vt:lpstr>第1节　薪酬 </vt:lpstr>
      <vt:lpstr>第1节　薪酬 </vt:lpstr>
      <vt:lpstr>第1节　薪酬 </vt:lpstr>
      <vt:lpstr>第1节　薪酬 </vt:lpstr>
      <vt:lpstr>第1节　薪酬 </vt:lpstr>
      <vt:lpstr>第1节　薪酬 </vt:lpstr>
      <vt:lpstr>第1节　薪酬 </vt:lpstr>
      <vt:lpstr>第1节　薪酬 </vt:lpstr>
      <vt:lpstr>第1节　薪酬 </vt:lpstr>
      <vt:lpstr>第1节　薪酬 </vt:lpstr>
      <vt:lpstr>本章内容</vt:lpstr>
      <vt:lpstr>第2节　薪酬分配</vt:lpstr>
      <vt:lpstr>第2节　薪酬分配</vt:lpstr>
      <vt:lpstr>第2节　薪酬分配</vt:lpstr>
      <vt:lpstr>第2节　薪酬分配</vt:lpstr>
      <vt:lpstr>第2节　薪酬分配</vt:lpstr>
      <vt:lpstr>第2节　薪酬分配</vt:lpstr>
      <vt:lpstr>第2节　薪酬分配</vt:lpstr>
      <vt:lpstr>第2节　薪酬分配</vt:lpstr>
      <vt:lpstr>本章内容</vt:lpstr>
      <vt:lpstr>第3节　薪酬分配管理</vt:lpstr>
      <vt:lpstr>第3节　薪酬分配管理</vt:lpstr>
      <vt:lpstr>第3节　薪酬分配管理</vt:lpstr>
      <vt:lpstr>第3节　薪酬分配管理</vt:lpstr>
      <vt:lpstr>第3节　薪酬分配管理</vt:lpstr>
      <vt:lpstr>第3节　薪酬分配管理</vt:lpstr>
      <vt:lpstr>第3节　薪酬分配管理</vt:lpstr>
      <vt:lpstr>第3节　薪酬分配管理</vt:lpstr>
      <vt:lpstr>第3节　薪酬分配管理</vt:lpstr>
      <vt:lpstr>第3节　薪酬分配管理</vt:lpstr>
      <vt:lpstr>第3节　薪酬分配管理</vt:lpstr>
      <vt:lpstr>第3节　薪酬分配管理</vt:lpstr>
      <vt:lpstr>第3节　薪酬分配管理</vt:lpstr>
      <vt:lpstr>第3节　薪酬分配管理</vt:lpstr>
      <vt:lpstr>第3节　薪酬分配管理</vt:lpstr>
      <vt:lpstr>第3节　薪酬分配管理</vt:lpstr>
      <vt:lpstr>本章内容</vt:lpstr>
      <vt:lpstr>第4节　薪酬分配管理工作</vt:lpstr>
      <vt:lpstr>第4节　薪酬分配管理工作</vt:lpstr>
      <vt:lpstr>第4节　薪酬分配管理工作</vt:lpstr>
      <vt:lpstr>第4节　薪酬分配管理工作</vt:lpstr>
      <vt:lpstr>第4节　薪酬分配管理工作</vt:lpstr>
      <vt:lpstr>第4节　薪酬分配管理工作</vt:lpstr>
      <vt:lpstr>第4节　薪酬分配管理工作</vt:lpstr>
      <vt:lpstr>第4节　薪酬分配管理工作</vt:lpstr>
      <vt:lpstr>第4节　薪酬分配管理工作</vt:lpstr>
      <vt:lpstr>第4节　薪酬分配管理工作</vt:lpstr>
      <vt:lpstr> </vt:lpstr>
      <vt:lpstr>本章小结</vt:lpstr>
      <vt:lpstr>关键术语</vt:lpstr>
      <vt:lpstr>思考题</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XCHY</cp:lastModifiedBy>
  <cp:revision>12</cp:revision>
  <dcterms:created xsi:type="dcterms:W3CDTF">2019-07-07T00:05:24Z</dcterms:created>
  <dcterms:modified xsi:type="dcterms:W3CDTF">2019-07-29T02:38:20Z</dcterms:modified>
</cp:coreProperties>
</file>