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14" r:id="rId3"/>
    <p:sldId id="257" r:id="rId4"/>
    <p:sldId id="306" r:id="rId5"/>
    <p:sldId id="307" r:id="rId6"/>
    <p:sldId id="258" r:id="rId7"/>
    <p:sldId id="260" r:id="rId8"/>
    <p:sldId id="261" r:id="rId9"/>
    <p:sldId id="262" r:id="rId10"/>
    <p:sldId id="263" r:id="rId11"/>
    <p:sldId id="264" r:id="rId12"/>
    <p:sldId id="265" r:id="rId13"/>
    <p:sldId id="266" r:id="rId14"/>
    <p:sldId id="267" r:id="rId15"/>
    <p:sldId id="268" r:id="rId16"/>
    <p:sldId id="270" r:id="rId17"/>
    <p:sldId id="271" r:id="rId18"/>
    <p:sldId id="272" r:id="rId19"/>
    <p:sldId id="308" r:id="rId20"/>
    <p:sldId id="274" r:id="rId21"/>
    <p:sldId id="275" r:id="rId22"/>
    <p:sldId id="276" r:id="rId23"/>
    <p:sldId id="310" r:id="rId24"/>
    <p:sldId id="277" r:id="rId25"/>
    <p:sldId id="279" r:id="rId26"/>
    <p:sldId id="282" r:id="rId27"/>
    <p:sldId id="283" r:id="rId28"/>
    <p:sldId id="284" r:id="rId29"/>
    <p:sldId id="285" r:id="rId30"/>
    <p:sldId id="286" r:id="rId31"/>
    <p:sldId id="287" r:id="rId32"/>
    <p:sldId id="288" r:id="rId33"/>
    <p:sldId id="289" r:id="rId34"/>
    <p:sldId id="309" r:id="rId35"/>
    <p:sldId id="290"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11" r:id="rId50"/>
    <p:sldId id="312" r:id="rId51"/>
    <p:sldId id="313" r:id="rId52"/>
    <p:sldId id="315"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4660"/>
  </p:normalViewPr>
  <p:slideViewPr>
    <p:cSldViewPr snapToGrid="0">
      <p:cViewPr varScale="1">
        <p:scale>
          <a:sx n="70" d="100"/>
          <a:sy n="70" d="100"/>
        </p:scale>
        <p:origin x="-117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845383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2917025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310569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212876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11586017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655849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913489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1533007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225451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3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832704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478112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331873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28903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1861099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3969632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18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28C71871-2772-4B82-A5E9-0CE59A7B5C39}"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2290422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28C71871-2772-4B82-A5E9-0CE59A7B5C39}"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675">
                <a:solidFill>
                  <a:schemeClr val="accent1"/>
                </a:solidFill>
              </a:defRPr>
            </a:lvl1pPr>
          </a:lstStyle>
          <a:p>
            <a:fld id="{2478C368-FF9E-412A-B2E0-5EA162698AE8}" type="slidenum">
              <a:rPr lang="zh-CN" altLang="en-US" smtClean="0"/>
              <a:pPr/>
              <a:t>‹#›</a:t>
            </a:fld>
            <a:endParaRPr lang="zh-CN" altLang="en-US"/>
          </a:p>
        </p:txBody>
      </p:sp>
    </p:spTree>
    <p:extLst>
      <p:ext uri="{BB962C8B-B14F-4D97-AF65-F5344CB8AC3E}">
        <p14:creationId xmlns="" xmlns:p14="http://schemas.microsoft.com/office/powerpoint/2010/main" val="41874354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44890" y="2191965"/>
            <a:ext cx="5611316" cy="1646302"/>
          </a:xfrm>
        </p:spPr>
        <p:txBody>
          <a:bodyPr anchor="ctr"/>
          <a:lstStyle/>
          <a:p>
            <a:pPr algn="ctr"/>
            <a:r>
              <a:rPr lang="zh-CN" altLang="zh-CN" sz="5400" dirty="0"/>
              <a:t>第</a:t>
            </a:r>
            <a:r>
              <a:rPr lang="en-US" altLang="zh-CN" sz="5400" dirty="0"/>
              <a:t>3</a:t>
            </a:r>
            <a:r>
              <a:rPr lang="zh-CN" altLang="zh-CN" sz="5400" dirty="0" smtClean="0"/>
              <a:t>章</a:t>
            </a:r>
            <a:r>
              <a:rPr lang="en-US" altLang="zh-CN" sz="5400" dirty="0" smtClean="0"/>
              <a:t>  </a:t>
            </a:r>
            <a:r>
              <a:rPr lang="zh-CN" altLang="zh-CN" sz="5400" dirty="0" smtClean="0"/>
              <a:t>企业</a:t>
            </a:r>
            <a:r>
              <a:rPr lang="zh-CN" altLang="zh-CN" sz="5400" dirty="0"/>
              <a:t>用工</a:t>
            </a:r>
            <a:r>
              <a:rPr lang="zh-CN" altLang="zh-CN" dirty="0"/>
              <a:t/>
            </a:r>
            <a:br>
              <a:rPr lang="zh-CN" altLang="zh-CN" dirty="0"/>
            </a:br>
            <a:endParaRPr lang="zh-CN" altLang="en-US" dirty="0"/>
          </a:p>
        </p:txBody>
      </p:sp>
    </p:spTree>
    <p:extLst>
      <p:ext uri="{BB962C8B-B14F-4D97-AF65-F5344CB8AC3E}">
        <p14:creationId xmlns="" xmlns:p14="http://schemas.microsoft.com/office/powerpoint/2010/main" val="387817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br>
              <a:rPr lang="zh-CN" altLang="en-US" sz="3600" dirty="0"/>
            </a:br>
            <a:endParaRPr lang="zh-CN" altLang="en-US" sz="3600" dirty="0"/>
          </a:p>
        </p:txBody>
      </p:sp>
      <p:sp>
        <p:nvSpPr>
          <p:cNvPr id="3" name="文本框 2"/>
          <p:cNvSpPr txBox="1"/>
          <p:nvPr/>
        </p:nvSpPr>
        <p:spPr>
          <a:xfrm>
            <a:off x="508001" y="1270000"/>
            <a:ext cx="7504044" cy="4524315"/>
          </a:xfrm>
          <a:prstGeom prst="rect">
            <a:avLst/>
          </a:prstGeom>
          <a:noFill/>
        </p:spPr>
        <p:txBody>
          <a:bodyPr wrap="square" rtlCol="0">
            <a:spAutoFit/>
          </a:bodyPr>
          <a:lstStyle/>
          <a:p>
            <a:r>
              <a:rPr lang="zh-CN" altLang="zh-CN" sz="2400" dirty="0" smtClean="0"/>
              <a:t>（</a:t>
            </a:r>
            <a:r>
              <a:rPr lang="zh-CN" altLang="zh-CN" sz="2400" dirty="0"/>
              <a:t>一）劳动交易的</a:t>
            </a:r>
            <a:r>
              <a:rPr lang="zh-CN" altLang="zh-CN" sz="2400" dirty="0" smtClean="0"/>
              <a:t>含义</a:t>
            </a:r>
            <a:endParaRPr lang="en-US" altLang="zh-CN" sz="2400" dirty="0" smtClean="0"/>
          </a:p>
          <a:p>
            <a:endParaRPr lang="zh-CN" altLang="zh-CN" sz="2400" dirty="0"/>
          </a:p>
          <a:p>
            <a:r>
              <a:rPr lang="zh-CN" altLang="zh-CN" sz="2400" dirty="0">
                <a:latin typeface="+mn-ea"/>
              </a:rPr>
              <a:t>所谓劳动交易，是劳动能力使用权的有偿转让活动；在这种活动中，劳动力需求者以支付劳动力价值的方式，向劳动者取得其劳动能力的使用权，进而利用所获得的劳动能力开展生产经营活动，创造更大的经济价值。因此，劳动交易是劳动力使用权的转移，能够提高劳动力资源的配置效率。对此需要把握以下两点。</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劳动</a:t>
            </a:r>
            <a:r>
              <a:rPr lang="zh-CN" altLang="zh-CN" sz="2400" dirty="0"/>
              <a:t>交易是经济社会发展的需要</a:t>
            </a:r>
          </a:p>
          <a:p>
            <a:pPr marL="342900" indent="-342900">
              <a:buFont typeface="Wingdings" panose="05000000000000000000" pitchFamily="2" charset="2"/>
              <a:buChar char="ü"/>
            </a:pPr>
            <a:r>
              <a:rPr lang="zh-CN" altLang="zh-CN" sz="2400" dirty="0" smtClean="0"/>
              <a:t>劳动</a:t>
            </a:r>
            <a:r>
              <a:rPr lang="zh-CN" altLang="zh-CN" sz="2400" dirty="0"/>
              <a:t>交易是劳动力使用权的转移</a:t>
            </a:r>
          </a:p>
          <a:p>
            <a:endParaRPr lang="zh-CN" altLang="en-US" sz="2400" dirty="0"/>
          </a:p>
        </p:txBody>
      </p:sp>
    </p:spTree>
    <p:extLst>
      <p:ext uri="{BB962C8B-B14F-4D97-AF65-F5344CB8AC3E}">
        <p14:creationId xmlns="" xmlns:p14="http://schemas.microsoft.com/office/powerpoint/2010/main" val="1287645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270000"/>
            <a:ext cx="7504044" cy="3785652"/>
          </a:xfrm>
          <a:prstGeom prst="rect">
            <a:avLst/>
          </a:prstGeom>
          <a:noFill/>
        </p:spPr>
        <p:txBody>
          <a:bodyPr wrap="square" rtlCol="0">
            <a:spAutoFit/>
          </a:bodyPr>
          <a:lstStyle/>
          <a:p>
            <a:r>
              <a:rPr lang="zh-CN" altLang="zh-CN" sz="2400" dirty="0" smtClean="0"/>
              <a:t>（二</a:t>
            </a:r>
            <a:r>
              <a:rPr lang="zh-CN" altLang="zh-CN" sz="2400" dirty="0"/>
              <a:t>）劳动交易的</a:t>
            </a:r>
            <a:r>
              <a:rPr lang="zh-CN" altLang="zh-CN" sz="2400" dirty="0" smtClean="0"/>
              <a:t>条件</a:t>
            </a:r>
            <a:endParaRPr lang="en-US" altLang="zh-CN" sz="2400" dirty="0"/>
          </a:p>
          <a:p>
            <a:endParaRPr lang="zh-CN" altLang="zh-CN" sz="2400" dirty="0"/>
          </a:p>
          <a:p>
            <a:r>
              <a:rPr lang="zh-CN" altLang="zh-CN" sz="2400" dirty="0">
                <a:latin typeface="+mn-ea"/>
              </a:rPr>
              <a:t>劳动交易作为一种特殊的交易，不仅是社会发展的需要，而且是社会发展到一定阶段的结果，需要一定的条件。其中最重要的条件是社会对于劳动权的确立和劳动力的商品化</a:t>
            </a:r>
            <a:r>
              <a:rPr lang="zh-CN" altLang="en-US" sz="2400" dirty="0">
                <a:latin typeface="+mn-ea"/>
              </a:rPr>
              <a:t>。</a:t>
            </a:r>
            <a:endParaRPr lang="en-US" altLang="zh-CN" sz="2400" dirty="0">
              <a:latin typeface="+mn-ea"/>
            </a:endParaRPr>
          </a:p>
          <a:p>
            <a:endParaRPr lang="en-US" altLang="zh-CN" sz="2400" dirty="0"/>
          </a:p>
          <a:p>
            <a:pPr marL="342900" indent="-342900">
              <a:buFont typeface="Wingdings" panose="05000000000000000000" pitchFamily="2" charset="2"/>
              <a:buChar char="ü"/>
            </a:pPr>
            <a:r>
              <a:rPr lang="zh-CN" altLang="zh-CN" sz="2400" dirty="0"/>
              <a:t>劳动权的确立</a:t>
            </a:r>
          </a:p>
          <a:p>
            <a:pPr marL="342900" indent="-342900">
              <a:buFont typeface="Wingdings" panose="05000000000000000000" pitchFamily="2" charset="2"/>
              <a:buChar char="ü"/>
            </a:pPr>
            <a:r>
              <a:rPr lang="zh-CN" altLang="zh-CN" sz="2400" dirty="0"/>
              <a:t>劳动力的商品化</a:t>
            </a:r>
          </a:p>
          <a:p>
            <a:endParaRPr lang="zh-CN" altLang="zh-CN" sz="2400" dirty="0"/>
          </a:p>
        </p:txBody>
      </p:sp>
    </p:spTree>
    <p:extLst>
      <p:ext uri="{BB962C8B-B14F-4D97-AF65-F5344CB8AC3E}">
        <p14:creationId xmlns="" xmlns:p14="http://schemas.microsoft.com/office/powerpoint/2010/main" val="3237290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270000"/>
            <a:ext cx="7504044" cy="3785652"/>
          </a:xfrm>
          <a:prstGeom prst="rect">
            <a:avLst/>
          </a:prstGeom>
          <a:noFill/>
        </p:spPr>
        <p:txBody>
          <a:bodyPr wrap="square" rtlCol="0">
            <a:spAutoFit/>
          </a:bodyPr>
          <a:lstStyle/>
          <a:p>
            <a:r>
              <a:rPr lang="zh-CN" altLang="zh-CN" sz="2400" dirty="0" smtClean="0"/>
              <a:t>（三</a:t>
            </a:r>
            <a:r>
              <a:rPr lang="zh-CN" altLang="zh-CN" sz="2400" dirty="0"/>
              <a:t>）劳动交易的</a:t>
            </a:r>
            <a:r>
              <a:rPr lang="zh-CN" altLang="zh-CN" sz="2400" dirty="0" smtClean="0"/>
              <a:t>价格</a:t>
            </a:r>
            <a:endParaRPr lang="en-US" altLang="zh-CN" sz="2400" dirty="0" smtClean="0"/>
          </a:p>
          <a:p>
            <a:endParaRPr lang="zh-CN" altLang="zh-CN" sz="2400" dirty="0"/>
          </a:p>
          <a:p>
            <a:r>
              <a:rPr lang="zh-CN" altLang="zh-CN" sz="2400" dirty="0">
                <a:latin typeface="+mn-ea"/>
              </a:rPr>
              <a:t>劳动交易围绕劳动力价格展开，劳动力价格是劳动力价值的体现，与某种劳动力使用价值的稀缺程度相关，最终取决于该劳动者的技能与素质状况。</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劳动力价值</a:t>
            </a:r>
          </a:p>
          <a:p>
            <a:pPr marL="342900" indent="-342900">
              <a:buFont typeface="Wingdings" panose="05000000000000000000" pitchFamily="2" charset="2"/>
              <a:buChar char="ü"/>
            </a:pPr>
            <a:r>
              <a:rPr lang="zh-CN" altLang="zh-CN" sz="2400" dirty="0"/>
              <a:t>劳动力价格</a:t>
            </a:r>
          </a:p>
          <a:p>
            <a:endParaRPr lang="en-US" altLang="zh-CN" sz="2400" dirty="0"/>
          </a:p>
          <a:p>
            <a:endParaRPr lang="zh-CN" altLang="zh-CN" sz="2400" dirty="0"/>
          </a:p>
        </p:txBody>
      </p:sp>
    </p:spTree>
    <p:extLst>
      <p:ext uri="{BB962C8B-B14F-4D97-AF65-F5344CB8AC3E}">
        <p14:creationId xmlns="" xmlns:p14="http://schemas.microsoft.com/office/powerpoint/2010/main" val="23577598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317446"/>
            <a:ext cx="7304156" cy="5262979"/>
          </a:xfrm>
          <a:prstGeom prst="rect">
            <a:avLst/>
          </a:prstGeom>
          <a:noFill/>
        </p:spPr>
        <p:txBody>
          <a:bodyPr wrap="square" rtlCol="0">
            <a:spAutoFit/>
          </a:bodyPr>
          <a:lstStyle/>
          <a:p>
            <a:r>
              <a:rPr lang="zh-CN" altLang="zh-CN" sz="2400" dirty="0"/>
              <a:t>二、</a:t>
            </a:r>
            <a:r>
              <a:rPr lang="zh-CN" altLang="zh-CN" sz="2400" dirty="0" smtClean="0"/>
              <a:t>劳动市场</a:t>
            </a:r>
            <a:endParaRPr lang="en-US" altLang="zh-CN" sz="2400" dirty="0" smtClean="0"/>
          </a:p>
          <a:p>
            <a:endParaRPr lang="zh-CN" altLang="zh-CN" sz="2400" dirty="0"/>
          </a:p>
          <a:p>
            <a:r>
              <a:rPr lang="zh-CN" altLang="zh-CN" sz="2400" dirty="0">
                <a:latin typeface="+mn-ea"/>
              </a:rPr>
              <a:t>劳动市场是劳动力使用权转让活动及其规则的总和，由劳动力的交换场所、交换规则、交换价格构成，在市场经济中具有极为重要的地位。对于劳动市场状况可以从三个角度进行分析：一是劳动力需求者与转让者之间能否平等交易；二是这种交易是否形成了社会公认的交易规则；三是交易活动是否在价格机制引导下进行。从这三个方面进行考察，可以区分劳动市场发展水平和不同劳动市场类型的差异。</a:t>
            </a:r>
            <a:endParaRPr lang="en-US" altLang="zh-CN" sz="2400" dirty="0">
              <a:latin typeface="+mn-ea"/>
            </a:endParaRPr>
          </a:p>
          <a:p>
            <a:endParaRPr lang="zh-CN" altLang="zh-CN" sz="2400" dirty="0"/>
          </a:p>
          <a:p>
            <a:r>
              <a:rPr lang="zh-CN" altLang="zh-CN" sz="2400" dirty="0"/>
              <a:t>（一）劳动市场的特点</a:t>
            </a:r>
          </a:p>
          <a:p>
            <a:r>
              <a:rPr lang="zh-CN" altLang="zh-CN" sz="2400" dirty="0"/>
              <a:t>（二）劳动市场的类型</a:t>
            </a:r>
          </a:p>
          <a:p>
            <a:r>
              <a:rPr lang="zh-CN" altLang="zh-CN" sz="2400" dirty="0"/>
              <a:t>（三）劳动市场的</a:t>
            </a:r>
            <a:r>
              <a:rPr lang="zh-CN" altLang="zh-CN" sz="2400" dirty="0" smtClean="0"/>
              <a:t>运行</a:t>
            </a:r>
            <a:endParaRPr lang="zh-CN" altLang="zh-CN" sz="2400" dirty="0"/>
          </a:p>
        </p:txBody>
      </p:sp>
    </p:spTree>
    <p:extLst>
      <p:ext uri="{BB962C8B-B14F-4D97-AF65-F5344CB8AC3E}">
        <p14:creationId xmlns="" xmlns:p14="http://schemas.microsoft.com/office/powerpoint/2010/main" val="2282304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667565"/>
            <a:ext cx="7304156" cy="3785652"/>
          </a:xfrm>
          <a:prstGeom prst="rect">
            <a:avLst/>
          </a:prstGeom>
          <a:noFill/>
        </p:spPr>
        <p:txBody>
          <a:bodyPr wrap="square" rtlCol="0">
            <a:spAutoFit/>
          </a:bodyPr>
          <a:lstStyle/>
          <a:p>
            <a:r>
              <a:rPr lang="zh-CN" altLang="zh-CN" sz="2400" dirty="0" smtClean="0"/>
              <a:t>（</a:t>
            </a:r>
            <a:r>
              <a:rPr lang="zh-CN" altLang="zh-CN" sz="2400" dirty="0"/>
              <a:t>一）劳动市场的</a:t>
            </a:r>
            <a:r>
              <a:rPr lang="zh-CN" altLang="zh-CN" sz="2400" dirty="0" smtClean="0"/>
              <a:t>特点</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与商品市场和资本市场相比，劳动市场作为劳动交易的场所和规则，具有自身的特点，即交易内容主体性、交易方式多维性、交易过程持续性。</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交易</a:t>
            </a:r>
            <a:r>
              <a:rPr lang="zh-CN" altLang="zh-CN" sz="2400" dirty="0"/>
              <a:t>内容主体性</a:t>
            </a:r>
          </a:p>
          <a:p>
            <a:pPr marL="342900" indent="-342900">
              <a:buFont typeface="Wingdings" panose="05000000000000000000" pitchFamily="2" charset="2"/>
              <a:buChar char="ü"/>
            </a:pPr>
            <a:r>
              <a:rPr lang="zh-CN" altLang="zh-CN" sz="2400" dirty="0" smtClean="0"/>
              <a:t>交易</a:t>
            </a:r>
            <a:r>
              <a:rPr lang="zh-CN" altLang="zh-CN" sz="2400" dirty="0"/>
              <a:t>方式多维性</a:t>
            </a:r>
          </a:p>
          <a:p>
            <a:pPr marL="342900" indent="-342900">
              <a:buFont typeface="Wingdings" panose="05000000000000000000" pitchFamily="2" charset="2"/>
              <a:buChar char="ü"/>
            </a:pPr>
            <a:r>
              <a:rPr lang="zh-CN" altLang="zh-CN" sz="2400" dirty="0" smtClean="0"/>
              <a:t>交易</a:t>
            </a:r>
            <a:r>
              <a:rPr lang="zh-CN" altLang="zh-CN" sz="2400" dirty="0"/>
              <a:t>过程持续性</a:t>
            </a:r>
          </a:p>
          <a:p>
            <a:endParaRPr lang="zh-CN" altLang="zh-CN" sz="2400" dirty="0"/>
          </a:p>
        </p:txBody>
      </p:sp>
    </p:spTree>
    <p:extLst>
      <p:ext uri="{BB962C8B-B14F-4D97-AF65-F5344CB8AC3E}">
        <p14:creationId xmlns="" xmlns:p14="http://schemas.microsoft.com/office/powerpoint/2010/main" val="39292416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328992"/>
            <a:ext cx="7065616" cy="4893647"/>
          </a:xfrm>
          <a:prstGeom prst="rect">
            <a:avLst/>
          </a:prstGeom>
          <a:noFill/>
        </p:spPr>
        <p:txBody>
          <a:bodyPr wrap="square" rtlCol="0">
            <a:spAutoFit/>
          </a:bodyPr>
          <a:lstStyle/>
          <a:p>
            <a:r>
              <a:rPr lang="zh-CN" altLang="zh-CN" sz="2400" dirty="0" smtClean="0"/>
              <a:t>（</a:t>
            </a:r>
            <a:r>
              <a:rPr lang="zh-CN" altLang="zh-CN" sz="2400" dirty="0"/>
              <a:t>二）劳动市场的</a:t>
            </a:r>
            <a:r>
              <a:rPr lang="zh-CN" altLang="zh-CN" sz="2400" dirty="0" smtClean="0"/>
              <a:t>类型</a:t>
            </a:r>
            <a:endParaRPr lang="en-US" altLang="zh-CN" sz="2400" dirty="0" smtClean="0"/>
          </a:p>
          <a:p>
            <a:endParaRPr lang="zh-CN" altLang="zh-CN" sz="2400" dirty="0"/>
          </a:p>
          <a:p>
            <a:r>
              <a:rPr lang="zh-CN" altLang="zh-CN" sz="2400" dirty="0">
                <a:latin typeface="+mn-ea"/>
              </a:rPr>
              <a:t>根据劳动交易场所与规则的不同，可以把劳动市场划分为不同类型。从完善程度分，有一级劳动市场和二级劳动市场；从组织方式分，有政府控制式市场、工会主导式市场、企业本位式市场和个体协商式市场；从实现过程分，有外部劳动市场和内部劳动市场。其中完善程度和组织方式的划分从外部影响企业人力资源管理；内部劳动市场则是企业人力资源管理赖以实现的内在方式。</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按市场的完善程度划分</a:t>
            </a:r>
          </a:p>
          <a:p>
            <a:pPr marL="342900" indent="-342900">
              <a:buFont typeface="Wingdings" panose="05000000000000000000" pitchFamily="2" charset="2"/>
              <a:buChar char="ü"/>
            </a:pPr>
            <a:r>
              <a:rPr lang="zh-CN" altLang="zh-CN" sz="2400" dirty="0"/>
              <a:t>按市场的组织方式</a:t>
            </a:r>
            <a:r>
              <a:rPr lang="zh-CN" altLang="zh-CN" sz="2400" dirty="0" smtClean="0"/>
              <a:t>划分</a:t>
            </a:r>
            <a:endParaRPr lang="zh-CN" altLang="zh-CN" sz="2400" dirty="0"/>
          </a:p>
        </p:txBody>
      </p:sp>
    </p:spTree>
    <p:extLst>
      <p:ext uri="{BB962C8B-B14F-4D97-AF65-F5344CB8AC3E}">
        <p14:creationId xmlns="" xmlns:p14="http://schemas.microsoft.com/office/powerpoint/2010/main" val="10875211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270000"/>
            <a:ext cx="7065616" cy="5262979"/>
          </a:xfrm>
          <a:prstGeom prst="rect">
            <a:avLst/>
          </a:prstGeom>
          <a:noFill/>
        </p:spPr>
        <p:txBody>
          <a:bodyPr wrap="square" rtlCol="0">
            <a:spAutoFit/>
          </a:bodyPr>
          <a:lstStyle/>
          <a:p>
            <a:r>
              <a:rPr lang="zh-CN" altLang="zh-CN" sz="2400" dirty="0" smtClean="0"/>
              <a:t>（</a:t>
            </a:r>
            <a:r>
              <a:rPr lang="zh-CN" altLang="zh-CN" sz="2400" dirty="0"/>
              <a:t>三）劳动市场的</a:t>
            </a:r>
            <a:r>
              <a:rPr lang="zh-CN" altLang="zh-CN" sz="2400" dirty="0" smtClean="0"/>
              <a:t>运行</a:t>
            </a:r>
            <a:endParaRPr lang="en-US" altLang="zh-CN" sz="2400" dirty="0" smtClean="0"/>
          </a:p>
          <a:p>
            <a:endParaRPr lang="zh-CN" altLang="zh-CN" sz="2400" dirty="0"/>
          </a:p>
          <a:p>
            <a:r>
              <a:rPr lang="zh-CN" altLang="zh-CN" sz="2400" dirty="0">
                <a:latin typeface="+mn-ea"/>
              </a:rPr>
              <a:t>劳动市场的运行围绕劳动力供求关系展开。劳动力需求是经济社会发展对于劳动能力的需要，劳动力供给是劳动者愿意投入经济活动的劳动能力。由于经济社会活动的复杂性，二者之间的关系会出现不同状况，包括供不应求和供大于求。进行劳动力供求平衡是经济社会发展的基本条件之一。</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劳动力需求</a:t>
            </a:r>
          </a:p>
          <a:p>
            <a:pPr marL="342900" indent="-342900">
              <a:buFont typeface="Wingdings" panose="05000000000000000000" pitchFamily="2" charset="2"/>
              <a:buChar char="ü"/>
            </a:pPr>
            <a:r>
              <a:rPr lang="zh-CN" altLang="zh-CN" sz="2400" dirty="0"/>
              <a:t>劳动力供给</a:t>
            </a:r>
          </a:p>
          <a:p>
            <a:pPr marL="342900" indent="-342900">
              <a:buFont typeface="Wingdings" panose="05000000000000000000" pitchFamily="2" charset="2"/>
              <a:buChar char="ü"/>
            </a:pPr>
            <a:r>
              <a:rPr lang="zh-CN" altLang="zh-CN" sz="2400" dirty="0"/>
              <a:t>劳动供求平衡</a:t>
            </a:r>
          </a:p>
          <a:p>
            <a:endParaRPr lang="zh-CN" altLang="zh-CN" sz="2400" dirty="0"/>
          </a:p>
          <a:p>
            <a:endParaRPr lang="zh-CN" altLang="zh-CN" sz="2400" dirty="0"/>
          </a:p>
        </p:txBody>
      </p:sp>
    </p:spTree>
    <p:extLst>
      <p:ext uri="{BB962C8B-B14F-4D97-AF65-F5344CB8AC3E}">
        <p14:creationId xmlns="" xmlns:p14="http://schemas.microsoft.com/office/powerpoint/2010/main" val="13010616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169966"/>
            <a:ext cx="7304156" cy="4862870"/>
          </a:xfrm>
          <a:prstGeom prst="rect">
            <a:avLst/>
          </a:prstGeom>
          <a:noFill/>
        </p:spPr>
        <p:txBody>
          <a:bodyPr wrap="square" rtlCol="0">
            <a:spAutoFit/>
          </a:bodyPr>
          <a:lstStyle/>
          <a:p>
            <a:r>
              <a:rPr lang="zh-CN" altLang="en-US" sz="2400" dirty="0"/>
              <a:t>三、劳动</a:t>
            </a:r>
            <a:r>
              <a:rPr lang="zh-CN" altLang="en-US" sz="2400" dirty="0" smtClean="0"/>
              <a:t>就业</a:t>
            </a:r>
            <a:endParaRPr lang="en-US" altLang="zh-CN" sz="2400" dirty="0" smtClean="0"/>
          </a:p>
          <a:p>
            <a:endParaRPr lang="zh-CN" altLang="en-US" sz="2400" dirty="0"/>
          </a:p>
          <a:p>
            <a:r>
              <a:rPr lang="zh-CN" altLang="en-US" sz="2400" dirty="0">
                <a:latin typeface="+mn-ea"/>
              </a:rPr>
              <a:t>劳动就业是劳动供求的衔接方式，指具有一定劳动能力和意愿的劳动者，以一定方式参与经济活动以获得劳动报酬，把自己的能力应用于社会再生产过程</a:t>
            </a:r>
            <a:r>
              <a:rPr lang="zh-CN" altLang="en-US" sz="2400" dirty="0" smtClean="0">
                <a:latin typeface="+mn-ea"/>
              </a:rPr>
              <a:t>。</a:t>
            </a:r>
            <a:endParaRPr lang="en-US" altLang="zh-CN" sz="2400" dirty="0" smtClean="0">
              <a:latin typeface="+mn-ea"/>
            </a:endParaRPr>
          </a:p>
          <a:p>
            <a:endParaRPr lang="en-US" altLang="zh-CN" sz="2400" dirty="0" smtClean="0">
              <a:latin typeface="+mn-ea"/>
            </a:endParaRPr>
          </a:p>
          <a:p>
            <a:r>
              <a:rPr lang="zh-CN" altLang="en-US" sz="2400" dirty="0" smtClean="0">
                <a:latin typeface="+mn-ea"/>
              </a:rPr>
              <a:t>劳动</a:t>
            </a:r>
            <a:r>
              <a:rPr lang="zh-CN" altLang="en-US" sz="2400" dirty="0">
                <a:latin typeface="+mn-ea"/>
              </a:rPr>
              <a:t>就业有两种基本方式：一是运用自身劳动能力直接面向市场进行生产</a:t>
            </a:r>
            <a:r>
              <a:rPr lang="zh-CN" altLang="en-US" sz="2400" dirty="0" smtClean="0">
                <a:latin typeface="+mn-ea"/>
              </a:rPr>
              <a:t>经营，称为创业；</a:t>
            </a:r>
            <a:r>
              <a:rPr lang="zh-CN" altLang="en-US" sz="2400" dirty="0">
                <a:latin typeface="+mn-ea"/>
              </a:rPr>
              <a:t>二是以劳动能力转让方式加入某个组织，称为就业。狭义的劳动就业主要指后一种</a:t>
            </a:r>
            <a:r>
              <a:rPr lang="zh-CN" altLang="en-US" sz="2400" dirty="0" smtClean="0">
                <a:latin typeface="+mn-ea"/>
              </a:rPr>
              <a:t>。</a:t>
            </a:r>
            <a:endParaRPr lang="en-US" altLang="zh-CN" sz="2400" dirty="0" smtClean="0">
              <a:latin typeface="+mn-ea"/>
            </a:endParaRPr>
          </a:p>
          <a:p>
            <a:endParaRPr lang="zh-CN" altLang="en-US" sz="2200" dirty="0"/>
          </a:p>
          <a:p>
            <a:r>
              <a:rPr lang="zh-CN" altLang="en-US" sz="2400" dirty="0"/>
              <a:t>（一）劳动就业的方式</a:t>
            </a:r>
          </a:p>
          <a:p>
            <a:r>
              <a:rPr lang="zh-CN" altLang="en-US" sz="2400" dirty="0"/>
              <a:t>（二）劳动就业的</a:t>
            </a:r>
            <a:r>
              <a:rPr lang="zh-CN" altLang="en-US" sz="2400" dirty="0" smtClean="0"/>
              <a:t>意义</a:t>
            </a:r>
            <a:endParaRPr lang="zh-CN" altLang="zh-CN" sz="2400" dirty="0"/>
          </a:p>
        </p:txBody>
      </p:sp>
    </p:spTree>
    <p:extLst>
      <p:ext uri="{BB962C8B-B14F-4D97-AF65-F5344CB8AC3E}">
        <p14:creationId xmlns="" xmlns:p14="http://schemas.microsoft.com/office/powerpoint/2010/main" val="32770639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736601" y="1270000"/>
            <a:ext cx="7304156" cy="4524315"/>
          </a:xfrm>
          <a:prstGeom prst="rect">
            <a:avLst/>
          </a:prstGeom>
          <a:noFill/>
        </p:spPr>
        <p:txBody>
          <a:bodyPr wrap="square" rtlCol="0">
            <a:spAutoFit/>
          </a:bodyPr>
          <a:lstStyle/>
          <a:p>
            <a:r>
              <a:rPr lang="zh-CN" altLang="en-US" sz="2400" dirty="0"/>
              <a:t>（一）劳动就业的</a:t>
            </a:r>
            <a:r>
              <a:rPr lang="zh-CN" altLang="en-US" sz="2400" dirty="0" smtClean="0"/>
              <a:t>方式</a:t>
            </a:r>
            <a:endParaRPr lang="en-US" altLang="zh-CN" sz="2400" dirty="0" smtClean="0"/>
          </a:p>
          <a:p>
            <a:endParaRPr lang="en-US" altLang="zh-CN" sz="2400" dirty="0"/>
          </a:p>
          <a:p>
            <a:r>
              <a:rPr lang="en-US" altLang="zh-CN" sz="2400" dirty="0"/>
              <a:t>1.</a:t>
            </a:r>
            <a:r>
              <a:rPr lang="zh-CN" altLang="zh-CN" sz="2400" dirty="0"/>
              <a:t>自我雇佣</a:t>
            </a:r>
          </a:p>
          <a:p>
            <a:r>
              <a:rPr lang="en-US" altLang="zh-CN" sz="2400" dirty="0"/>
              <a:t>2.</a:t>
            </a:r>
            <a:r>
              <a:rPr lang="zh-CN" altLang="zh-CN" sz="2400" dirty="0"/>
              <a:t>能力转让</a:t>
            </a:r>
          </a:p>
          <a:p>
            <a:endParaRPr lang="zh-CN" altLang="en-US" sz="2400" dirty="0"/>
          </a:p>
          <a:p>
            <a:r>
              <a:rPr lang="zh-CN" altLang="en-US" sz="2400" dirty="0" smtClean="0"/>
              <a:t>（二）劳动就业的意义</a:t>
            </a:r>
            <a:endParaRPr lang="en-US" altLang="zh-CN" sz="2400" dirty="0" smtClean="0"/>
          </a:p>
          <a:p>
            <a:endParaRPr lang="en-US" altLang="zh-CN" sz="2400" dirty="0" smtClean="0"/>
          </a:p>
          <a:p>
            <a:r>
              <a:rPr lang="en-US" altLang="zh-CN" sz="2400" dirty="0"/>
              <a:t>1.</a:t>
            </a:r>
            <a:r>
              <a:rPr lang="zh-CN" altLang="zh-CN" sz="2400" dirty="0"/>
              <a:t>就业是要素资源的结合</a:t>
            </a:r>
          </a:p>
          <a:p>
            <a:r>
              <a:rPr lang="en-US" altLang="zh-CN" sz="2400" dirty="0"/>
              <a:t>2.</a:t>
            </a:r>
            <a:r>
              <a:rPr lang="zh-CN" altLang="zh-CN" sz="2400" dirty="0"/>
              <a:t>就业是获取工作的过程</a:t>
            </a:r>
          </a:p>
          <a:p>
            <a:r>
              <a:rPr lang="en-US" altLang="zh-CN" sz="2400" dirty="0"/>
              <a:t>3.</a:t>
            </a:r>
            <a:r>
              <a:rPr lang="zh-CN" altLang="zh-CN" sz="2400" dirty="0"/>
              <a:t>就业是经济运行的条件</a:t>
            </a:r>
          </a:p>
          <a:p>
            <a:endParaRPr lang="zh-CN" altLang="en-US" sz="2400" dirty="0" smtClean="0"/>
          </a:p>
          <a:p>
            <a:endParaRPr lang="zh-CN" altLang="zh-CN" sz="2400" dirty="0"/>
          </a:p>
        </p:txBody>
      </p:sp>
    </p:spTree>
    <p:extLst>
      <p:ext uri="{BB962C8B-B14F-4D97-AF65-F5344CB8AC3E}">
        <p14:creationId xmlns="" xmlns:p14="http://schemas.microsoft.com/office/powerpoint/2010/main" val="1652953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97157" y="2594114"/>
            <a:ext cx="4214192"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员工能力转让</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员工队伍建设</a:t>
            </a:r>
          </a:p>
          <a:p>
            <a:pPr>
              <a:lnSpc>
                <a:spcPct val="150000"/>
              </a:lnSpc>
            </a:pPr>
            <a:r>
              <a:rPr lang="zh-CN" altLang="zh-CN" sz="2800" dirty="0"/>
              <a:t>第</a:t>
            </a:r>
            <a:r>
              <a:rPr lang="en-US" altLang="zh-CN" sz="2800" dirty="0"/>
              <a:t>3</a:t>
            </a:r>
            <a:r>
              <a:rPr lang="zh-CN" altLang="zh-CN" sz="2800" dirty="0"/>
              <a:t>节　员工价值实现</a:t>
            </a:r>
          </a:p>
          <a:p>
            <a:endParaRPr lang="zh-CN" altLang="en-US" sz="2800" dirty="0"/>
          </a:p>
        </p:txBody>
      </p:sp>
      <p:sp>
        <p:nvSpPr>
          <p:cNvPr id="5" name="标题 1"/>
          <p:cNvSpPr>
            <a:spLocks noGrp="1"/>
          </p:cNvSpPr>
          <p:nvPr>
            <p:ph type="title"/>
          </p:nvPr>
        </p:nvSpPr>
        <p:spPr>
          <a:xfrm>
            <a:off x="508001" y="609600"/>
            <a:ext cx="6447501" cy="1320800"/>
          </a:xfrm>
        </p:spPr>
        <p:txBody>
          <a:bodyPr>
            <a:normAutofit/>
          </a:bodyPr>
          <a:lstStyle/>
          <a:p>
            <a:r>
              <a:rPr lang="zh-CN" altLang="en-US" sz="3600" dirty="0" smtClean="0"/>
              <a:t>本章内容</a:t>
            </a:r>
            <a:endParaRPr lang="zh-CN" altLang="en-US" sz="3600" dirty="0"/>
          </a:p>
        </p:txBody>
      </p:sp>
    </p:spTree>
    <p:extLst>
      <p:ext uri="{BB962C8B-B14F-4D97-AF65-F5344CB8AC3E}">
        <p14:creationId xmlns="" xmlns:p14="http://schemas.microsoft.com/office/powerpoint/2010/main" val="2894204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3" name="文本框 2"/>
          <p:cNvSpPr txBox="1"/>
          <p:nvPr/>
        </p:nvSpPr>
        <p:spPr>
          <a:xfrm>
            <a:off x="508001" y="1270000"/>
            <a:ext cx="6937514" cy="4770537"/>
          </a:xfrm>
          <a:prstGeom prst="rect">
            <a:avLst/>
          </a:prstGeom>
          <a:noFill/>
        </p:spPr>
        <p:txBody>
          <a:bodyPr wrap="square" rtlCol="0">
            <a:spAutoFit/>
          </a:bodyPr>
          <a:lstStyle/>
          <a:p>
            <a:r>
              <a:rPr lang="zh-CN" altLang="zh-CN" sz="2400" dirty="0" smtClean="0">
                <a:latin typeface="+mn-ea"/>
              </a:rPr>
              <a:t>劳动者</a:t>
            </a:r>
            <a:r>
              <a:rPr lang="zh-CN" altLang="zh-CN" sz="2400" dirty="0">
                <a:latin typeface="+mn-ea"/>
              </a:rPr>
              <a:t>通过劳动力转让进入企业，以员工身份发挥劳动能力的作用，是最常见的劳动就业方式</a:t>
            </a:r>
            <a:r>
              <a:rPr lang="zh-CN" altLang="zh-CN" sz="2400" dirty="0" smtClean="0">
                <a:latin typeface="+mn-ea"/>
              </a:rPr>
              <a:t>。</a:t>
            </a:r>
            <a:endParaRPr lang="en-US" altLang="zh-CN" sz="2400" dirty="0" smtClean="0">
              <a:latin typeface="+mn-ea"/>
            </a:endParaRPr>
          </a:p>
          <a:p>
            <a:endParaRPr lang="en-US" altLang="zh-CN" sz="2400" dirty="0" smtClean="0">
              <a:latin typeface="+mn-ea"/>
            </a:endParaRPr>
          </a:p>
          <a:p>
            <a:r>
              <a:rPr lang="zh-CN" altLang="zh-CN" sz="2400" dirty="0" smtClean="0">
                <a:latin typeface="+mn-ea"/>
              </a:rPr>
              <a:t>进行</a:t>
            </a:r>
            <a:r>
              <a:rPr lang="zh-CN" altLang="zh-CN" sz="2400" dirty="0">
                <a:latin typeface="+mn-ea"/>
              </a:rPr>
              <a:t>员工管理的基础是企业和员工之间的劳动合同。依托劳动合同，企业获得了员工管理的自主权，可以按照生产经营需要采取措施，建章立制进行员工管理。能否建立高效可靠的骨干员工队伍，对企业能否获取竞争优势具有根本影响。</a:t>
            </a:r>
            <a:endParaRPr lang="en-US" altLang="zh-CN" sz="2400" dirty="0">
              <a:latin typeface="+mn-ea"/>
            </a:endParaRPr>
          </a:p>
          <a:p>
            <a:endParaRPr lang="zh-CN" altLang="zh-CN" sz="2200" dirty="0"/>
          </a:p>
          <a:p>
            <a:r>
              <a:rPr lang="zh-CN" altLang="zh-CN" sz="2400" dirty="0"/>
              <a:t>一、劳动契约关系</a:t>
            </a:r>
          </a:p>
          <a:p>
            <a:r>
              <a:rPr lang="zh-CN" altLang="zh-CN" sz="2400" dirty="0"/>
              <a:t>二、员工管理工作</a:t>
            </a:r>
          </a:p>
          <a:p>
            <a:r>
              <a:rPr lang="zh-CN" altLang="zh-CN" sz="2400" dirty="0"/>
              <a:t>三、内部劳动市场</a:t>
            </a:r>
          </a:p>
          <a:p>
            <a:endParaRPr lang="zh-CN" altLang="en-US" dirty="0"/>
          </a:p>
        </p:txBody>
      </p:sp>
    </p:spTree>
    <p:extLst>
      <p:ext uri="{BB962C8B-B14F-4D97-AF65-F5344CB8AC3E}">
        <p14:creationId xmlns="" xmlns:p14="http://schemas.microsoft.com/office/powerpoint/2010/main" val="36627646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3" name="文本框 2"/>
          <p:cNvSpPr txBox="1"/>
          <p:nvPr/>
        </p:nvSpPr>
        <p:spPr>
          <a:xfrm>
            <a:off x="508001" y="1191736"/>
            <a:ext cx="6937514" cy="738664"/>
          </a:xfrm>
          <a:prstGeom prst="rect">
            <a:avLst/>
          </a:prstGeom>
          <a:noFill/>
        </p:spPr>
        <p:txBody>
          <a:bodyPr wrap="square" rtlCol="0">
            <a:spAutoFit/>
          </a:bodyPr>
          <a:lstStyle/>
          <a:p>
            <a:r>
              <a:rPr lang="zh-CN" altLang="zh-CN" sz="2400" dirty="0" smtClean="0"/>
              <a:t>一</a:t>
            </a:r>
            <a:r>
              <a:rPr lang="zh-CN" altLang="zh-CN" sz="2400" dirty="0"/>
              <a:t>、劳动契约关系</a:t>
            </a:r>
          </a:p>
          <a:p>
            <a:endParaRPr lang="zh-CN" altLang="en-US" dirty="0"/>
          </a:p>
        </p:txBody>
      </p:sp>
      <p:sp>
        <p:nvSpPr>
          <p:cNvPr id="4" name="文本框 3"/>
          <p:cNvSpPr txBox="1"/>
          <p:nvPr/>
        </p:nvSpPr>
        <p:spPr>
          <a:xfrm>
            <a:off x="508001" y="1848678"/>
            <a:ext cx="7285382" cy="4524315"/>
          </a:xfrm>
          <a:prstGeom prst="rect">
            <a:avLst/>
          </a:prstGeom>
          <a:noFill/>
        </p:spPr>
        <p:txBody>
          <a:bodyPr wrap="square" rtlCol="0">
            <a:spAutoFit/>
          </a:bodyPr>
          <a:lstStyle/>
          <a:p>
            <a:r>
              <a:rPr lang="zh-CN" altLang="zh-CN" sz="2400" dirty="0">
                <a:latin typeface="+mn-ea"/>
              </a:rPr>
              <a:t>劳动契约关系是劳动力转让关系，包括劳动力使用权的转移与实施，通过正式合同与非正式约定体现出来，其中劳动合同具有基础地位。劳动合同是劳动力有偿转让的法律确认方式，用以明确劳动交易双方的权益和责任。在劳动合同的基础上，劳动者以承担工作责任、获取工作报酬的方式进入企业组织，成为企业内部分工协作体系中的一员，接受企业管理与指挥。</a:t>
            </a:r>
            <a:endParaRPr lang="en-US" altLang="zh-CN" sz="2400" dirty="0">
              <a:latin typeface="+mn-ea"/>
            </a:endParaRPr>
          </a:p>
          <a:p>
            <a:endParaRPr lang="zh-CN" altLang="zh-CN" sz="2400" dirty="0"/>
          </a:p>
          <a:p>
            <a:r>
              <a:rPr lang="zh-CN" altLang="zh-CN" sz="2400" dirty="0"/>
              <a:t>（一）劳动合同的性质</a:t>
            </a:r>
          </a:p>
          <a:p>
            <a:r>
              <a:rPr lang="zh-CN" altLang="zh-CN" sz="2400" dirty="0"/>
              <a:t>（二）劳动合同的法规</a:t>
            </a:r>
          </a:p>
          <a:p>
            <a:r>
              <a:rPr lang="zh-CN" altLang="zh-CN" sz="2400" dirty="0"/>
              <a:t>（三）劳动合同的履行</a:t>
            </a:r>
          </a:p>
          <a:p>
            <a:endParaRPr lang="zh-CN" altLang="en-US" sz="2400" dirty="0"/>
          </a:p>
        </p:txBody>
      </p:sp>
    </p:spTree>
    <p:extLst>
      <p:ext uri="{BB962C8B-B14F-4D97-AF65-F5344CB8AC3E}">
        <p14:creationId xmlns="" xmlns:p14="http://schemas.microsoft.com/office/powerpoint/2010/main" val="27382455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4" name="文本框 3"/>
          <p:cNvSpPr txBox="1"/>
          <p:nvPr/>
        </p:nvSpPr>
        <p:spPr>
          <a:xfrm>
            <a:off x="508000" y="1270000"/>
            <a:ext cx="7701721" cy="3293209"/>
          </a:xfrm>
          <a:prstGeom prst="rect">
            <a:avLst/>
          </a:prstGeom>
          <a:noFill/>
        </p:spPr>
        <p:txBody>
          <a:bodyPr wrap="square" rtlCol="0">
            <a:spAutoFit/>
          </a:bodyPr>
          <a:lstStyle/>
          <a:p>
            <a:r>
              <a:rPr lang="zh-CN" altLang="zh-CN" sz="2400" dirty="0" smtClean="0"/>
              <a:t>（</a:t>
            </a:r>
            <a:r>
              <a:rPr lang="zh-CN" altLang="zh-CN" sz="2400" dirty="0"/>
              <a:t>一）劳动合同的性质</a:t>
            </a:r>
          </a:p>
          <a:p>
            <a:r>
              <a:rPr lang="zh-CN" altLang="zh-CN" sz="2400" dirty="0">
                <a:latin typeface="+mn-ea"/>
              </a:rPr>
              <a:t>劳动</a:t>
            </a:r>
            <a:r>
              <a:rPr lang="zh-CN" altLang="zh-CN" sz="2400" dirty="0" smtClean="0">
                <a:latin typeface="+mn-ea"/>
              </a:rPr>
              <a:t>合同是</a:t>
            </a:r>
            <a:r>
              <a:rPr lang="zh-CN" altLang="zh-CN" sz="2400" dirty="0">
                <a:latin typeface="+mn-ea"/>
              </a:rPr>
              <a:t>劳动者与用人单位之间围绕劳动力有偿转让建立的正式协议，目的在于明确双方的权利和义务，具有法律效力。对于劳动合同的性质可以从内容结构和功能作用两个方面加以把握。</a:t>
            </a:r>
            <a:endParaRPr lang="en-US" altLang="zh-CN" sz="2400" dirty="0">
              <a:latin typeface="+mn-ea"/>
            </a:endParaRPr>
          </a:p>
          <a:p>
            <a:endParaRPr lang="zh-CN" altLang="zh-CN" sz="2400" dirty="0"/>
          </a:p>
          <a:p>
            <a:r>
              <a:rPr lang="en-US" altLang="zh-CN" sz="2400" dirty="0"/>
              <a:t>1.</a:t>
            </a:r>
            <a:r>
              <a:rPr lang="zh-CN" altLang="zh-CN" sz="2400" dirty="0"/>
              <a:t>劳动合同的内容</a:t>
            </a:r>
            <a:r>
              <a:rPr lang="zh-CN" altLang="zh-CN" sz="2400" dirty="0" smtClean="0"/>
              <a:t>结构</a:t>
            </a:r>
            <a:endParaRPr lang="en-US" altLang="zh-CN" sz="2400" dirty="0" smtClean="0"/>
          </a:p>
          <a:p>
            <a:pPr marL="285750" indent="-285750">
              <a:buFont typeface="Wingdings" panose="05000000000000000000" pitchFamily="2" charset="2"/>
              <a:buChar char="ü"/>
            </a:pPr>
            <a:r>
              <a:rPr lang="zh-CN" altLang="zh-CN" sz="2000" dirty="0">
                <a:latin typeface="+mn-ea"/>
              </a:rPr>
              <a:t>劳动力收益</a:t>
            </a:r>
            <a:r>
              <a:rPr lang="zh-CN" altLang="zh-CN" sz="2000" dirty="0" smtClean="0">
                <a:latin typeface="+mn-ea"/>
              </a:rPr>
              <a:t>条款</a:t>
            </a:r>
            <a:endParaRPr lang="zh-CN" altLang="zh-CN" sz="2000" dirty="0">
              <a:latin typeface="+mn-ea"/>
            </a:endParaRPr>
          </a:p>
          <a:p>
            <a:pPr marL="285750" indent="-285750">
              <a:buFont typeface="Wingdings" panose="05000000000000000000" pitchFamily="2" charset="2"/>
              <a:buChar char="ü"/>
            </a:pPr>
            <a:r>
              <a:rPr lang="zh-CN" altLang="zh-CN" sz="2000" dirty="0">
                <a:latin typeface="+mn-ea"/>
              </a:rPr>
              <a:t>劳动力使用</a:t>
            </a:r>
            <a:r>
              <a:rPr lang="zh-CN" altLang="zh-CN" sz="2000" dirty="0" smtClean="0">
                <a:latin typeface="+mn-ea"/>
              </a:rPr>
              <a:t>条款</a:t>
            </a:r>
            <a:endParaRPr lang="zh-CN" altLang="zh-CN" sz="2000" dirty="0">
              <a:latin typeface="+mn-ea"/>
            </a:endParaRPr>
          </a:p>
        </p:txBody>
      </p:sp>
    </p:spTree>
    <p:extLst>
      <p:ext uri="{BB962C8B-B14F-4D97-AF65-F5344CB8AC3E}">
        <p14:creationId xmlns="" xmlns:p14="http://schemas.microsoft.com/office/powerpoint/2010/main" val="31083908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4" name="文本框 3"/>
          <p:cNvSpPr txBox="1"/>
          <p:nvPr/>
        </p:nvSpPr>
        <p:spPr>
          <a:xfrm>
            <a:off x="508000" y="1270000"/>
            <a:ext cx="7701721" cy="3970318"/>
          </a:xfrm>
          <a:prstGeom prst="rect">
            <a:avLst/>
          </a:prstGeom>
          <a:noFill/>
        </p:spPr>
        <p:txBody>
          <a:bodyPr wrap="square" rtlCol="0">
            <a:spAutoFit/>
          </a:bodyPr>
          <a:lstStyle/>
          <a:p>
            <a:r>
              <a:rPr lang="zh-CN" altLang="zh-CN" sz="2400" dirty="0" smtClean="0"/>
              <a:t>（</a:t>
            </a:r>
            <a:r>
              <a:rPr lang="zh-CN" altLang="zh-CN" sz="2400" dirty="0"/>
              <a:t>一）劳动合同的性质</a:t>
            </a:r>
          </a:p>
          <a:p>
            <a:r>
              <a:rPr lang="zh-CN" altLang="zh-CN" sz="2400" dirty="0">
                <a:latin typeface="+mn-ea"/>
              </a:rPr>
              <a:t>劳动</a:t>
            </a:r>
            <a:r>
              <a:rPr lang="zh-CN" altLang="zh-CN" sz="2400" dirty="0" smtClean="0">
                <a:latin typeface="+mn-ea"/>
              </a:rPr>
              <a:t>合同是</a:t>
            </a:r>
            <a:r>
              <a:rPr lang="zh-CN" altLang="zh-CN" sz="2400" dirty="0">
                <a:latin typeface="+mn-ea"/>
              </a:rPr>
              <a:t>劳动者与用人单位之间围绕劳动力有偿转让建立的正式协议，目的在于明确双方的权利和义务，具有法律效力。对于劳动合同的性质可以从内容结构和功能作用两个方面加以把握。</a:t>
            </a:r>
            <a:endParaRPr lang="en-US" altLang="zh-CN" sz="2400" dirty="0">
              <a:latin typeface="+mn-ea"/>
            </a:endParaRPr>
          </a:p>
          <a:p>
            <a:endParaRPr lang="zh-CN" altLang="zh-CN" sz="2400" dirty="0"/>
          </a:p>
          <a:p>
            <a:r>
              <a:rPr lang="en-US" altLang="zh-CN" sz="2400" dirty="0" smtClean="0"/>
              <a:t>2</a:t>
            </a:r>
            <a:r>
              <a:rPr lang="en-US" altLang="zh-CN" sz="2400" dirty="0"/>
              <a:t>.</a:t>
            </a:r>
            <a:r>
              <a:rPr lang="zh-CN" altLang="zh-CN" sz="2400" dirty="0"/>
              <a:t>劳动合同的地位作用</a:t>
            </a:r>
          </a:p>
          <a:p>
            <a:pPr marL="285750" indent="-285750">
              <a:buFont typeface="Wingdings" panose="05000000000000000000" pitchFamily="2" charset="2"/>
              <a:buChar char="ü"/>
            </a:pPr>
            <a:r>
              <a:rPr lang="zh-CN" altLang="zh-CN" sz="2000" dirty="0">
                <a:latin typeface="+mn-ea"/>
              </a:rPr>
              <a:t>劳动合同是劳动交易的</a:t>
            </a:r>
            <a:r>
              <a:rPr lang="zh-CN" altLang="zh-CN" sz="2000" dirty="0" smtClean="0">
                <a:latin typeface="+mn-ea"/>
              </a:rPr>
              <a:t>确认</a:t>
            </a:r>
            <a:endParaRPr lang="zh-CN" altLang="zh-CN" sz="2000" dirty="0">
              <a:latin typeface="+mn-ea"/>
            </a:endParaRPr>
          </a:p>
          <a:p>
            <a:pPr marL="285750" indent="-285750">
              <a:buFont typeface="Wingdings" panose="05000000000000000000" pitchFamily="2" charset="2"/>
              <a:buChar char="ü"/>
            </a:pPr>
            <a:r>
              <a:rPr lang="zh-CN" altLang="zh-CN" sz="2000" dirty="0">
                <a:latin typeface="+mn-ea"/>
              </a:rPr>
              <a:t>劳动合同是劳动管理的</a:t>
            </a:r>
            <a:r>
              <a:rPr lang="zh-CN" altLang="zh-CN" sz="2000" dirty="0" smtClean="0">
                <a:latin typeface="+mn-ea"/>
              </a:rPr>
              <a:t>依托</a:t>
            </a:r>
            <a:endParaRPr lang="zh-CN" altLang="zh-CN" sz="2000" dirty="0">
              <a:latin typeface="+mn-ea"/>
            </a:endParaRPr>
          </a:p>
          <a:p>
            <a:pPr marL="285750" indent="-285750">
              <a:buFont typeface="Wingdings" panose="05000000000000000000" pitchFamily="2" charset="2"/>
              <a:buChar char="ü"/>
            </a:pPr>
            <a:r>
              <a:rPr lang="zh-CN" altLang="zh-CN" sz="2000" dirty="0">
                <a:latin typeface="+mn-ea"/>
              </a:rPr>
              <a:t>劳动合同是劳动权益的</a:t>
            </a:r>
            <a:r>
              <a:rPr lang="zh-CN" altLang="zh-CN" sz="2000" dirty="0" smtClean="0">
                <a:latin typeface="+mn-ea"/>
              </a:rPr>
              <a:t>保障</a:t>
            </a:r>
            <a:endParaRPr lang="zh-CN" altLang="zh-CN" sz="2000" dirty="0">
              <a:latin typeface="+mn-ea"/>
            </a:endParaRPr>
          </a:p>
          <a:p>
            <a:endParaRPr lang="zh-CN" altLang="en-US" sz="2400" dirty="0"/>
          </a:p>
        </p:txBody>
      </p:sp>
    </p:spTree>
    <p:extLst>
      <p:ext uri="{BB962C8B-B14F-4D97-AF65-F5344CB8AC3E}">
        <p14:creationId xmlns="" xmlns:p14="http://schemas.microsoft.com/office/powerpoint/2010/main" val="31083908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4" name="文本框 3"/>
          <p:cNvSpPr txBox="1"/>
          <p:nvPr/>
        </p:nvSpPr>
        <p:spPr>
          <a:xfrm>
            <a:off x="508000" y="1270000"/>
            <a:ext cx="7701721" cy="4154984"/>
          </a:xfrm>
          <a:prstGeom prst="rect">
            <a:avLst/>
          </a:prstGeom>
          <a:noFill/>
        </p:spPr>
        <p:txBody>
          <a:bodyPr wrap="square" rtlCol="0">
            <a:spAutoFit/>
          </a:bodyPr>
          <a:lstStyle/>
          <a:p>
            <a:r>
              <a:rPr lang="zh-CN" altLang="zh-CN" sz="2400" dirty="0"/>
              <a:t>（二）劳动合同的</a:t>
            </a:r>
            <a:r>
              <a:rPr lang="zh-CN" altLang="zh-CN" sz="2400" dirty="0" smtClean="0"/>
              <a:t>法规</a:t>
            </a:r>
            <a:endParaRPr lang="en-US" altLang="zh-CN" sz="2400" dirty="0" smtClean="0"/>
          </a:p>
          <a:p>
            <a:endParaRPr lang="zh-CN" altLang="zh-CN" sz="2400" dirty="0"/>
          </a:p>
          <a:p>
            <a:r>
              <a:rPr lang="zh-CN" altLang="zh-CN" sz="2400" dirty="0">
                <a:latin typeface="+mn-ea"/>
              </a:rPr>
              <a:t>由于劳动合同的重要性，国家对此有专门的法律和制度规定，以保证劳动合同关系的合理建立与有效实施。《劳动合同法》的颁布和实施标志着我国的劳动合同管理进入了新的阶段。对于《劳动合同法》，可以从法律内容和契约原则两个方面把握。</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《劳动合同法》的内容</a:t>
            </a:r>
          </a:p>
          <a:p>
            <a:pPr marL="342900" indent="-342900">
              <a:buFont typeface="Wingdings" panose="05000000000000000000" pitchFamily="2" charset="2"/>
              <a:buChar char="ü"/>
            </a:pPr>
            <a:r>
              <a:rPr lang="zh-CN" altLang="zh-CN" sz="2400" dirty="0"/>
              <a:t>《劳动合同法》的原则</a:t>
            </a:r>
          </a:p>
          <a:p>
            <a:endParaRPr lang="zh-CN" altLang="en-US" sz="2400" dirty="0"/>
          </a:p>
        </p:txBody>
      </p:sp>
    </p:spTree>
    <p:extLst>
      <p:ext uri="{BB962C8B-B14F-4D97-AF65-F5344CB8AC3E}">
        <p14:creationId xmlns="" xmlns:p14="http://schemas.microsoft.com/office/powerpoint/2010/main" val="37849983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smtClean="0"/>
              <a:t>节  员工</a:t>
            </a:r>
            <a:r>
              <a:rPr lang="zh-CN" altLang="en-US" sz="3600" dirty="0"/>
              <a:t>队伍建设</a:t>
            </a:r>
          </a:p>
        </p:txBody>
      </p:sp>
      <p:sp>
        <p:nvSpPr>
          <p:cNvPr id="4" name="文本框 3"/>
          <p:cNvSpPr txBox="1"/>
          <p:nvPr/>
        </p:nvSpPr>
        <p:spPr>
          <a:xfrm>
            <a:off x="508000" y="1270000"/>
            <a:ext cx="7701721" cy="5262979"/>
          </a:xfrm>
          <a:prstGeom prst="rect">
            <a:avLst/>
          </a:prstGeom>
          <a:noFill/>
        </p:spPr>
        <p:txBody>
          <a:bodyPr wrap="square" rtlCol="0">
            <a:spAutoFit/>
          </a:bodyPr>
          <a:lstStyle/>
          <a:p>
            <a:r>
              <a:rPr lang="zh-CN" altLang="zh-CN" sz="2400" dirty="0"/>
              <a:t>（三）劳动合同的</a:t>
            </a:r>
            <a:r>
              <a:rPr lang="zh-CN" altLang="zh-CN" sz="2400" dirty="0" smtClean="0"/>
              <a:t>履行</a:t>
            </a:r>
            <a:endParaRPr lang="en-US" altLang="zh-CN" sz="2400" dirty="0" smtClean="0"/>
          </a:p>
          <a:p>
            <a:endParaRPr lang="zh-CN" altLang="zh-CN" sz="2400" dirty="0"/>
          </a:p>
          <a:p>
            <a:r>
              <a:rPr lang="zh-CN" altLang="zh-CN" sz="2400" dirty="0">
                <a:latin typeface="+mn-ea"/>
              </a:rPr>
              <a:t>劳动合同界定了劳动能力转让与使用的基础，但不能完全说明与此相关的内容和如何履行。特别重要的是，因为劳动能力转让不是劳动者从身体中取出一部分东西交给企业，而是承诺在一定条件下按照企业要求使用自己的能力，因此劳动合同履行过程也是按照分工协作要求开展工作的过程，极为复杂。在与分工协作相应的劳动契约关系中，劳动合同具有框架性、模糊性、过程性的特点。</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合同</a:t>
            </a:r>
            <a:r>
              <a:rPr lang="zh-CN" altLang="zh-CN" sz="2400" dirty="0"/>
              <a:t>条款的框架性</a:t>
            </a:r>
          </a:p>
          <a:p>
            <a:pPr marL="342900" indent="-342900">
              <a:buFont typeface="Wingdings" panose="05000000000000000000" pitchFamily="2" charset="2"/>
              <a:buChar char="ü"/>
            </a:pPr>
            <a:r>
              <a:rPr lang="zh-CN" altLang="zh-CN" sz="2400" dirty="0" smtClean="0"/>
              <a:t>合同</a:t>
            </a:r>
            <a:r>
              <a:rPr lang="zh-CN" altLang="zh-CN" sz="2400" dirty="0"/>
              <a:t>规定的模糊性</a:t>
            </a:r>
          </a:p>
          <a:p>
            <a:pPr marL="342900" indent="-342900">
              <a:buFont typeface="Wingdings" panose="05000000000000000000" pitchFamily="2" charset="2"/>
              <a:buChar char="ü"/>
            </a:pPr>
            <a:r>
              <a:rPr lang="zh-CN" altLang="zh-CN" sz="2400" dirty="0" smtClean="0"/>
              <a:t>合同</a:t>
            </a:r>
            <a:r>
              <a:rPr lang="zh-CN" altLang="zh-CN" sz="2400" dirty="0"/>
              <a:t>履行的过程</a:t>
            </a:r>
            <a:r>
              <a:rPr lang="zh-CN" altLang="zh-CN" sz="2400" dirty="0" smtClean="0"/>
              <a:t>性</a:t>
            </a:r>
            <a:endParaRPr lang="zh-CN" altLang="zh-CN" sz="2400" dirty="0"/>
          </a:p>
        </p:txBody>
      </p:sp>
    </p:spTree>
    <p:extLst>
      <p:ext uri="{BB962C8B-B14F-4D97-AF65-F5344CB8AC3E}">
        <p14:creationId xmlns="" xmlns:p14="http://schemas.microsoft.com/office/powerpoint/2010/main" val="15774848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0" y="1441174"/>
            <a:ext cx="7284277" cy="5262979"/>
          </a:xfrm>
          <a:prstGeom prst="rect">
            <a:avLst/>
          </a:prstGeom>
          <a:noFill/>
        </p:spPr>
        <p:txBody>
          <a:bodyPr wrap="square" rtlCol="0">
            <a:spAutoFit/>
          </a:bodyPr>
          <a:lstStyle/>
          <a:p>
            <a:r>
              <a:rPr lang="zh-CN" altLang="zh-CN" sz="2400" dirty="0"/>
              <a:t>二、员工管理</a:t>
            </a:r>
            <a:r>
              <a:rPr lang="zh-CN" altLang="zh-CN" sz="2400" dirty="0" smtClean="0"/>
              <a:t>工作</a:t>
            </a:r>
            <a:endParaRPr lang="en-US" altLang="zh-CN" sz="2400" dirty="0" smtClean="0"/>
          </a:p>
          <a:p>
            <a:endParaRPr lang="zh-CN" altLang="zh-CN" sz="2400" dirty="0"/>
          </a:p>
          <a:p>
            <a:r>
              <a:rPr lang="zh-CN" altLang="zh-CN" sz="2400" dirty="0">
                <a:latin typeface="+mn-ea"/>
              </a:rPr>
              <a:t>员工管理是劳动合同的落实。在劳动合同的基础上，企业获得了员工能力的支配权和使用权，有权按照生产经营活动的需要，建立有计划的分工协作体系，把员工纳入企业组织之中发挥作用，并按照员工的工作状况支付劳动报酬。由于员工劳动能力是企业唯一的</a:t>
            </a:r>
            <a:r>
              <a:rPr lang="en-US" altLang="zh-CN" sz="2400" dirty="0">
                <a:latin typeface="+mn-ea"/>
              </a:rPr>
              <a:t>“</a:t>
            </a:r>
            <a:r>
              <a:rPr lang="zh-CN" altLang="zh-CN" sz="2400" dirty="0">
                <a:latin typeface="+mn-ea"/>
              </a:rPr>
              <a:t>活资源</a:t>
            </a:r>
            <a:r>
              <a:rPr lang="en-US" altLang="zh-CN" sz="2400" dirty="0">
                <a:latin typeface="+mn-ea"/>
              </a:rPr>
              <a:t>”</a:t>
            </a:r>
            <a:r>
              <a:rPr lang="zh-CN" altLang="zh-CN" sz="2400" dirty="0">
                <a:latin typeface="+mn-ea"/>
              </a:rPr>
              <a:t>，因此员工管理工作对于企业生产经营具有根本影响。</a:t>
            </a:r>
            <a:endParaRPr lang="en-US" altLang="zh-CN" sz="2400" dirty="0">
              <a:latin typeface="+mn-ea"/>
            </a:endParaRPr>
          </a:p>
          <a:p>
            <a:endParaRPr lang="zh-CN" altLang="zh-CN" sz="2400" dirty="0"/>
          </a:p>
          <a:p>
            <a:r>
              <a:rPr lang="zh-CN" altLang="zh-CN" sz="2400" dirty="0"/>
              <a:t>（一）员工管理权责</a:t>
            </a:r>
          </a:p>
          <a:p>
            <a:r>
              <a:rPr lang="zh-CN" altLang="zh-CN" sz="2400" dirty="0"/>
              <a:t>（二）员工管理措施</a:t>
            </a:r>
          </a:p>
          <a:p>
            <a:r>
              <a:rPr lang="zh-CN" altLang="zh-CN" sz="2400" dirty="0"/>
              <a:t>（三）员工管理状况</a:t>
            </a:r>
          </a:p>
          <a:p>
            <a:endParaRPr lang="zh-CN" altLang="en-US" sz="2400" dirty="0"/>
          </a:p>
        </p:txBody>
      </p:sp>
    </p:spTree>
    <p:extLst>
      <p:ext uri="{BB962C8B-B14F-4D97-AF65-F5344CB8AC3E}">
        <p14:creationId xmlns="" xmlns:p14="http://schemas.microsoft.com/office/powerpoint/2010/main" val="10680742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351722"/>
            <a:ext cx="7284277" cy="4893647"/>
          </a:xfrm>
          <a:prstGeom prst="rect">
            <a:avLst/>
          </a:prstGeom>
          <a:noFill/>
        </p:spPr>
        <p:txBody>
          <a:bodyPr wrap="square" rtlCol="0">
            <a:spAutoFit/>
          </a:bodyPr>
          <a:lstStyle/>
          <a:p>
            <a:r>
              <a:rPr lang="zh-CN" altLang="zh-CN" sz="2400" dirty="0" smtClean="0"/>
              <a:t>（</a:t>
            </a:r>
            <a:r>
              <a:rPr lang="zh-CN" altLang="zh-CN" sz="2400" dirty="0"/>
              <a:t>一）员工管理</a:t>
            </a:r>
            <a:r>
              <a:rPr lang="zh-CN" altLang="zh-CN" sz="2400" dirty="0" smtClean="0"/>
              <a:t>权责</a:t>
            </a:r>
            <a:endParaRPr lang="en-US" altLang="zh-CN" sz="2400" dirty="0" smtClean="0"/>
          </a:p>
          <a:p>
            <a:endParaRPr lang="zh-CN" altLang="zh-CN" sz="2400" dirty="0">
              <a:latin typeface="+mn-ea"/>
            </a:endParaRPr>
          </a:p>
          <a:p>
            <a:r>
              <a:rPr lang="zh-CN" altLang="zh-CN" sz="2400" dirty="0">
                <a:latin typeface="+mn-ea"/>
              </a:rPr>
              <a:t>员工管理权责是企业对于员工劳动能力的支配权以及为此而承担的责任。劳动合同的建立把劳动者纳入企业组织之中，在企业的统一管理下开展工作，以此获得劳动报酬。进行员工管理，就是结合企业生产经营活动的需要，根据分工协作的具体情况，对劳动合同中的责任和权力加以细化和实施，使劳动能力转让的目的得以实现。</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员工管理权力</a:t>
            </a:r>
          </a:p>
          <a:p>
            <a:pPr marL="342900" indent="-342900">
              <a:buFont typeface="Wingdings" panose="05000000000000000000" pitchFamily="2" charset="2"/>
              <a:buChar char="ü"/>
            </a:pPr>
            <a:r>
              <a:rPr lang="zh-CN" altLang="zh-CN" sz="2400" dirty="0"/>
              <a:t>员工管理责任</a:t>
            </a:r>
          </a:p>
          <a:p>
            <a:endParaRPr lang="zh-CN" altLang="en-US" sz="2400" dirty="0"/>
          </a:p>
        </p:txBody>
      </p:sp>
    </p:spTree>
    <p:extLst>
      <p:ext uri="{BB962C8B-B14F-4D97-AF65-F5344CB8AC3E}">
        <p14:creationId xmlns="" xmlns:p14="http://schemas.microsoft.com/office/powerpoint/2010/main" val="33688412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225689"/>
            <a:ext cx="7234901" cy="5632311"/>
          </a:xfrm>
          <a:prstGeom prst="rect">
            <a:avLst/>
          </a:prstGeom>
          <a:noFill/>
        </p:spPr>
        <p:txBody>
          <a:bodyPr wrap="square" rtlCol="0">
            <a:spAutoFit/>
          </a:bodyPr>
          <a:lstStyle/>
          <a:p>
            <a:r>
              <a:rPr lang="zh-CN" altLang="zh-CN" sz="2400" dirty="0"/>
              <a:t>（二）员工管理</a:t>
            </a:r>
            <a:r>
              <a:rPr lang="zh-CN" altLang="zh-CN" sz="2400" dirty="0" smtClean="0"/>
              <a:t>措施</a:t>
            </a:r>
            <a:endParaRPr lang="en-US" altLang="zh-CN" sz="2400" dirty="0" smtClean="0"/>
          </a:p>
          <a:p>
            <a:endParaRPr lang="zh-CN" altLang="zh-CN" sz="2400" dirty="0"/>
          </a:p>
          <a:p>
            <a:r>
              <a:rPr lang="zh-CN" altLang="zh-CN" sz="2400" dirty="0">
                <a:latin typeface="+mn-ea"/>
              </a:rPr>
              <a:t>进行员工管理需要相应的措施。从一般意义上，凡是能对员工行为产生影响的做法都能成为管理措施，包括经济措施、行政措施、社会措施、心理措施等。这些措施相互补充与支持，形成员工管理的作用体系，可以从管理手段、管理制度、管理政策三个方面理解。其中管理手段是为提高组织效率采取的措施，管理制度是对如何采取管理措施的明确规定，管理政策是关于如何建立管理制度、采取管理措施的原则要求。</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员工管理手段</a:t>
            </a:r>
          </a:p>
          <a:p>
            <a:pPr marL="342900" indent="-342900">
              <a:buFont typeface="Wingdings" panose="05000000000000000000" pitchFamily="2" charset="2"/>
              <a:buChar char="ü"/>
            </a:pPr>
            <a:r>
              <a:rPr lang="zh-CN" altLang="zh-CN" sz="2400" dirty="0"/>
              <a:t>员工管理制度</a:t>
            </a:r>
          </a:p>
          <a:p>
            <a:pPr marL="342900" indent="-342900">
              <a:buFont typeface="Wingdings" panose="05000000000000000000" pitchFamily="2" charset="2"/>
              <a:buChar char="ü"/>
            </a:pPr>
            <a:r>
              <a:rPr lang="zh-CN" altLang="zh-CN" sz="2400" dirty="0"/>
              <a:t>员工管理政策</a:t>
            </a:r>
          </a:p>
          <a:p>
            <a:endParaRPr lang="zh-CN" altLang="zh-CN" sz="2400" dirty="0"/>
          </a:p>
        </p:txBody>
      </p:sp>
    </p:spTree>
    <p:extLst>
      <p:ext uri="{BB962C8B-B14F-4D97-AF65-F5344CB8AC3E}">
        <p14:creationId xmlns="" xmlns:p14="http://schemas.microsoft.com/office/powerpoint/2010/main" val="18421100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225689"/>
            <a:ext cx="7284277" cy="4893647"/>
          </a:xfrm>
          <a:prstGeom prst="rect">
            <a:avLst/>
          </a:prstGeom>
          <a:noFill/>
        </p:spPr>
        <p:txBody>
          <a:bodyPr wrap="square" rtlCol="0">
            <a:spAutoFit/>
          </a:bodyPr>
          <a:lstStyle/>
          <a:p>
            <a:r>
              <a:rPr lang="zh-CN" altLang="en-US" sz="2400" dirty="0"/>
              <a:t>（三）员工管理</a:t>
            </a:r>
            <a:r>
              <a:rPr lang="zh-CN" altLang="en-US" sz="2400" dirty="0" smtClean="0"/>
              <a:t>状况</a:t>
            </a:r>
            <a:endParaRPr lang="en-US" altLang="zh-CN" sz="2400" dirty="0" smtClean="0"/>
          </a:p>
          <a:p>
            <a:endParaRPr lang="zh-CN" altLang="en-US" sz="2400" dirty="0"/>
          </a:p>
          <a:p>
            <a:r>
              <a:rPr lang="zh-CN" altLang="en-US" sz="2400" dirty="0">
                <a:latin typeface="+mn-ea"/>
              </a:rPr>
              <a:t>员工管理是围绕劳动力有偿转让所进行的管理，管理效果取决于劳动力转让的实现状况。进行员工管理必须考虑劳动市场和国家法规的约束作用，考虑如何使管理活动体现劳动交易的要求，激励员工为实现企业目标而努力工作。随着知识经济的发展，通过实现员工价值促进企业发展，越来越成为企业的共识。</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员工管理的效果考察</a:t>
            </a:r>
          </a:p>
          <a:p>
            <a:pPr marL="342900" indent="-342900">
              <a:buFont typeface="Wingdings" panose="05000000000000000000" pitchFamily="2" charset="2"/>
              <a:buChar char="ü"/>
            </a:pPr>
            <a:r>
              <a:rPr lang="zh-CN" altLang="en-US" sz="2400" dirty="0"/>
              <a:t>员工管理的约束条件</a:t>
            </a:r>
          </a:p>
          <a:p>
            <a:pPr marL="342900" indent="-342900">
              <a:buFont typeface="Wingdings" panose="05000000000000000000" pitchFamily="2" charset="2"/>
              <a:buChar char="ü"/>
            </a:pPr>
            <a:r>
              <a:rPr lang="zh-CN" altLang="en-US" sz="2400" dirty="0"/>
              <a:t>员工管理的实现方式</a:t>
            </a:r>
          </a:p>
          <a:p>
            <a:endParaRPr lang="zh-CN" altLang="zh-CN" sz="2400" dirty="0"/>
          </a:p>
        </p:txBody>
      </p:sp>
    </p:spTree>
    <p:extLst>
      <p:ext uri="{BB962C8B-B14F-4D97-AF65-F5344CB8AC3E}">
        <p14:creationId xmlns="" xmlns:p14="http://schemas.microsoft.com/office/powerpoint/2010/main" val="1310944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学习目标</a:t>
            </a:r>
            <a:endParaRPr lang="zh-CN" altLang="en-US" sz="3600" dirty="0"/>
          </a:p>
        </p:txBody>
      </p:sp>
      <p:sp>
        <p:nvSpPr>
          <p:cNvPr id="4" name="内容占位符 2"/>
          <p:cNvSpPr txBox="1">
            <a:spLocks/>
          </p:cNvSpPr>
          <p:nvPr/>
        </p:nvSpPr>
        <p:spPr>
          <a:xfrm>
            <a:off x="508000" y="1355521"/>
            <a:ext cx="6706839" cy="3880773"/>
          </a:xfrm>
          <a:prstGeom prst="rect">
            <a:avLst/>
          </a:prstGeom>
        </p:spPr>
        <p:txBody>
          <a:bodyPr>
            <a:normAutofit/>
          </a:bodyPr>
          <a:lstStyle/>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1.</a:t>
            </a:r>
            <a:r>
              <a:rPr lang="zh-CN" altLang="zh-CN" sz="2400" dirty="0" smtClean="0">
                <a:solidFill>
                  <a:schemeClr val="tx1">
                    <a:lumMod val="75000"/>
                    <a:lumOff val="25000"/>
                  </a:schemeClr>
                </a:solidFill>
              </a:rPr>
              <a:t>企业人力资源与劳动交易的关系</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2.</a:t>
            </a:r>
            <a:r>
              <a:rPr lang="zh-CN" altLang="zh-CN" sz="2400" dirty="0" smtClean="0">
                <a:solidFill>
                  <a:schemeClr val="tx1">
                    <a:lumMod val="75000"/>
                    <a:lumOff val="25000"/>
                  </a:schemeClr>
                </a:solidFill>
              </a:rPr>
              <a:t>劳动市场对于企业人力资源管理的影响</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3.</a:t>
            </a:r>
            <a:r>
              <a:rPr lang="zh-CN" altLang="zh-CN" sz="2400" dirty="0" smtClean="0">
                <a:solidFill>
                  <a:schemeClr val="tx1">
                    <a:lumMod val="75000"/>
                    <a:lumOff val="25000"/>
                  </a:schemeClr>
                </a:solidFill>
              </a:rPr>
              <a:t>劳动合同的内容及其在员工管理中的地位</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4.</a:t>
            </a:r>
            <a:r>
              <a:rPr lang="zh-CN" altLang="zh-CN" sz="2400" dirty="0" smtClean="0">
                <a:solidFill>
                  <a:schemeClr val="tx1">
                    <a:lumMod val="75000"/>
                    <a:lumOff val="25000"/>
                  </a:schemeClr>
                </a:solidFill>
              </a:rPr>
              <a:t>员工管理制度与内部劳动市场的关系</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5.</a:t>
            </a:r>
            <a:r>
              <a:rPr lang="zh-CN" altLang="zh-CN" sz="2400" dirty="0" smtClean="0">
                <a:solidFill>
                  <a:schemeClr val="tx1">
                    <a:lumMod val="75000"/>
                    <a:lumOff val="25000"/>
                  </a:schemeClr>
                </a:solidFill>
              </a:rPr>
              <a:t>员工价值与劳动价值的联系与区别</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6.</a:t>
            </a:r>
            <a:r>
              <a:rPr lang="zh-CN" altLang="zh-CN" sz="2400" dirty="0" smtClean="0">
                <a:solidFill>
                  <a:schemeClr val="tx1">
                    <a:lumMod val="75000"/>
                    <a:lumOff val="25000"/>
                  </a:schemeClr>
                </a:solidFill>
              </a:rPr>
              <a:t>员工定价机制的含义与功能结构</a:t>
            </a:r>
            <a:endParaRPr lang="en-US" altLang="zh-CN" sz="2400" dirty="0" smtClean="0">
              <a:solidFill>
                <a:schemeClr val="tx1">
                  <a:lumMod val="75000"/>
                  <a:lumOff val="25000"/>
                </a:schemeClr>
              </a:solidFill>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r>
              <a:rPr lang="en-US" altLang="zh-CN" sz="2400" dirty="0" smtClean="0">
                <a:solidFill>
                  <a:schemeClr val="tx1">
                    <a:lumMod val="75000"/>
                    <a:lumOff val="25000"/>
                  </a:schemeClr>
                </a:solidFill>
              </a:rPr>
              <a:t>7.</a:t>
            </a:r>
            <a:r>
              <a:rPr lang="zh-CN" altLang="zh-CN" sz="2400" dirty="0" smtClean="0">
                <a:solidFill>
                  <a:schemeClr val="tx1">
                    <a:lumMod val="75000"/>
                    <a:lumOff val="25000"/>
                  </a:schemeClr>
                </a:solidFill>
              </a:rPr>
              <a:t>员工分类管理的意义和方式</a:t>
            </a: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zh-CN" sz="2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zh-CN" sz="2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endParaRPr>
          </a:p>
          <a:p>
            <a:pPr marL="257175" marR="0" lvl="0" indent="-257175" algn="l" defTabSz="342900" rtl="0" eaLnBrk="1" fontAlgn="auto" latinLnBrk="0" hangingPunct="1">
              <a:lnSpc>
                <a:spcPct val="100000"/>
              </a:lnSpc>
              <a:spcBef>
                <a:spcPts val="750"/>
              </a:spcBef>
              <a:spcAft>
                <a:spcPts val="0"/>
              </a:spcAft>
              <a:buClr>
                <a:schemeClr val="accent1"/>
              </a:buClr>
              <a:buSzPct val="80000"/>
              <a:buFont typeface="Wingdings 3" charset="2"/>
              <a:buChar char=""/>
              <a:tabLst/>
              <a:defRPr/>
            </a:pP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Tree>
    <p:extLst>
      <p:ext uri="{BB962C8B-B14F-4D97-AF65-F5344CB8AC3E}">
        <p14:creationId xmlns="" xmlns:p14="http://schemas.microsoft.com/office/powerpoint/2010/main" val="1557388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228957"/>
            <a:ext cx="7284277" cy="5262979"/>
          </a:xfrm>
          <a:prstGeom prst="rect">
            <a:avLst/>
          </a:prstGeom>
          <a:noFill/>
        </p:spPr>
        <p:txBody>
          <a:bodyPr wrap="square" rtlCol="0">
            <a:spAutoFit/>
          </a:bodyPr>
          <a:lstStyle/>
          <a:p>
            <a:r>
              <a:rPr lang="zh-CN" altLang="en-US" sz="2400" dirty="0"/>
              <a:t>三、内部</a:t>
            </a:r>
            <a:r>
              <a:rPr lang="zh-CN" altLang="en-US" sz="2400" dirty="0" smtClean="0"/>
              <a:t>劳动市场</a:t>
            </a:r>
            <a:endParaRPr lang="en-US" altLang="zh-CN" sz="2400" dirty="0" smtClean="0"/>
          </a:p>
          <a:p>
            <a:endParaRPr lang="zh-CN" altLang="en-US" sz="2400" dirty="0"/>
          </a:p>
          <a:p>
            <a:r>
              <a:rPr lang="zh-CN" altLang="en-US" sz="2400" dirty="0">
                <a:latin typeface="+mn-ea"/>
              </a:rPr>
              <a:t>内部劳动市场是企业内部的劳动力转让活动与规则，依托企业规章制度进行，是劳动交易从市场交易向管理交易的转化</a:t>
            </a:r>
            <a:r>
              <a:rPr lang="zh-CN" altLang="en-US" sz="2400" dirty="0" smtClean="0">
                <a:latin typeface="+mn-ea"/>
              </a:rPr>
              <a:t>。内部</a:t>
            </a:r>
            <a:r>
              <a:rPr lang="zh-CN" altLang="en-US" sz="2400" dirty="0">
                <a:latin typeface="+mn-ea"/>
              </a:rPr>
              <a:t>劳动市场的基础是企业与员工之间的</a:t>
            </a:r>
            <a:r>
              <a:rPr lang="zh-CN" altLang="en-US" sz="2400" dirty="0" smtClean="0">
                <a:latin typeface="+mn-ea"/>
              </a:rPr>
              <a:t>双向选择。</a:t>
            </a:r>
            <a:endParaRPr lang="en-US" altLang="zh-CN" sz="2400" dirty="0" smtClean="0">
              <a:latin typeface="+mn-ea"/>
            </a:endParaRPr>
          </a:p>
          <a:p>
            <a:endParaRPr lang="en-US" altLang="zh-CN" sz="2400" dirty="0" smtClean="0">
              <a:latin typeface="+mn-ea"/>
            </a:endParaRPr>
          </a:p>
          <a:p>
            <a:r>
              <a:rPr lang="zh-CN" altLang="en-US" sz="2400" dirty="0" smtClean="0">
                <a:latin typeface="+mn-ea"/>
              </a:rPr>
              <a:t>随着</a:t>
            </a:r>
            <a:r>
              <a:rPr lang="zh-CN" altLang="en-US" sz="2400" dirty="0">
                <a:latin typeface="+mn-ea"/>
              </a:rPr>
              <a:t>知识经济与互联网的发展，内部劳动市场对于员工管理的作用越来越重要，出现了合伙制等新的员工管理方式</a:t>
            </a:r>
            <a:r>
              <a:rPr lang="zh-CN" altLang="en-US" sz="2400" dirty="0" smtClean="0">
                <a:latin typeface="+mn-ea"/>
              </a:rPr>
              <a:t>。</a:t>
            </a:r>
            <a:endParaRPr lang="en-US" altLang="zh-CN" sz="2400" dirty="0" smtClean="0">
              <a:latin typeface="+mn-ea"/>
            </a:endParaRPr>
          </a:p>
          <a:p>
            <a:endParaRPr lang="zh-CN" altLang="en-US" sz="2400" dirty="0"/>
          </a:p>
          <a:p>
            <a:r>
              <a:rPr lang="zh-CN" altLang="en-US" sz="2400" dirty="0"/>
              <a:t>（一）内部劳动市场的含义</a:t>
            </a:r>
          </a:p>
          <a:p>
            <a:r>
              <a:rPr lang="zh-CN" altLang="en-US" sz="2400" dirty="0"/>
              <a:t>（二）内部劳动市场的作用</a:t>
            </a:r>
          </a:p>
          <a:p>
            <a:r>
              <a:rPr lang="zh-CN" altLang="en-US" sz="2400" dirty="0"/>
              <a:t>（三）内部劳动市场的</a:t>
            </a:r>
            <a:r>
              <a:rPr lang="zh-CN" altLang="en-US" sz="2400" dirty="0" smtClean="0"/>
              <a:t>运行</a:t>
            </a:r>
            <a:endParaRPr lang="zh-CN" altLang="en-US" sz="2400" dirty="0"/>
          </a:p>
        </p:txBody>
      </p:sp>
    </p:spTree>
    <p:extLst>
      <p:ext uri="{BB962C8B-B14F-4D97-AF65-F5344CB8AC3E}">
        <p14:creationId xmlns="" xmlns:p14="http://schemas.microsoft.com/office/powerpoint/2010/main" val="16313243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419086"/>
            <a:ext cx="7284277" cy="4154984"/>
          </a:xfrm>
          <a:prstGeom prst="rect">
            <a:avLst/>
          </a:prstGeom>
          <a:noFill/>
        </p:spPr>
        <p:txBody>
          <a:bodyPr wrap="square" rtlCol="0">
            <a:spAutoFit/>
          </a:bodyPr>
          <a:lstStyle/>
          <a:p>
            <a:r>
              <a:rPr lang="zh-CN" altLang="zh-CN" sz="2400" dirty="0"/>
              <a:t>（一）内部劳动市场的</a:t>
            </a:r>
            <a:r>
              <a:rPr lang="zh-CN" altLang="zh-CN" sz="2400" dirty="0" smtClean="0"/>
              <a:t>含义</a:t>
            </a:r>
            <a:endParaRPr lang="en-US" altLang="zh-CN" sz="2400" dirty="0" smtClean="0"/>
          </a:p>
          <a:p>
            <a:endParaRPr lang="zh-CN" altLang="zh-CN" sz="2400" dirty="0"/>
          </a:p>
          <a:p>
            <a:r>
              <a:rPr lang="zh-CN" altLang="zh-CN" sz="2400" dirty="0">
                <a:latin typeface="+mn-ea"/>
              </a:rPr>
              <a:t>内部劳动市场是劳动力转让在企业内的延续，其特点在于转让方式受企业规章制度引导。内部劳动市场的运行状况通过员工对于企业管理和企业要求的理解和执行方式体现出来，产生于员工对于企业要求的选择权，体现了员工对于自身劳动能力的最终所有权。</a:t>
            </a:r>
            <a:endParaRPr lang="en-US" altLang="zh-CN" sz="2400" dirty="0">
              <a:latin typeface="+mn-ea"/>
            </a:endParaRPr>
          </a:p>
          <a:p>
            <a:pPr marL="342900" indent="-342900">
              <a:buFont typeface="Wingdings" panose="05000000000000000000" pitchFamily="2" charset="2"/>
              <a:buChar char="ü"/>
            </a:pPr>
            <a:endParaRPr lang="zh-CN" altLang="zh-CN" sz="2400" dirty="0"/>
          </a:p>
          <a:p>
            <a:pPr marL="342900" indent="-342900">
              <a:buFont typeface="Wingdings" panose="05000000000000000000" pitchFamily="2" charset="2"/>
              <a:buChar char="ü"/>
            </a:pPr>
            <a:r>
              <a:rPr lang="zh-CN" altLang="zh-CN" sz="2400" dirty="0"/>
              <a:t>内部劳动市场的产生</a:t>
            </a:r>
          </a:p>
          <a:p>
            <a:pPr marL="342900" indent="-342900">
              <a:buFont typeface="Wingdings" panose="05000000000000000000" pitchFamily="2" charset="2"/>
              <a:buChar char="ü"/>
            </a:pPr>
            <a:r>
              <a:rPr lang="zh-CN" altLang="zh-CN" sz="2400" dirty="0" smtClean="0"/>
              <a:t>内部</a:t>
            </a:r>
            <a:r>
              <a:rPr lang="zh-CN" altLang="zh-CN" sz="2400" dirty="0"/>
              <a:t>劳动市场的特点</a:t>
            </a:r>
          </a:p>
          <a:p>
            <a:endParaRPr lang="zh-CN" altLang="en-US" sz="2400" dirty="0"/>
          </a:p>
        </p:txBody>
      </p:sp>
    </p:spTree>
    <p:extLst>
      <p:ext uri="{BB962C8B-B14F-4D97-AF65-F5344CB8AC3E}">
        <p14:creationId xmlns="" xmlns:p14="http://schemas.microsoft.com/office/powerpoint/2010/main" val="34420426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190486"/>
            <a:ext cx="7284277" cy="5262979"/>
          </a:xfrm>
          <a:prstGeom prst="rect">
            <a:avLst/>
          </a:prstGeom>
          <a:noFill/>
        </p:spPr>
        <p:txBody>
          <a:bodyPr wrap="square" rtlCol="0">
            <a:spAutoFit/>
          </a:bodyPr>
          <a:lstStyle/>
          <a:p>
            <a:r>
              <a:rPr lang="zh-CN" altLang="zh-CN" sz="2400" dirty="0"/>
              <a:t>（二）内部劳动市场的</a:t>
            </a:r>
            <a:r>
              <a:rPr lang="zh-CN" altLang="zh-CN" sz="2400" dirty="0" smtClean="0"/>
              <a:t>作用</a:t>
            </a:r>
            <a:endParaRPr lang="en-US" altLang="zh-CN" sz="2400" dirty="0" smtClean="0"/>
          </a:p>
          <a:p>
            <a:endParaRPr lang="zh-CN" altLang="zh-CN" sz="2400" dirty="0"/>
          </a:p>
          <a:p>
            <a:r>
              <a:rPr lang="zh-CN" altLang="zh-CN" sz="2400" dirty="0">
                <a:latin typeface="+mn-ea"/>
              </a:rPr>
              <a:t>在员工管理中内部劳动市场具有重要意义。这是因为企业对于员工劳动能力的使用，只有符合员工的利益和期望才能实现，这就使管理过程成为一个交易过程。劳动合同的建立不是交易过程的结束，而是交易过程的新开始，即进入借助管理措施完成劳动交易的阶段。如果不能在管理工作中贯彻和体现交易原则，员工管理就会失效。对此可以从激发工作动力和提高协作效率两个方面来理解。</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激发工作</a:t>
            </a:r>
            <a:r>
              <a:rPr lang="zh-CN" altLang="zh-CN" sz="2400" dirty="0" smtClean="0"/>
              <a:t>动力</a:t>
            </a:r>
            <a:endParaRPr lang="zh-CN" altLang="zh-CN" sz="2400" dirty="0"/>
          </a:p>
          <a:p>
            <a:pPr marL="342900" indent="-342900">
              <a:buFont typeface="Wingdings" panose="05000000000000000000" pitchFamily="2" charset="2"/>
              <a:buChar char="ü"/>
            </a:pPr>
            <a:r>
              <a:rPr lang="zh-CN" altLang="zh-CN" sz="2400" dirty="0"/>
              <a:t>提高协作效率</a:t>
            </a:r>
          </a:p>
          <a:p>
            <a:endParaRPr lang="zh-CN" altLang="en-US" sz="2400" dirty="0"/>
          </a:p>
        </p:txBody>
      </p:sp>
    </p:spTree>
    <p:extLst>
      <p:ext uri="{BB962C8B-B14F-4D97-AF65-F5344CB8AC3E}">
        <p14:creationId xmlns="" xmlns:p14="http://schemas.microsoft.com/office/powerpoint/2010/main" val="41238209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第</a:t>
            </a:r>
            <a:r>
              <a:rPr lang="en-US" altLang="zh-CN" sz="3600" dirty="0"/>
              <a:t>2</a:t>
            </a:r>
            <a:r>
              <a:rPr lang="zh-CN" altLang="en-US" sz="3600" dirty="0"/>
              <a:t>节 </a:t>
            </a:r>
            <a:r>
              <a:rPr lang="zh-CN" altLang="en-US" sz="3600" dirty="0" smtClean="0"/>
              <a:t> 员工</a:t>
            </a:r>
            <a:r>
              <a:rPr lang="zh-CN" altLang="en-US" sz="3600" dirty="0"/>
              <a:t>队伍建设</a:t>
            </a:r>
          </a:p>
        </p:txBody>
      </p:sp>
      <p:sp>
        <p:nvSpPr>
          <p:cNvPr id="3" name="文本框 2"/>
          <p:cNvSpPr txBox="1"/>
          <p:nvPr/>
        </p:nvSpPr>
        <p:spPr>
          <a:xfrm>
            <a:off x="508001" y="1190486"/>
            <a:ext cx="7284277" cy="4893647"/>
          </a:xfrm>
          <a:prstGeom prst="rect">
            <a:avLst/>
          </a:prstGeom>
          <a:noFill/>
        </p:spPr>
        <p:txBody>
          <a:bodyPr wrap="square" rtlCol="0">
            <a:spAutoFit/>
          </a:bodyPr>
          <a:lstStyle/>
          <a:p>
            <a:r>
              <a:rPr lang="zh-CN" altLang="en-US" sz="2400" dirty="0"/>
              <a:t>（三）内部劳动市场的</a:t>
            </a:r>
            <a:r>
              <a:rPr lang="zh-CN" altLang="en-US" sz="2400" dirty="0" smtClean="0"/>
              <a:t>运行</a:t>
            </a:r>
            <a:endParaRPr lang="en-US" altLang="zh-CN" sz="2400" dirty="0" smtClean="0"/>
          </a:p>
          <a:p>
            <a:endParaRPr lang="zh-CN" altLang="en-US" sz="2400" dirty="0"/>
          </a:p>
          <a:p>
            <a:r>
              <a:rPr lang="zh-CN" altLang="en-US" sz="2400" dirty="0">
                <a:latin typeface="+mn-ea"/>
              </a:rPr>
              <a:t>内部劳动市场的特点是企业以制定行为规则的方式，引导和促进员工的劳动能力转让，从而实现劳动交易的目的，因此其运行状况要从企业规则的建立和履行来考察。有效的内部劳动市场体现为：企业规则既能支持经营目标，又能得到员工认同和有效执行。</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管理规则的制定</a:t>
            </a:r>
          </a:p>
          <a:p>
            <a:pPr marL="342900" indent="-342900">
              <a:buFont typeface="Wingdings" panose="05000000000000000000" pitchFamily="2" charset="2"/>
              <a:buChar char="ü"/>
            </a:pPr>
            <a:r>
              <a:rPr lang="zh-CN" altLang="en-US" sz="2400" dirty="0"/>
              <a:t>管理工作的过程</a:t>
            </a:r>
          </a:p>
          <a:p>
            <a:pPr marL="342900" indent="-342900">
              <a:buFont typeface="Wingdings" panose="05000000000000000000" pitchFamily="2" charset="2"/>
              <a:buChar char="ü"/>
            </a:pPr>
            <a:r>
              <a:rPr lang="zh-CN" altLang="en-US" sz="2400" dirty="0"/>
              <a:t>管理活动的状况</a:t>
            </a:r>
          </a:p>
          <a:p>
            <a:endParaRPr lang="zh-CN" altLang="zh-CN" sz="2400" dirty="0"/>
          </a:p>
          <a:p>
            <a:endParaRPr lang="zh-CN" altLang="en-US" sz="2400" dirty="0"/>
          </a:p>
        </p:txBody>
      </p:sp>
    </p:spTree>
    <p:extLst>
      <p:ext uri="{BB962C8B-B14F-4D97-AF65-F5344CB8AC3E}">
        <p14:creationId xmlns="" xmlns:p14="http://schemas.microsoft.com/office/powerpoint/2010/main" val="15509199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97157" y="2594114"/>
            <a:ext cx="4214192"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员工能力转让</a:t>
            </a:r>
          </a:p>
          <a:p>
            <a:pPr>
              <a:lnSpc>
                <a:spcPct val="150000"/>
              </a:lnSpc>
            </a:pPr>
            <a:r>
              <a:rPr lang="zh-CN" altLang="zh-CN" sz="2800" dirty="0"/>
              <a:t>第</a:t>
            </a:r>
            <a:r>
              <a:rPr lang="en-US" altLang="zh-CN" sz="2800" dirty="0"/>
              <a:t>2</a:t>
            </a:r>
            <a:r>
              <a:rPr lang="zh-CN" altLang="zh-CN" sz="2800" dirty="0"/>
              <a:t>节　员工队伍建设</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员工价值实现</a:t>
            </a:r>
          </a:p>
          <a:p>
            <a:endParaRPr lang="zh-CN" altLang="en-US" sz="2800" dirty="0"/>
          </a:p>
        </p:txBody>
      </p:sp>
      <p:sp>
        <p:nvSpPr>
          <p:cNvPr id="5" name="标题 1"/>
          <p:cNvSpPr>
            <a:spLocks noGrp="1"/>
          </p:cNvSpPr>
          <p:nvPr>
            <p:ph type="title"/>
          </p:nvPr>
        </p:nvSpPr>
        <p:spPr>
          <a:xfrm>
            <a:off x="508001" y="609600"/>
            <a:ext cx="6447501" cy="1320800"/>
          </a:xfrm>
        </p:spPr>
        <p:txBody>
          <a:bodyPr>
            <a:normAutofit/>
          </a:bodyPr>
          <a:lstStyle/>
          <a:p>
            <a:r>
              <a:rPr lang="zh-CN" altLang="en-US" sz="3600" dirty="0" smtClean="0"/>
              <a:t>本章内容</a:t>
            </a:r>
            <a:endParaRPr lang="zh-CN" altLang="en-US" sz="3600" dirty="0"/>
          </a:p>
        </p:txBody>
      </p:sp>
    </p:spTree>
    <p:extLst>
      <p:ext uri="{BB962C8B-B14F-4D97-AF65-F5344CB8AC3E}">
        <p14:creationId xmlns="" xmlns:p14="http://schemas.microsoft.com/office/powerpoint/2010/main" val="28942047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262979"/>
          </a:xfrm>
          <a:prstGeom prst="rect">
            <a:avLst/>
          </a:prstGeom>
          <a:noFill/>
        </p:spPr>
        <p:txBody>
          <a:bodyPr wrap="square" rtlCol="0">
            <a:spAutoFit/>
          </a:bodyPr>
          <a:lstStyle/>
          <a:p>
            <a:r>
              <a:rPr lang="zh-CN" altLang="zh-CN" sz="2400" dirty="0">
                <a:latin typeface="+mn-ea"/>
              </a:rPr>
              <a:t>员工管理规则受到内部劳动市场约束，围绕员工价值的测评和实现方式展开，不同测评和实现方式产生不同的员工队伍状况。以有计划的员工价值管理代替劳动市场中的无序竞争，通过员工管理机制提高员工价值和企业效益，是从人力资源角度促进企业发展的根本途径，也是员工管理的根本要求。不同企业在不同情况下从不同目标出发，对于员工价值有不同的评价标准和实现方式，从而形成不同的员工管理模式。</a:t>
            </a:r>
            <a:endParaRPr lang="en-US" altLang="zh-CN" sz="2400" dirty="0">
              <a:latin typeface="+mn-ea"/>
            </a:endParaRPr>
          </a:p>
          <a:p>
            <a:endParaRPr lang="zh-CN" altLang="zh-CN" sz="2400" dirty="0"/>
          </a:p>
          <a:p>
            <a:r>
              <a:rPr lang="zh-CN" altLang="zh-CN" sz="2400" dirty="0"/>
              <a:t>一、员工定价机制</a:t>
            </a:r>
          </a:p>
          <a:p>
            <a:r>
              <a:rPr lang="zh-CN" altLang="zh-CN" sz="2400" dirty="0"/>
              <a:t>二、员工分类管理</a:t>
            </a:r>
          </a:p>
          <a:p>
            <a:r>
              <a:rPr lang="zh-CN" altLang="zh-CN" sz="2400" dirty="0"/>
              <a:t>三、员工管理模式</a:t>
            </a:r>
          </a:p>
          <a:p>
            <a:endParaRPr lang="zh-CN" altLang="zh-CN" sz="2400" dirty="0"/>
          </a:p>
          <a:p>
            <a:endParaRPr lang="zh-CN" altLang="en-US" sz="2400" dirty="0"/>
          </a:p>
        </p:txBody>
      </p:sp>
    </p:spTree>
    <p:extLst>
      <p:ext uri="{BB962C8B-B14F-4D97-AF65-F5344CB8AC3E}">
        <p14:creationId xmlns="" xmlns:p14="http://schemas.microsoft.com/office/powerpoint/2010/main" val="17377481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632311"/>
          </a:xfrm>
          <a:prstGeom prst="rect">
            <a:avLst/>
          </a:prstGeom>
          <a:noFill/>
        </p:spPr>
        <p:txBody>
          <a:bodyPr wrap="square" rtlCol="0">
            <a:spAutoFit/>
          </a:bodyPr>
          <a:lstStyle/>
          <a:p>
            <a:r>
              <a:rPr lang="zh-CN" altLang="zh-CN" sz="2400" dirty="0" smtClean="0"/>
              <a:t>一</a:t>
            </a:r>
            <a:r>
              <a:rPr lang="zh-CN" altLang="zh-CN" sz="2400" dirty="0"/>
              <a:t>、员工定价</a:t>
            </a:r>
            <a:r>
              <a:rPr lang="zh-CN" altLang="zh-CN" sz="2400" dirty="0" smtClean="0"/>
              <a:t>机制</a:t>
            </a:r>
            <a:endParaRPr lang="en-US" altLang="zh-CN" sz="2400" dirty="0" smtClean="0"/>
          </a:p>
          <a:p>
            <a:endParaRPr lang="zh-CN" altLang="zh-CN" sz="2400" dirty="0"/>
          </a:p>
          <a:p>
            <a:r>
              <a:rPr lang="zh-CN" altLang="zh-CN" sz="2400" dirty="0">
                <a:latin typeface="+mn-ea"/>
              </a:rPr>
              <a:t>员工定价机制是有计划的员工价值测评标准与实现方式，通过人力资源管理制度与职能关系体现出来，能够吸引合适员工与企业共同发展。在实际工作中，员工定价机制涉及职位价值、人员价值、绩效价值的测评方式和薪酬福利、工作待遇的分配办法，是这些环节的整合体现。在劳动市场约束下，建立符合企业需要的员工定价机制，是人力资源管理的战略任务。</a:t>
            </a:r>
            <a:endParaRPr lang="en-US" altLang="zh-CN" sz="2400" dirty="0">
              <a:latin typeface="+mn-ea"/>
            </a:endParaRPr>
          </a:p>
          <a:p>
            <a:endParaRPr lang="zh-CN" altLang="zh-CN" sz="2400" dirty="0"/>
          </a:p>
          <a:p>
            <a:r>
              <a:rPr lang="zh-CN" altLang="zh-CN" sz="2400" dirty="0"/>
              <a:t>（一）员工定价机制的含义</a:t>
            </a:r>
          </a:p>
          <a:p>
            <a:r>
              <a:rPr lang="zh-CN" altLang="zh-CN" sz="2400" dirty="0"/>
              <a:t>（二）员工定价机制的内容</a:t>
            </a:r>
          </a:p>
          <a:p>
            <a:r>
              <a:rPr lang="zh-CN" altLang="zh-CN" sz="2400" dirty="0"/>
              <a:t>（三）员工定价机制的作用</a:t>
            </a:r>
          </a:p>
          <a:p>
            <a:endParaRPr lang="zh-CN" altLang="zh-CN" sz="2400" dirty="0"/>
          </a:p>
          <a:p>
            <a:endParaRPr lang="zh-CN" altLang="en-US" sz="2400" dirty="0"/>
          </a:p>
        </p:txBody>
      </p:sp>
    </p:spTree>
    <p:extLst>
      <p:ext uri="{BB962C8B-B14F-4D97-AF65-F5344CB8AC3E}">
        <p14:creationId xmlns="" xmlns:p14="http://schemas.microsoft.com/office/powerpoint/2010/main" val="41917319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632311"/>
          </a:xfrm>
          <a:prstGeom prst="rect">
            <a:avLst/>
          </a:prstGeom>
          <a:noFill/>
        </p:spPr>
        <p:txBody>
          <a:bodyPr wrap="square" rtlCol="0">
            <a:spAutoFit/>
          </a:bodyPr>
          <a:lstStyle/>
          <a:p>
            <a:r>
              <a:rPr lang="zh-CN" altLang="zh-CN" sz="2400" dirty="0" smtClean="0"/>
              <a:t>（</a:t>
            </a:r>
            <a:r>
              <a:rPr lang="zh-CN" altLang="zh-CN" sz="2400" dirty="0"/>
              <a:t>一）员工定价机制的</a:t>
            </a:r>
            <a:r>
              <a:rPr lang="zh-CN" altLang="zh-CN" sz="2400" dirty="0" smtClean="0"/>
              <a:t>含义</a:t>
            </a:r>
            <a:endParaRPr lang="en-US" altLang="zh-CN" sz="2400" dirty="0" smtClean="0"/>
          </a:p>
          <a:p>
            <a:endParaRPr lang="zh-CN" altLang="zh-CN" sz="2400" dirty="0"/>
          </a:p>
          <a:p>
            <a:r>
              <a:rPr lang="zh-CN" altLang="zh-CN" sz="2400" dirty="0">
                <a:latin typeface="+mn-ea"/>
              </a:rPr>
              <a:t>员工定价机制是引导员工价值创造、价值比较、价值实现的行为规则，由企业根据生产经营需要有计划地建立，并在与员工的互动中发展。在实际工作中，员工定价机制不仅是企业管理制度，而且是员工行为准则，通过企业价值观和组织行为模式稳定下来，对人力资源管理的各项职能发挥整合作用。关于员工定价机制的含义，可以从三个方面理解。</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员工</a:t>
            </a:r>
            <a:r>
              <a:rPr lang="zh-CN" altLang="zh-CN" sz="2400" dirty="0"/>
              <a:t>价值的测评标准</a:t>
            </a:r>
          </a:p>
          <a:p>
            <a:pPr marL="342900" indent="-342900">
              <a:buFont typeface="Wingdings" panose="05000000000000000000" pitchFamily="2" charset="2"/>
              <a:buChar char="ü"/>
            </a:pPr>
            <a:r>
              <a:rPr lang="zh-CN" altLang="zh-CN" sz="2400" dirty="0"/>
              <a:t>员工价值测评的计划标准</a:t>
            </a:r>
          </a:p>
          <a:p>
            <a:pPr marL="342900" indent="-342900">
              <a:buFont typeface="Wingdings" panose="05000000000000000000" pitchFamily="2" charset="2"/>
              <a:buChar char="ü"/>
            </a:pPr>
            <a:r>
              <a:rPr lang="zh-CN" altLang="zh-CN" sz="2400" dirty="0"/>
              <a:t>员工价值测评计划标准的实现机制</a:t>
            </a:r>
          </a:p>
          <a:p>
            <a:endParaRPr lang="zh-CN" altLang="zh-CN" sz="2400" dirty="0"/>
          </a:p>
          <a:p>
            <a:endParaRPr lang="zh-CN" altLang="en-US" sz="2400" dirty="0"/>
          </a:p>
        </p:txBody>
      </p:sp>
    </p:spTree>
    <p:extLst>
      <p:ext uri="{BB962C8B-B14F-4D97-AF65-F5344CB8AC3E}">
        <p14:creationId xmlns="" xmlns:p14="http://schemas.microsoft.com/office/powerpoint/2010/main" val="38636355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262979"/>
          </a:xfrm>
          <a:prstGeom prst="rect">
            <a:avLst/>
          </a:prstGeom>
          <a:noFill/>
        </p:spPr>
        <p:txBody>
          <a:bodyPr wrap="square" rtlCol="0">
            <a:spAutoFit/>
          </a:bodyPr>
          <a:lstStyle/>
          <a:p>
            <a:r>
              <a:rPr lang="zh-CN" altLang="en-US" sz="2400" dirty="0"/>
              <a:t>（二）员工定价机制的</a:t>
            </a:r>
            <a:r>
              <a:rPr lang="zh-CN" altLang="en-US" sz="2400" dirty="0" smtClean="0"/>
              <a:t>内容</a:t>
            </a:r>
            <a:endParaRPr lang="en-US" altLang="zh-CN" sz="2400" dirty="0" smtClean="0"/>
          </a:p>
          <a:p>
            <a:endParaRPr lang="zh-CN" altLang="en-US" sz="2400" dirty="0"/>
          </a:p>
          <a:p>
            <a:r>
              <a:rPr lang="zh-CN" altLang="en-US" sz="2400" dirty="0">
                <a:latin typeface="+mn-ea"/>
              </a:rPr>
              <a:t>在实际工作中，员工定价机制作为员工价值测评的工作体系，从员工管理的各个环节体现出来，其中职位评价标准、人员甄选标准、工作考评标准、奖酬分配标准是最重要的员工价值测评尺度内容，需要重点把握。</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职位评价标准</a:t>
            </a:r>
          </a:p>
          <a:p>
            <a:pPr marL="342900" indent="-342900">
              <a:buFont typeface="Wingdings" panose="05000000000000000000" pitchFamily="2" charset="2"/>
              <a:buChar char="ü"/>
            </a:pPr>
            <a:r>
              <a:rPr lang="zh-CN" altLang="en-US" sz="2400" dirty="0"/>
              <a:t>人员甄选标准</a:t>
            </a:r>
          </a:p>
          <a:p>
            <a:pPr marL="342900" indent="-342900">
              <a:buFont typeface="Wingdings" panose="05000000000000000000" pitchFamily="2" charset="2"/>
              <a:buChar char="ü"/>
            </a:pPr>
            <a:r>
              <a:rPr lang="zh-CN" altLang="en-US" sz="2400" dirty="0"/>
              <a:t>工作考评标准</a:t>
            </a:r>
          </a:p>
          <a:p>
            <a:pPr marL="342900" indent="-342900">
              <a:buFont typeface="Wingdings" panose="05000000000000000000" pitchFamily="2" charset="2"/>
              <a:buChar char="ü"/>
            </a:pPr>
            <a:r>
              <a:rPr lang="zh-CN" altLang="en-US" sz="2400" dirty="0"/>
              <a:t>奖酬分配标准</a:t>
            </a:r>
          </a:p>
          <a:p>
            <a:endParaRPr lang="zh-CN" altLang="zh-CN" sz="2400" dirty="0"/>
          </a:p>
          <a:p>
            <a:endParaRPr lang="zh-CN" altLang="en-US" sz="2400" dirty="0"/>
          </a:p>
        </p:txBody>
      </p:sp>
    </p:spTree>
    <p:extLst>
      <p:ext uri="{BB962C8B-B14F-4D97-AF65-F5344CB8AC3E}">
        <p14:creationId xmlns="" xmlns:p14="http://schemas.microsoft.com/office/powerpoint/2010/main" val="34762647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262979"/>
          </a:xfrm>
          <a:prstGeom prst="rect">
            <a:avLst/>
          </a:prstGeom>
          <a:noFill/>
        </p:spPr>
        <p:txBody>
          <a:bodyPr wrap="square" rtlCol="0">
            <a:spAutoFit/>
          </a:bodyPr>
          <a:lstStyle/>
          <a:p>
            <a:r>
              <a:rPr lang="zh-CN" altLang="en-US" sz="2400" dirty="0"/>
              <a:t>（三）员工定价机制的</a:t>
            </a:r>
            <a:r>
              <a:rPr lang="zh-CN" altLang="en-US" sz="2400" dirty="0" smtClean="0"/>
              <a:t>作用</a:t>
            </a:r>
            <a:endParaRPr lang="en-US" altLang="zh-CN" sz="2400" dirty="0" smtClean="0"/>
          </a:p>
          <a:p>
            <a:endParaRPr lang="zh-CN" altLang="en-US" sz="2400" dirty="0"/>
          </a:p>
          <a:p>
            <a:r>
              <a:rPr lang="zh-CN" altLang="en-US" sz="2400" dirty="0">
                <a:latin typeface="+mn-ea"/>
              </a:rPr>
              <a:t>员工定价机制作为员工管理体系的根本内容，具有极为重要的地位。它把员工管理的不同环节整合起来，通过员工价值的测量和评价发挥约束和激励作用，不仅说明员工价值差异，影响员工价值分配，而且通过对于员工行为方式的引导与控制，影响员工工作表现和员工价值创造，成为企业活力的依托。</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影响员工价值比较</a:t>
            </a:r>
          </a:p>
          <a:p>
            <a:pPr marL="342900" indent="-342900">
              <a:buFont typeface="Wingdings" panose="05000000000000000000" pitchFamily="2" charset="2"/>
              <a:buChar char="ü"/>
            </a:pPr>
            <a:r>
              <a:rPr lang="zh-CN" altLang="en-US" sz="2400" dirty="0"/>
              <a:t>影响员工价值分配</a:t>
            </a:r>
          </a:p>
          <a:p>
            <a:pPr marL="342900" indent="-342900">
              <a:buFont typeface="Wingdings" panose="05000000000000000000" pitchFamily="2" charset="2"/>
              <a:buChar char="ü"/>
            </a:pPr>
            <a:r>
              <a:rPr lang="zh-CN" altLang="en-US" sz="2400" dirty="0"/>
              <a:t>影响员工价值创造</a:t>
            </a:r>
          </a:p>
          <a:p>
            <a:endParaRPr lang="zh-CN" altLang="zh-CN" sz="2400" dirty="0"/>
          </a:p>
          <a:p>
            <a:endParaRPr lang="zh-CN" altLang="en-US" sz="2400" dirty="0"/>
          </a:p>
        </p:txBody>
      </p:sp>
    </p:spTree>
    <p:extLst>
      <p:ext uri="{BB962C8B-B14F-4D97-AF65-F5344CB8AC3E}">
        <p14:creationId xmlns="" xmlns:p14="http://schemas.microsoft.com/office/powerpoint/2010/main" val="3607228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本章结构</a:t>
            </a:r>
            <a:endParaRPr lang="zh-CN" altLang="en-US" sz="3600" dirty="0"/>
          </a:p>
        </p:txBody>
      </p:sp>
      <p:sp>
        <p:nvSpPr>
          <p:cNvPr id="3" name="文本框 2"/>
          <p:cNvSpPr txBox="1"/>
          <p:nvPr/>
        </p:nvSpPr>
        <p:spPr>
          <a:xfrm>
            <a:off x="2403709" y="1648684"/>
            <a:ext cx="4398536" cy="3416320"/>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zh-CN" altLang="zh-CN" sz="2800" dirty="0" smtClean="0"/>
              <a:t>一封辞职信</a:t>
            </a:r>
            <a:endParaRPr lang="en-US" altLang="zh-CN" sz="2800" dirty="0" smtClean="0"/>
          </a:p>
          <a:p>
            <a:pPr indent="455613">
              <a:lnSpc>
                <a:spcPct val="150000"/>
              </a:lnSpc>
            </a:pPr>
            <a:r>
              <a:rPr lang="zh-CN" altLang="zh-CN" sz="2800" dirty="0" smtClean="0"/>
              <a:t>第</a:t>
            </a:r>
            <a:r>
              <a:rPr lang="en-US" altLang="zh-CN" sz="2800" dirty="0" smtClean="0"/>
              <a:t>1</a:t>
            </a:r>
            <a:r>
              <a:rPr lang="zh-CN" altLang="zh-CN" sz="2800" dirty="0" smtClean="0"/>
              <a:t>节　员工能力转让</a:t>
            </a:r>
            <a:endParaRPr lang="en-US" altLang="zh-CN" sz="2800" dirty="0" smtClean="0"/>
          </a:p>
          <a:p>
            <a:pPr indent="455613">
              <a:lnSpc>
                <a:spcPct val="150000"/>
              </a:lnSpc>
            </a:pPr>
            <a:r>
              <a:rPr lang="zh-CN" altLang="zh-CN" sz="2800" dirty="0" smtClean="0"/>
              <a:t>第</a:t>
            </a:r>
            <a:r>
              <a:rPr lang="en-US" altLang="zh-CN" sz="2800" dirty="0" smtClean="0"/>
              <a:t>2</a:t>
            </a:r>
            <a:r>
              <a:rPr lang="zh-CN" altLang="zh-CN" sz="2800" dirty="0" smtClean="0"/>
              <a:t>节　员工队伍建设</a:t>
            </a:r>
            <a:endParaRPr lang="en-US" altLang="zh-CN" sz="2800" dirty="0" smtClean="0"/>
          </a:p>
          <a:p>
            <a:pPr indent="455613">
              <a:lnSpc>
                <a:spcPct val="150000"/>
              </a:lnSpc>
            </a:pPr>
            <a:r>
              <a:rPr lang="zh-CN" altLang="zh-CN" sz="2800" dirty="0" smtClean="0"/>
              <a:t>第</a:t>
            </a:r>
            <a:r>
              <a:rPr lang="en-US" altLang="zh-CN" sz="2800" dirty="0" smtClean="0"/>
              <a:t>3</a:t>
            </a:r>
            <a:r>
              <a:rPr lang="zh-CN" altLang="zh-CN" sz="2800" dirty="0" smtClean="0"/>
              <a:t>节　员工价值实现</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940088"/>
          </a:xfrm>
          <a:prstGeom prst="rect">
            <a:avLst/>
          </a:prstGeom>
          <a:noFill/>
        </p:spPr>
        <p:txBody>
          <a:bodyPr wrap="square" rtlCol="0">
            <a:spAutoFit/>
          </a:bodyPr>
          <a:lstStyle/>
          <a:p>
            <a:r>
              <a:rPr lang="zh-CN" altLang="zh-CN" sz="2400" dirty="0"/>
              <a:t>二、员工分类</a:t>
            </a:r>
            <a:r>
              <a:rPr lang="zh-CN" altLang="zh-CN" sz="2400" dirty="0" smtClean="0"/>
              <a:t>管理</a:t>
            </a:r>
            <a:endParaRPr lang="en-US" altLang="zh-CN" sz="2400" dirty="0" smtClean="0"/>
          </a:p>
          <a:p>
            <a:endParaRPr lang="zh-CN" altLang="zh-CN" sz="2400" dirty="0"/>
          </a:p>
          <a:p>
            <a:r>
              <a:rPr lang="zh-CN" altLang="zh-CN" sz="2400" dirty="0">
                <a:latin typeface="+mn-ea"/>
              </a:rPr>
              <a:t>员工分类管理是对于不同类型的员工采取不同管理方式，使企业要求与员工状况更好地结合，提高人力资源管理效率</a:t>
            </a:r>
            <a:r>
              <a:rPr lang="zh-CN" altLang="zh-CN" sz="2400" dirty="0" smtClean="0">
                <a:latin typeface="+mn-ea"/>
              </a:rPr>
              <a:t>。员工</a:t>
            </a:r>
            <a:r>
              <a:rPr lang="zh-CN" altLang="zh-CN" sz="2400" dirty="0">
                <a:latin typeface="+mn-ea"/>
              </a:rPr>
              <a:t>定价机制为员工分类管理提供了基础</a:t>
            </a:r>
            <a:r>
              <a:rPr lang="zh-CN" altLang="zh-CN" sz="2400" dirty="0" smtClean="0">
                <a:latin typeface="+mn-ea"/>
              </a:rPr>
              <a:t>。</a:t>
            </a:r>
            <a:endParaRPr lang="en-US" altLang="zh-CN" sz="2400" dirty="0" smtClean="0">
              <a:latin typeface="+mn-ea"/>
            </a:endParaRPr>
          </a:p>
          <a:p>
            <a:endParaRPr lang="en-US" altLang="zh-CN" sz="2400" dirty="0" smtClean="0">
              <a:latin typeface="+mn-ea"/>
            </a:endParaRPr>
          </a:p>
          <a:p>
            <a:r>
              <a:rPr lang="zh-CN" altLang="zh-CN" sz="2400" dirty="0" smtClean="0">
                <a:latin typeface="+mn-ea"/>
              </a:rPr>
              <a:t>根据</a:t>
            </a:r>
            <a:r>
              <a:rPr lang="zh-CN" altLang="zh-CN" sz="2400" dirty="0">
                <a:latin typeface="+mn-ea"/>
              </a:rPr>
              <a:t>不同类型员工的能力与需求特点，采取不同的管理政策与措施，不仅能够提高管理效率、节约管理成本，而且能够在吸引骨干员工与企业共同发展的同时，为其他员工选择合适的发展方式提供空间。</a:t>
            </a:r>
            <a:endParaRPr lang="en-US" altLang="zh-CN" sz="2400" dirty="0">
              <a:latin typeface="+mn-ea"/>
            </a:endParaRPr>
          </a:p>
          <a:p>
            <a:endParaRPr lang="zh-CN" altLang="zh-CN" sz="2000" dirty="0"/>
          </a:p>
          <a:p>
            <a:r>
              <a:rPr lang="zh-CN" altLang="zh-CN" sz="2400" dirty="0"/>
              <a:t>（一）员工分类管理的意义</a:t>
            </a:r>
          </a:p>
          <a:p>
            <a:r>
              <a:rPr lang="zh-CN" altLang="zh-CN" sz="2400" dirty="0"/>
              <a:t>（二）员工分类管理的方式</a:t>
            </a:r>
          </a:p>
          <a:p>
            <a:endParaRPr lang="zh-CN" altLang="zh-CN" sz="2400" dirty="0"/>
          </a:p>
          <a:p>
            <a:endParaRPr lang="zh-CN" altLang="en-US" sz="2400" dirty="0"/>
          </a:p>
        </p:txBody>
      </p:sp>
    </p:spTree>
    <p:extLst>
      <p:ext uri="{BB962C8B-B14F-4D97-AF65-F5344CB8AC3E}">
        <p14:creationId xmlns="" xmlns:p14="http://schemas.microsoft.com/office/powerpoint/2010/main" val="25861737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6001643"/>
          </a:xfrm>
          <a:prstGeom prst="rect">
            <a:avLst/>
          </a:prstGeom>
          <a:noFill/>
        </p:spPr>
        <p:txBody>
          <a:bodyPr wrap="square" rtlCol="0">
            <a:spAutoFit/>
          </a:bodyPr>
          <a:lstStyle/>
          <a:p>
            <a:r>
              <a:rPr lang="zh-CN" altLang="zh-CN" sz="2400" dirty="0"/>
              <a:t>（一）员工分类管理的</a:t>
            </a:r>
            <a:r>
              <a:rPr lang="zh-CN" altLang="zh-CN" sz="2400" dirty="0" smtClean="0"/>
              <a:t>意义</a:t>
            </a:r>
            <a:endParaRPr lang="en-US" altLang="zh-CN" sz="2400" dirty="0" smtClean="0"/>
          </a:p>
          <a:p>
            <a:endParaRPr lang="zh-CN" altLang="zh-CN" sz="2400" dirty="0">
              <a:latin typeface="+mn-ea"/>
            </a:endParaRPr>
          </a:p>
          <a:p>
            <a:r>
              <a:rPr lang="zh-CN" altLang="zh-CN" sz="2400" dirty="0">
                <a:latin typeface="+mn-ea"/>
              </a:rPr>
              <a:t>员工队伍由不同类型的员工构成，包括专业、能力、素质、资历、兴趣等，具有不同特征的员工对于企业具有不同价值，需要给予不同程度的关注和保护。根据企业的生产经营特点和发展战略选择，从员工队伍的实际情况出发，制定恰当的员工分类标准，对员工队伍进行分类管理，是企业人力资源管理的一个重要原则。其意义在于，能够提高管理效率，节约成本投资，增强企业活力。</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提高管理效率</a:t>
            </a:r>
          </a:p>
          <a:p>
            <a:pPr marL="342900" indent="-342900">
              <a:buFont typeface="Wingdings" panose="05000000000000000000" pitchFamily="2" charset="2"/>
              <a:buChar char="ü"/>
            </a:pPr>
            <a:r>
              <a:rPr lang="zh-CN" altLang="zh-CN" sz="2400" dirty="0"/>
              <a:t>节约成本投资</a:t>
            </a:r>
          </a:p>
          <a:p>
            <a:pPr marL="342900" indent="-342900">
              <a:buFont typeface="Wingdings" panose="05000000000000000000" pitchFamily="2" charset="2"/>
              <a:buChar char="ü"/>
            </a:pPr>
            <a:r>
              <a:rPr lang="zh-CN" altLang="zh-CN" sz="2400" dirty="0"/>
              <a:t>增强企业活力</a:t>
            </a:r>
          </a:p>
          <a:p>
            <a:endParaRPr lang="zh-CN" altLang="zh-CN" sz="2400" dirty="0"/>
          </a:p>
          <a:p>
            <a:endParaRPr lang="zh-CN" altLang="en-US" sz="2400" dirty="0"/>
          </a:p>
        </p:txBody>
      </p:sp>
    </p:spTree>
    <p:extLst>
      <p:ext uri="{BB962C8B-B14F-4D97-AF65-F5344CB8AC3E}">
        <p14:creationId xmlns="" xmlns:p14="http://schemas.microsoft.com/office/powerpoint/2010/main" val="4549125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4893647"/>
          </a:xfrm>
          <a:prstGeom prst="rect">
            <a:avLst/>
          </a:prstGeom>
          <a:noFill/>
        </p:spPr>
        <p:txBody>
          <a:bodyPr wrap="square" rtlCol="0">
            <a:spAutoFit/>
          </a:bodyPr>
          <a:lstStyle/>
          <a:p>
            <a:r>
              <a:rPr lang="zh-CN" altLang="zh-CN" sz="2400" dirty="0"/>
              <a:t>（二）员工分类管理的</a:t>
            </a:r>
            <a:r>
              <a:rPr lang="zh-CN" altLang="zh-CN" sz="2400" dirty="0" smtClean="0"/>
              <a:t>方式</a:t>
            </a:r>
            <a:endParaRPr lang="en-US" altLang="zh-CN" sz="2400" dirty="0" smtClean="0"/>
          </a:p>
          <a:p>
            <a:endParaRPr lang="zh-CN" altLang="zh-CN" sz="2400" dirty="0">
              <a:latin typeface="+mn-ea"/>
            </a:endParaRPr>
          </a:p>
          <a:p>
            <a:r>
              <a:rPr lang="zh-CN" altLang="zh-CN" sz="2400" dirty="0">
                <a:latin typeface="+mn-ea"/>
              </a:rPr>
              <a:t>员工分类管理的关键在于建立员工分类标准。由于企业人力资源管理的根本任务是在劳动市场的约束下建立自身特有的员工队伍，以此实现企业经营效益、促进企业持续发展，因此建立员工分类标准的一个根本问题是如何处理市场与企业的关系，由此出现了不同的员工分类方式，产生了与此相应的不同员工分类管理办法。</a:t>
            </a:r>
            <a:endParaRPr lang="en-US" altLang="zh-CN" sz="2400" dirty="0">
              <a:latin typeface="+mn-ea"/>
            </a:endParaRPr>
          </a:p>
          <a:p>
            <a:endParaRPr lang="zh-CN" altLang="zh-CN" sz="2400" dirty="0"/>
          </a:p>
          <a:p>
            <a:r>
              <a:rPr lang="en-US" altLang="zh-CN" sz="2400" dirty="0"/>
              <a:t>1.</a:t>
            </a:r>
            <a:r>
              <a:rPr lang="zh-CN" altLang="zh-CN" sz="2400" dirty="0"/>
              <a:t>市场本位的员工分类管理</a:t>
            </a:r>
          </a:p>
          <a:p>
            <a:r>
              <a:rPr lang="en-US" altLang="zh-CN" sz="2400" dirty="0"/>
              <a:t>2.</a:t>
            </a:r>
            <a:r>
              <a:rPr lang="zh-CN" altLang="zh-CN" sz="2400" dirty="0"/>
              <a:t>企业本位的员工分类管理</a:t>
            </a:r>
          </a:p>
          <a:p>
            <a:endParaRPr lang="zh-CN" altLang="en-US" sz="2400" dirty="0"/>
          </a:p>
        </p:txBody>
      </p:sp>
    </p:spTree>
    <p:extLst>
      <p:ext uri="{BB962C8B-B14F-4D97-AF65-F5344CB8AC3E}">
        <p14:creationId xmlns="" xmlns:p14="http://schemas.microsoft.com/office/powerpoint/2010/main" val="23722935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2677656"/>
          </a:xfrm>
          <a:prstGeom prst="rect">
            <a:avLst/>
          </a:prstGeom>
          <a:noFill/>
        </p:spPr>
        <p:txBody>
          <a:bodyPr wrap="square" rtlCol="0">
            <a:spAutoFit/>
          </a:bodyPr>
          <a:lstStyle/>
          <a:p>
            <a:r>
              <a:rPr lang="en-US" altLang="zh-CN" sz="2400" dirty="0" smtClean="0"/>
              <a:t>1</a:t>
            </a:r>
            <a:r>
              <a:rPr lang="en-US" altLang="zh-CN" sz="2400" dirty="0"/>
              <a:t>.</a:t>
            </a:r>
            <a:r>
              <a:rPr lang="zh-CN" altLang="zh-CN" sz="2400" dirty="0"/>
              <a:t>市场本位的员工分类</a:t>
            </a:r>
            <a:r>
              <a:rPr lang="zh-CN" altLang="zh-CN" sz="2400" dirty="0" smtClean="0"/>
              <a:t>管理</a:t>
            </a:r>
            <a:endParaRPr lang="en-US" altLang="zh-CN" sz="2400" dirty="0" smtClean="0"/>
          </a:p>
          <a:p>
            <a:endParaRPr lang="en-US" altLang="zh-CN" sz="2400" dirty="0" smtClean="0"/>
          </a:p>
          <a:p>
            <a:r>
              <a:rPr lang="zh-CN" altLang="zh-CN" sz="2400" dirty="0">
                <a:latin typeface="+mn-ea"/>
              </a:rPr>
              <a:t>所谓市场本位的员工分类管理，是指把利用外部劳动市场当成人力资源管理的基础，比较直接地依托劳动市场制定员工管理措施，建立员工管理体系。与此相应的员工分类模型以稀缺性和重要性为分类</a:t>
            </a:r>
            <a:r>
              <a:rPr lang="zh-CN" altLang="zh-CN" sz="2400" dirty="0" smtClean="0">
                <a:latin typeface="+mn-ea"/>
              </a:rPr>
              <a:t>依据</a:t>
            </a:r>
            <a:r>
              <a:rPr lang="zh-CN" altLang="en-US" sz="2400" dirty="0">
                <a:latin typeface="+mn-ea"/>
              </a:rPr>
              <a:t>。</a:t>
            </a:r>
            <a:endParaRPr lang="en-US" altLang="zh-CN" sz="2400" dirty="0">
              <a:latin typeface="+mn-ea"/>
            </a:endParaRPr>
          </a:p>
          <a:p>
            <a:endParaRPr lang="zh-CN" altLang="en-US" sz="2400" dirty="0"/>
          </a:p>
        </p:txBody>
      </p:sp>
      <p:pic>
        <p:nvPicPr>
          <p:cNvPr id="4" name="3-1.EPS" descr="id:2147495142;FounderCES"/>
          <p:cNvPicPr/>
          <p:nvPr/>
        </p:nvPicPr>
        <p:blipFill>
          <a:blip r:embed="rId2" cstate="print">
            <a:duotone>
              <a:prstClr val="black"/>
              <a:schemeClr val="accent2">
                <a:tint val="45000"/>
                <a:satMod val="400000"/>
              </a:schemeClr>
            </a:duotone>
          </a:blip>
          <a:stretch>
            <a:fillRect/>
          </a:stretch>
        </p:blipFill>
        <p:spPr>
          <a:xfrm>
            <a:off x="765548" y="3574844"/>
            <a:ext cx="3054284" cy="2737466"/>
          </a:xfrm>
          <a:prstGeom prst="rect">
            <a:avLst/>
          </a:prstGeom>
        </p:spPr>
      </p:pic>
    </p:spTree>
    <p:extLst>
      <p:ext uri="{BB962C8B-B14F-4D97-AF65-F5344CB8AC3E}">
        <p14:creationId xmlns="" xmlns:p14="http://schemas.microsoft.com/office/powerpoint/2010/main" val="7504370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3046988"/>
          </a:xfrm>
          <a:prstGeom prst="rect">
            <a:avLst/>
          </a:prstGeom>
          <a:noFill/>
        </p:spPr>
        <p:txBody>
          <a:bodyPr wrap="square" rtlCol="0">
            <a:spAutoFit/>
          </a:bodyPr>
          <a:lstStyle/>
          <a:p>
            <a:r>
              <a:rPr lang="en-US" altLang="zh-CN" sz="2400" dirty="0" smtClean="0"/>
              <a:t>2.</a:t>
            </a:r>
            <a:r>
              <a:rPr lang="zh-CN" altLang="zh-CN" sz="2400" dirty="0"/>
              <a:t>企业本位的员工分类</a:t>
            </a:r>
            <a:r>
              <a:rPr lang="zh-CN" altLang="zh-CN" sz="2400" dirty="0" smtClean="0"/>
              <a:t>管理</a:t>
            </a:r>
            <a:endParaRPr lang="en-US" altLang="zh-CN" sz="2400" dirty="0" smtClean="0"/>
          </a:p>
          <a:p>
            <a:endParaRPr lang="zh-CN" altLang="zh-CN" sz="2400" dirty="0"/>
          </a:p>
          <a:p>
            <a:r>
              <a:rPr lang="zh-CN" altLang="zh-CN" sz="2400" dirty="0">
                <a:latin typeface="+mn-ea"/>
              </a:rPr>
              <a:t>所谓企业本位的员工分类管理，是把建立体现企业特点的员工定价机制当成人力资源管理的基础，只是间接考虑劳动市场的影响，主要根据企业经营模式和发展战略建立员工管理体系。与此相应的员工分类模型以才干和承诺为分类依据</a:t>
            </a:r>
            <a:r>
              <a:rPr lang="zh-CN" altLang="en-US" sz="2400" dirty="0">
                <a:latin typeface="+mn-ea"/>
              </a:rPr>
              <a:t>。</a:t>
            </a:r>
            <a:endParaRPr lang="en-US" altLang="zh-CN" sz="2400" dirty="0">
              <a:latin typeface="+mn-ea"/>
            </a:endParaRPr>
          </a:p>
          <a:p>
            <a:endParaRPr lang="zh-CN" altLang="en-US" sz="2400" dirty="0"/>
          </a:p>
        </p:txBody>
      </p:sp>
      <p:pic>
        <p:nvPicPr>
          <p:cNvPr id="5" name="3-2.EPS" descr="id:2147495157;FounderCES"/>
          <p:cNvPicPr/>
          <p:nvPr/>
        </p:nvPicPr>
        <p:blipFill>
          <a:blip r:embed="rId2" cstate="print">
            <a:duotone>
              <a:prstClr val="black"/>
              <a:schemeClr val="accent5">
                <a:tint val="45000"/>
                <a:satMod val="400000"/>
              </a:schemeClr>
            </a:duotone>
          </a:blip>
          <a:stretch>
            <a:fillRect/>
          </a:stretch>
        </p:blipFill>
        <p:spPr>
          <a:xfrm>
            <a:off x="678042" y="3978284"/>
            <a:ext cx="2941169" cy="2581542"/>
          </a:xfrm>
          <a:prstGeom prst="rect">
            <a:avLst/>
          </a:prstGeom>
        </p:spPr>
      </p:pic>
    </p:spTree>
    <p:extLst>
      <p:ext uri="{BB962C8B-B14F-4D97-AF65-F5344CB8AC3E}">
        <p14:creationId xmlns="" xmlns:p14="http://schemas.microsoft.com/office/powerpoint/2010/main" val="11968151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262979"/>
          </a:xfrm>
          <a:prstGeom prst="rect">
            <a:avLst/>
          </a:prstGeom>
          <a:noFill/>
        </p:spPr>
        <p:txBody>
          <a:bodyPr wrap="square" rtlCol="0">
            <a:spAutoFit/>
          </a:bodyPr>
          <a:lstStyle/>
          <a:p>
            <a:r>
              <a:rPr lang="zh-CN" altLang="zh-CN" sz="2400" dirty="0"/>
              <a:t>三、员工管理</a:t>
            </a:r>
            <a:r>
              <a:rPr lang="zh-CN" altLang="zh-CN" sz="2400" dirty="0" smtClean="0"/>
              <a:t>模式</a:t>
            </a:r>
            <a:endParaRPr lang="en-US" altLang="zh-CN" sz="2400" dirty="0" smtClean="0"/>
          </a:p>
          <a:p>
            <a:endParaRPr lang="zh-CN" altLang="zh-CN" sz="2400" dirty="0">
              <a:latin typeface="华文仿宋" panose="02010600040101010101" pitchFamily="2" charset="-122"/>
              <a:ea typeface="华文仿宋" panose="02010600040101010101" pitchFamily="2" charset="-122"/>
            </a:endParaRPr>
          </a:p>
          <a:p>
            <a:r>
              <a:rPr lang="zh-CN" altLang="zh-CN" sz="2400" dirty="0">
                <a:latin typeface="+mn-ea"/>
              </a:rPr>
              <a:t>员工管理模式是制度化、结构化的员工管理体系，体现一定的管理价值观。基于不同的员工分类标准，采取不同的管理措施，建立不同的管理制度，选择不同的管理政策，会出现不同的员工管理模式。实践中常见的员工管理模式有三种，即市场本位、企业本位、人才本位。三种模式具有不同管理思路、关注重点和适用范围，需要分析、比较和选择</a:t>
            </a:r>
            <a:r>
              <a:rPr lang="zh-CN" altLang="en-US" sz="2400" dirty="0">
                <a:latin typeface="+mn-ea"/>
              </a:rPr>
              <a:t>。</a:t>
            </a:r>
            <a:endParaRPr lang="en-US" altLang="zh-CN" sz="2400" dirty="0">
              <a:latin typeface="+mn-ea"/>
            </a:endParaRPr>
          </a:p>
          <a:p>
            <a:endParaRPr lang="en-US" altLang="zh-CN" sz="2400" dirty="0"/>
          </a:p>
          <a:p>
            <a:r>
              <a:rPr lang="zh-CN" altLang="zh-CN" sz="2400" dirty="0"/>
              <a:t>（一）市场本位制</a:t>
            </a:r>
          </a:p>
          <a:p>
            <a:r>
              <a:rPr lang="zh-CN" altLang="zh-CN" sz="2400" dirty="0"/>
              <a:t>（二）企业本位制</a:t>
            </a:r>
          </a:p>
          <a:p>
            <a:r>
              <a:rPr lang="zh-CN" altLang="zh-CN" sz="2400" dirty="0"/>
              <a:t>（三）人才本位制</a:t>
            </a:r>
          </a:p>
          <a:p>
            <a:endParaRPr lang="zh-CN" altLang="en-US" sz="2400" dirty="0"/>
          </a:p>
        </p:txBody>
      </p:sp>
    </p:spTree>
    <p:extLst>
      <p:ext uri="{BB962C8B-B14F-4D97-AF65-F5344CB8AC3E}">
        <p14:creationId xmlns="" xmlns:p14="http://schemas.microsoft.com/office/powerpoint/2010/main" val="12577575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90486"/>
            <a:ext cx="7284277" cy="5632311"/>
          </a:xfrm>
          <a:prstGeom prst="rect">
            <a:avLst/>
          </a:prstGeom>
          <a:noFill/>
        </p:spPr>
        <p:txBody>
          <a:bodyPr wrap="square" rtlCol="0">
            <a:spAutoFit/>
          </a:bodyPr>
          <a:lstStyle/>
          <a:p>
            <a:r>
              <a:rPr lang="zh-CN" altLang="zh-CN" sz="2400" dirty="0"/>
              <a:t>（一）市场本位</a:t>
            </a:r>
            <a:r>
              <a:rPr lang="zh-CN" altLang="zh-CN" sz="2400" dirty="0" smtClean="0"/>
              <a:t>制</a:t>
            </a:r>
            <a:endParaRPr lang="en-US" altLang="zh-CN" sz="2400" dirty="0" smtClean="0"/>
          </a:p>
          <a:p>
            <a:endParaRPr lang="zh-CN" altLang="zh-CN" sz="2400" dirty="0"/>
          </a:p>
          <a:p>
            <a:r>
              <a:rPr lang="zh-CN" altLang="zh-CN" sz="2400" dirty="0">
                <a:latin typeface="+mn-ea"/>
              </a:rPr>
              <a:t>市场本位制的员工管理模式把市场工资引入企业作为员工评价的主要标准。这种模式以高度发达的劳动市场为环境条件，以短期雇佣的用工方式强化工作动力，以严密分工的方式提高工作效率，以规模生产的方式降低经营成本、提高企业效益。相应地，在员工管理中强调技术规范，管理的标准化程度较高。</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smtClean="0"/>
              <a:t>市场化</a:t>
            </a:r>
            <a:r>
              <a:rPr lang="zh-CN" altLang="zh-CN" sz="2400" dirty="0"/>
              <a:t>：劳动价格</a:t>
            </a:r>
          </a:p>
          <a:p>
            <a:pPr marL="342900" indent="-342900">
              <a:buFont typeface="Wingdings" panose="05000000000000000000" pitchFamily="2" charset="2"/>
              <a:buChar char="ü"/>
            </a:pPr>
            <a:r>
              <a:rPr lang="zh-CN" altLang="zh-CN" sz="2400" dirty="0"/>
              <a:t>短期化：灵活用工</a:t>
            </a:r>
          </a:p>
          <a:p>
            <a:pPr marL="342900" indent="-342900">
              <a:buFont typeface="Wingdings" panose="05000000000000000000" pitchFamily="2" charset="2"/>
              <a:buChar char="ü"/>
            </a:pPr>
            <a:r>
              <a:rPr lang="zh-CN" altLang="zh-CN" sz="2400" dirty="0"/>
              <a:t>标准化：职责界定</a:t>
            </a:r>
          </a:p>
          <a:p>
            <a:pPr marL="342900" indent="-342900">
              <a:buFont typeface="Wingdings" panose="05000000000000000000" pitchFamily="2" charset="2"/>
              <a:buChar char="ü"/>
            </a:pPr>
            <a:r>
              <a:rPr lang="zh-CN" altLang="zh-CN" sz="2400" dirty="0"/>
              <a:t>技术化：物力投资</a:t>
            </a:r>
          </a:p>
          <a:p>
            <a:pPr marL="342900" indent="-342900">
              <a:buFont typeface="Wingdings" panose="05000000000000000000" pitchFamily="2" charset="2"/>
              <a:buChar char="ü"/>
            </a:pPr>
            <a:r>
              <a:rPr lang="zh-CN" altLang="zh-CN" sz="2400" dirty="0"/>
              <a:t>规模化：批量生产</a:t>
            </a:r>
          </a:p>
          <a:p>
            <a:endParaRPr lang="zh-CN" altLang="en-US" sz="2400" dirty="0"/>
          </a:p>
        </p:txBody>
      </p:sp>
    </p:spTree>
    <p:extLst>
      <p:ext uri="{BB962C8B-B14F-4D97-AF65-F5344CB8AC3E}">
        <p14:creationId xmlns="" xmlns:p14="http://schemas.microsoft.com/office/powerpoint/2010/main" val="20701267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a:t>第</a:t>
            </a:r>
            <a:r>
              <a:rPr lang="en-US" altLang="zh-CN" sz="3600" dirty="0"/>
              <a:t>3</a:t>
            </a:r>
            <a:r>
              <a:rPr lang="zh-CN" altLang="zh-CN" sz="3600" dirty="0"/>
              <a:t>节　员工价值实现</a:t>
            </a:r>
          </a:p>
        </p:txBody>
      </p:sp>
      <p:sp>
        <p:nvSpPr>
          <p:cNvPr id="3" name="文本框 2"/>
          <p:cNvSpPr txBox="1"/>
          <p:nvPr/>
        </p:nvSpPr>
        <p:spPr>
          <a:xfrm>
            <a:off x="508001" y="1101034"/>
            <a:ext cx="7284277" cy="6001643"/>
          </a:xfrm>
          <a:prstGeom prst="rect">
            <a:avLst/>
          </a:prstGeom>
          <a:noFill/>
        </p:spPr>
        <p:txBody>
          <a:bodyPr wrap="square" rtlCol="0">
            <a:spAutoFit/>
          </a:bodyPr>
          <a:lstStyle/>
          <a:p>
            <a:r>
              <a:rPr lang="zh-CN" altLang="zh-CN" sz="2400" dirty="0"/>
              <a:t>（二）企业本位</a:t>
            </a:r>
            <a:r>
              <a:rPr lang="zh-CN" altLang="zh-CN" sz="2400" dirty="0" smtClean="0"/>
              <a:t>制</a:t>
            </a:r>
            <a:endParaRPr lang="en-US" altLang="zh-CN" sz="2400" dirty="0" smtClean="0"/>
          </a:p>
          <a:p>
            <a:endParaRPr lang="zh-CN" altLang="zh-CN" sz="2400" dirty="0"/>
          </a:p>
          <a:p>
            <a:r>
              <a:rPr lang="zh-CN" altLang="zh-CN" sz="2400" dirty="0">
                <a:latin typeface="+mn-ea"/>
              </a:rPr>
              <a:t>企业本位制的员工管理模式把企业自身的管理规则作为员工评价的主要标准。这种管理模式重视企业与员工之间的信任关系，以长期用工的方式塑造企业利益共同体，以团队协作的方式提高工作效率，以人性化管理的方式开发员工潜力，以灵活多样的经营方式提高企业效益。相应地，员工管理强调人员素质培养，组织凝聚力较强。</a:t>
            </a:r>
            <a:endParaRPr lang="en-US" altLang="zh-CN" sz="2400" dirty="0">
              <a:latin typeface="+mn-ea"/>
            </a:endParaRPr>
          </a:p>
          <a:p>
            <a:pPr marL="342900" indent="-342900">
              <a:buFont typeface="Wingdings" panose="05000000000000000000" pitchFamily="2" charset="2"/>
              <a:buChar char="ü"/>
            </a:pPr>
            <a:endParaRPr lang="zh-CN" altLang="zh-CN" sz="2400" dirty="0"/>
          </a:p>
          <a:p>
            <a:pPr marL="342900" indent="-342900">
              <a:buFont typeface="Wingdings" panose="05000000000000000000" pitchFamily="2" charset="2"/>
              <a:buChar char="ü"/>
            </a:pPr>
            <a:r>
              <a:rPr lang="zh-CN" altLang="zh-CN" sz="2400" dirty="0" smtClean="0"/>
              <a:t>企业化</a:t>
            </a:r>
            <a:r>
              <a:rPr lang="zh-CN" altLang="zh-CN" sz="2400" dirty="0"/>
              <a:t>：员工规范</a:t>
            </a:r>
          </a:p>
          <a:p>
            <a:pPr marL="342900" indent="-342900">
              <a:buFont typeface="Wingdings" panose="05000000000000000000" pitchFamily="2" charset="2"/>
              <a:buChar char="ü"/>
            </a:pPr>
            <a:r>
              <a:rPr lang="zh-CN" altLang="zh-CN" sz="2400" dirty="0"/>
              <a:t>特殊化：长期合作</a:t>
            </a:r>
          </a:p>
          <a:p>
            <a:pPr marL="342900" indent="-342900">
              <a:buFont typeface="Wingdings" panose="05000000000000000000" pitchFamily="2" charset="2"/>
              <a:buChar char="ü"/>
            </a:pPr>
            <a:r>
              <a:rPr lang="zh-CN" altLang="zh-CN" sz="2400" dirty="0"/>
              <a:t>团队化：协作习惯</a:t>
            </a:r>
          </a:p>
          <a:p>
            <a:pPr marL="342900" indent="-342900">
              <a:buFont typeface="Wingdings" panose="05000000000000000000" pitchFamily="2" charset="2"/>
              <a:buChar char="ü"/>
            </a:pPr>
            <a:r>
              <a:rPr lang="zh-CN" altLang="zh-CN" sz="2400" dirty="0"/>
              <a:t>人性化：素质培养</a:t>
            </a:r>
          </a:p>
          <a:p>
            <a:pPr marL="342900" indent="-342900">
              <a:buFont typeface="Wingdings" panose="05000000000000000000" pitchFamily="2" charset="2"/>
              <a:buChar char="ü"/>
            </a:pPr>
            <a:r>
              <a:rPr lang="zh-CN" altLang="zh-CN" sz="2400" dirty="0"/>
              <a:t>多样化：供大于求</a:t>
            </a:r>
          </a:p>
          <a:p>
            <a:endParaRPr lang="zh-CN" altLang="en-US" sz="2400" dirty="0"/>
          </a:p>
        </p:txBody>
      </p:sp>
    </p:spTree>
    <p:extLst>
      <p:ext uri="{BB962C8B-B14F-4D97-AF65-F5344CB8AC3E}">
        <p14:creationId xmlns="" xmlns:p14="http://schemas.microsoft.com/office/powerpoint/2010/main" val="4110916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3</a:t>
            </a:r>
            <a:r>
              <a:rPr lang="zh-CN" altLang="zh-CN" dirty="0"/>
              <a:t>节　员工价值实现</a:t>
            </a:r>
          </a:p>
        </p:txBody>
      </p:sp>
      <p:sp>
        <p:nvSpPr>
          <p:cNvPr id="3" name="文本框 2"/>
          <p:cNvSpPr txBox="1"/>
          <p:nvPr/>
        </p:nvSpPr>
        <p:spPr>
          <a:xfrm>
            <a:off x="508001" y="1101034"/>
            <a:ext cx="7284277" cy="5632311"/>
          </a:xfrm>
          <a:prstGeom prst="rect">
            <a:avLst/>
          </a:prstGeom>
          <a:noFill/>
        </p:spPr>
        <p:txBody>
          <a:bodyPr wrap="square" rtlCol="0">
            <a:spAutoFit/>
          </a:bodyPr>
          <a:lstStyle/>
          <a:p>
            <a:r>
              <a:rPr lang="zh-CN" altLang="en-US" sz="2400" dirty="0"/>
              <a:t>（三）人才本位</a:t>
            </a:r>
            <a:r>
              <a:rPr lang="zh-CN" altLang="en-US" sz="2400" dirty="0" smtClean="0"/>
              <a:t>制</a:t>
            </a:r>
            <a:endParaRPr lang="en-US" altLang="zh-CN" sz="2400" dirty="0" smtClean="0"/>
          </a:p>
          <a:p>
            <a:endParaRPr lang="zh-CN" altLang="en-US" sz="2400" dirty="0"/>
          </a:p>
          <a:p>
            <a:r>
              <a:rPr lang="zh-CN" altLang="en-US" sz="2400" dirty="0">
                <a:latin typeface="+mn-ea"/>
              </a:rPr>
              <a:t>人才本位制的员工管理模式的特点是对不同类型员工采用不同评价标准。这种管理模式的作用机理是通过构建企业内部竞争平台，为不同类型的员工提供不同的发展前景，以双向选择、择优保留、重点开发的方式，构建骨干员工队伍作为企业发展的依托。相应地，员工管理的自主性和创新性较强。</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差异化：员工分类标准</a:t>
            </a:r>
          </a:p>
          <a:p>
            <a:pPr marL="342900" indent="-342900">
              <a:buFont typeface="Wingdings" panose="05000000000000000000" pitchFamily="2" charset="2"/>
              <a:buChar char="ü"/>
            </a:pPr>
            <a:r>
              <a:rPr lang="zh-CN" altLang="en-US" sz="2400" dirty="0"/>
              <a:t>多样化：灵活用工方式</a:t>
            </a:r>
          </a:p>
          <a:p>
            <a:pPr marL="342900" indent="-342900">
              <a:buFont typeface="Wingdings" panose="05000000000000000000" pitchFamily="2" charset="2"/>
              <a:buChar char="ü"/>
            </a:pPr>
            <a:r>
              <a:rPr lang="zh-CN" altLang="en-US" sz="2400" dirty="0"/>
              <a:t>开发化：持续人力投资</a:t>
            </a:r>
          </a:p>
          <a:p>
            <a:pPr marL="342900" indent="-342900">
              <a:buFont typeface="Wingdings" panose="05000000000000000000" pitchFamily="2" charset="2"/>
              <a:buChar char="ü"/>
            </a:pPr>
            <a:r>
              <a:rPr lang="zh-CN" altLang="en-US" sz="2400" dirty="0"/>
              <a:t>自主化：利益关系整合</a:t>
            </a:r>
          </a:p>
          <a:p>
            <a:pPr marL="342900" indent="-342900">
              <a:buFont typeface="Wingdings" panose="05000000000000000000" pitchFamily="2" charset="2"/>
              <a:buChar char="ü"/>
            </a:pPr>
            <a:r>
              <a:rPr lang="zh-CN" altLang="en-US" sz="2400" dirty="0"/>
              <a:t>创新化：市场开发引导</a:t>
            </a:r>
          </a:p>
          <a:p>
            <a:endParaRPr lang="zh-CN" altLang="en-US" sz="2400" dirty="0"/>
          </a:p>
        </p:txBody>
      </p:sp>
    </p:spTree>
    <p:extLst>
      <p:ext uri="{BB962C8B-B14F-4D97-AF65-F5344CB8AC3E}">
        <p14:creationId xmlns="" xmlns:p14="http://schemas.microsoft.com/office/powerpoint/2010/main" val="11983758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本章小结</a:t>
            </a:r>
            <a:endParaRPr lang="zh-CN" altLang="en-US" sz="3600" dirty="0"/>
          </a:p>
        </p:txBody>
      </p:sp>
      <p:sp>
        <p:nvSpPr>
          <p:cNvPr id="3" name="文本框 2"/>
          <p:cNvSpPr txBox="1"/>
          <p:nvPr/>
        </p:nvSpPr>
        <p:spPr>
          <a:xfrm>
            <a:off x="508000" y="1659835"/>
            <a:ext cx="7883831" cy="5262979"/>
          </a:xfrm>
          <a:prstGeom prst="rect">
            <a:avLst/>
          </a:prstGeom>
          <a:noFill/>
        </p:spPr>
        <p:txBody>
          <a:bodyPr wrap="square" rtlCol="0">
            <a:spAutoFit/>
          </a:bodyPr>
          <a:lstStyle/>
          <a:p>
            <a:r>
              <a:rPr lang="zh-CN" altLang="zh-CN" sz="2400" dirty="0" smtClean="0"/>
              <a:t>劳动交易以劳动合同方式把劳动者与用人单位结合起来，把人力资源纳入有计划的生产经营活动之中，创造和实现劳动价值。</a:t>
            </a:r>
          </a:p>
          <a:p>
            <a:r>
              <a:rPr lang="en-US" altLang="zh-CN" sz="2400" dirty="0" smtClean="0"/>
              <a:t> </a:t>
            </a:r>
            <a:endParaRPr lang="zh-CN" altLang="zh-CN" sz="2400" dirty="0" smtClean="0"/>
          </a:p>
          <a:p>
            <a:r>
              <a:rPr lang="zh-CN" altLang="zh-CN" sz="2400" dirty="0" smtClean="0"/>
              <a:t>劳动合同是劳动交易的结果和保障，以法律方式明确交易双方的责任与权利。</a:t>
            </a:r>
          </a:p>
          <a:p>
            <a:r>
              <a:rPr lang="en-US" altLang="zh-CN" sz="2400" dirty="0" smtClean="0"/>
              <a:t> </a:t>
            </a:r>
            <a:endParaRPr lang="zh-CN" altLang="zh-CN" sz="2400" dirty="0" smtClean="0"/>
          </a:p>
          <a:p>
            <a:r>
              <a:rPr lang="zh-CN" altLang="zh-CN" sz="2400" dirty="0" smtClean="0"/>
              <a:t>建立符合企业实际的员工价值测评和实现机制，能够引导和促进员工价值的创造、比较和分配，是企业人力资源管理的中心任务。</a:t>
            </a:r>
          </a:p>
          <a:p>
            <a:r>
              <a:rPr lang="en-US" altLang="zh-CN" sz="2400" dirty="0" smtClean="0"/>
              <a:t> </a:t>
            </a:r>
            <a:endParaRPr lang="zh-CN" altLang="zh-CN" sz="2400" dirty="0" smtClean="0"/>
          </a:p>
          <a:p>
            <a:r>
              <a:rPr lang="zh-CN" altLang="zh-CN" sz="2400" dirty="0" smtClean="0"/>
              <a:t>不同企业具有不同的员工定价机制，通过企业员工管理模式体现出来。</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normAutofit/>
          </a:bodyPr>
          <a:lstStyle/>
          <a:p>
            <a:r>
              <a:rPr lang="zh-CN" altLang="en-US" sz="3600"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zh-CN" altLang="zh-CN" sz="2800" dirty="0" smtClean="0"/>
              <a:t>一封辞职信</a:t>
            </a:r>
          </a:p>
          <a:p>
            <a:pPr algn="ctr">
              <a:buFont typeface="Arial" panose="020B0604020202020204" pitchFamily="34" charset="0"/>
              <a:buNone/>
            </a:pPr>
            <a:r>
              <a:rPr lang="zh-CN" altLang="en-US" sz="2800" dirty="0" smtClean="0">
                <a:latin typeface="+mn-ea"/>
              </a:rPr>
              <a:t>                        </a:t>
            </a:r>
            <a:endParaRPr lang="en-US" altLang="zh-CN" sz="2800" dirty="0" smtClean="0">
              <a:latin typeface="+mn-ea"/>
            </a:endParaRPr>
          </a:p>
          <a:p>
            <a:r>
              <a:rPr lang="en-US" altLang="zh-CN" sz="2800" dirty="0" smtClean="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smtClean="0"/>
              <a:t>关键术语</a:t>
            </a:r>
            <a:endParaRPr lang="zh-CN" altLang="en-US" sz="3600" dirty="0"/>
          </a:p>
        </p:txBody>
      </p:sp>
      <p:sp>
        <p:nvSpPr>
          <p:cNvPr id="3" name="文本框 2"/>
          <p:cNvSpPr txBox="1"/>
          <p:nvPr/>
        </p:nvSpPr>
        <p:spPr>
          <a:xfrm>
            <a:off x="508001" y="1659835"/>
            <a:ext cx="6740292" cy="3416320"/>
          </a:xfrm>
          <a:prstGeom prst="rect">
            <a:avLst/>
          </a:prstGeom>
          <a:noFill/>
        </p:spPr>
        <p:txBody>
          <a:bodyPr wrap="square" rtlCol="0">
            <a:spAutoFit/>
          </a:bodyPr>
          <a:lstStyle/>
          <a:p>
            <a:r>
              <a:rPr lang="zh-CN" altLang="zh-CN" sz="2400" dirty="0" smtClean="0"/>
              <a:t>劳动交易（</a:t>
            </a:r>
            <a:r>
              <a:rPr lang="en-US" altLang="zh-CN" sz="2400" dirty="0" smtClean="0"/>
              <a:t>labor transaction</a:t>
            </a:r>
            <a:r>
              <a:rPr lang="zh-CN" altLang="zh-CN" sz="2400" dirty="0" smtClean="0"/>
              <a:t>）</a:t>
            </a:r>
          </a:p>
          <a:p>
            <a:r>
              <a:rPr lang="zh-CN" altLang="zh-CN" sz="2400" dirty="0" smtClean="0"/>
              <a:t>劳动市场（</a:t>
            </a:r>
            <a:r>
              <a:rPr lang="en-US" altLang="zh-CN" sz="2400" dirty="0" smtClean="0"/>
              <a:t>labor market</a:t>
            </a:r>
            <a:r>
              <a:rPr lang="zh-CN" altLang="zh-CN" sz="2400" dirty="0" smtClean="0"/>
              <a:t>）</a:t>
            </a:r>
          </a:p>
          <a:p>
            <a:r>
              <a:rPr lang="zh-CN" altLang="zh-CN" sz="2400" dirty="0" smtClean="0"/>
              <a:t>外部劳动市场（</a:t>
            </a:r>
            <a:r>
              <a:rPr lang="en-US" altLang="zh-CN" sz="2400" dirty="0" smtClean="0"/>
              <a:t>external labor market</a:t>
            </a:r>
            <a:r>
              <a:rPr lang="zh-CN" altLang="zh-CN" sz="2400" dirty="0" smtClean="0"/>
              <a:t>）</a:t>
            </a:r>
          </a:p>
          <a:p>
            <a:r>
              <a:rPr lang="zh-CN" altLang="zh-CN" sz="2400" dirty="0" smtClean="0"/>
              <a:t>内部劳动市场（</a:t>
            </a:r>
            <a:r>
              <a:rPr lang="en-US" altLang="zh-CN" sz="2400" dirty="0" smtClean="0"/>
              <a:t>internal labor market</a:t>
            </a:r>
            <a:r>
              <a:rPr lang="zh-CN" altLang="zh-CN" sz="2400" dirty="0" smtClean="0"/>
              <a:t>）</a:t>
            </a:r>
          </a:p>
          <a:p>
            <a:r>
              <a:rPr lang="zh-CN" altLang="zh-CN" sz="2400" dirty="0" smtClean="0"/>
              <a:t>劳动力需求（</a:t>
            </a:r>
            <a:r>
              <a:rPr lang="en-US" altLang="zh-CN" sz="2400" dirty="0" smtClean="0"/>
              <a:t>labor demand</a:t>
            </a:r>
            <a:r>
              <a:rPr lang="zh-CN" altLang="zh-CN" sz="2400" dirty="0" smtClean="0"/>
              <a:t>）</a:t>
            </a:r>
          </a:p>
          <a:p>
            <a:r>
              <a:rPr lang="zh-CN" altLang="zh-CN" sz="2400" dirty="0" smtClean="0"/>
              <a:t>劳动力供给（</a:t>
            </a:r>
            <a:r>
              <a:rPr lang="en-US" altLang="zh-CN" sz="2400" dirty="0" smtClean="0"/>
              <a:t>labor supply</a:t>
            </a:r>
            <a:r>
              <a:rPr lang="zh-CN" altLang="zh-CN" sz="2400" dirty="0" smtClean="0"/>
              <a:t>）</a:t>
            </a:r>
          </a:p>
          <a:p>
            <a:r>
              <a:rPr lang="zh-CN" altLang="zh-CN" sz="2400" dirty="0" smtClean="0"/>
              <a:t>就业（</a:t>
            </a:r>
            <a:r>
              <a:rPr lang="en-US" altLang="zh-CN" sz="2400" dirty="0" smtClean="0"/>
              <a:t>employment</a:t>
            </a:r>
            <a:r>
              <a:rPr lang="zh-CN" altLang="zh-CN" sz="2400" dirty="0" smtClean="0"/>
              <a:t>）</a:t>
            </a:r>
          </a:p>
          <a:p>
            <a:r>
              <a:rPr lang="zh-CN" altLang="zh-CN" sz="2400" dirty="0" smtClean="0"/>
              <a:t>劳动合同（</a:t>
            </a:r>
            <a:r>
              <a:rPr lang="en-US" altLang="zh-CN" sz="2400" dirty="0" smtClean="0"/>
              <a:t>labor contract</a:t>
            </a:r>
            <a:r>
              <a:rPr lang="zh-CN" altLang="zh-CN" sz="2400" dirty="0" smtClean="0"/>
              <a:t>）</a:t>
            </a:r>
          </a:p>
          <a:p>
            <a:r>
              <a:rPr lang="zh-CN" altLang="zh-CN" sz="2400" dirty="0" smtClean="0"/>
              <a:t>员工管理（</a:t>
            </a:r>
            <a:r>
              <a:rPr lang="en-US" altLang="zh-CN" sz="2400" dirty="0" smtClean="0"/>
              <a:t>talent management</a:t>
            </a:r>
            <a:r>
              <a:rPr lang="zh-CN" altLang="zh-CN" sz="2400" dirty="0" smtClean="0"/>
              <a:t>）</a:t>
            </a: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smtClean="0"/>
              <a:t>思考题</a:t>
            </a:r>
            <a:endParaRPr lang="zh-CN" altLang="en-US" sz="3600" dirty="0"/>
          </a:p>
        </p:txBody>
      </p:sp>
      <p:sp>
        <p:nvSpPr>
          <p:cNvPr id="3" name="文本框 2"/>
          <p:cNvSpPr txBox="1"/>
          <p:nvPr/>
        </p:nvSpPr>
        <p:spPr>
          <a:xfrm>
            <a:off x="508000" y="1659835"/>
            <a:ext cx="7736347" cy="4401205"/>
          </a:xfrm>
          <a:prstGeom prst="rect">
            <a:avLst/>
          </a:prstGeom>
          <a:noFill/>
        </p:spPr>
        <p:txBody>
          <a:bodyPr wrap="square" rtlCol="0">
            <a:spAutoFit/>
          </a:bodyPr>
          <a:lstStyle/>
          <a:p>
            <a:r>
              <a:rPr lang="en-US" altLang="zh-CN" sz="2000" dirty="0" smtClean="0"/>
              <a:t>1.</a:t>
            </a:r>
            <a:r>
              <a:rPr lang="zh-CN" altLang="zh-CN" sz="2000" dirty="0" smtClean="0"/>
              <a:t>什么叫作劳动交易？劳动力价格是如何形成与发挥作用的？</a:t>
            </a:r>
          </a:p>
          <a:p>
            <a:r>
              <a:rPr lang="en-US" altLang="zh-CN" sz="2000" dirty="0" smtClean="0"/>
              <a:t>2.</a:t>
            </a:r>
            <a:r>
              <a:rPr lang="zh-CN" altLang="zh-CN" sz="2000" dirty="0" smtClean="0"/>
              <a:t>劳动就业的方式有哪些？劳动就业如何改进？</a:t>
            </a:r>
          </a:p>
          <a:p>
            <a:r>
              <a:rPr lang="en-US" altLang="zh-CN" sz="2000" dirty="0" smtClean="0"/>
              <a:t>3.</a:t>
            </a:r>
            <a:r>
              <a:rPr lang="zh-CN" altLang="zh-CN" sz="2000" dirty="0" smtClean="0"/>
              <a:t>《劳动合同法》的颁布有何意义？</a:t>
            </a:r>
          </a:p>
          <a:p>
            <a:r>
              <a:rPr lang="en-US" altLang="zh-CN" sz="2000" dirty="0" smtClean="0"/>
              <a:t>4.</a:t>
            </a:r>
            <a:r>
              <a:rPr lang="zh-CN" altLang="zh-CN" sz="2000" dirty="0" smtClean="0"/>
              <a:t>如何理解劳动合同的性质？与员工管理有什么关系？</a:t>
            </a:r>
          </a:p>
          <a:p>
            <a:r>
              <a:rPr lang="en-US" altLang="zh-CN" sz="2000" dirty="0" smtClean="0"/>
              <a:t>5.</a:t>
            </a:r>
            <a:r>
              <a:rPr lang="zh-CN" altLang="zh-CN" sz="2000" dirty="0" smtClean="0"/>
              <a:t>员工管理工作包括哪些内容？如何评价员工管理状况？</a:t>
            </a:r>
          </a:p>
          <a:p>
            <a:r>
              <a:rPr lang="en-US" altLang="zh-CN" sz="2000" dirty="0" smtClean="0"/>
              <a:t>6.</a:t>
            </a:r>
            <a:r>
              <a:rPr lang="zh-CN" altLang="zh-CN" sz="2000" dirty="0" smtClean="0"/>
              <a:t>如何理解企业内部劳动市场？企业内部劳动市场与外部劳动市场有何联系与区别？</a:t>
            </a:r>
          </a:p>
          <a:p>
            <a:r>
              <a:rPr lang="en-US" altLang="zh-CN" sz="2000" dirty="0" smtClean="0"/>
              <a:t>7.</a:t>
            </a:r>
            <a:r>
              <a:rPr lang="zh-CN" altLang="zh-CN" sz="2000" dirty="0" smtClean="0"/>
              <a:t>内部劳动市场在员工管理中如何发挥作用？</a:t>
            </a:r>
            <a:endParaRPr lang="en-US" altLang="zh-CN" sz="2000" dirty="0" smtClean="0"/>
          </a:p>
          <a:p>
            <a:r>
              <a:rPr lang="en-US" altLang="zh-CN" sz="2000" dirty="0" smtClean="0"/>
              <a:t>8.</a:t>
            </a:r>
            <a:r>
              <a:rPr lang="zh-CN" altLang="zh-CN" sz="2000" dirty="0" smtClean="0"/>
              <a:t>员工管理的机理是什么？如何理解员工定价机制？</a:t>
            </a:r>
          </a:p>
          <a:p>
            <a:r>
              <a:rPr lang="en-US" altLang="zh-CN" sz="2000" dirty="0" smtClean="0"/>
              <a:t>9.</a:t>
            </a:r>
            <a:r>
              <a:rPr lang="zh-CN" altLang="zh-CN" sz="2000" dirty="0" smtClean="0"/>
              <a:t>员工价值测评标准是如何形成的？怎样实现？</a:t>
            </a:r>
          </a:p>
          <a:p>
            <a:r>
              <a:rPr lang="en-US" altLang="zh-CN" sz="2000" dirty="0" smtClean="0"/>
              <a:t>10.</a:t>
            </a:r>
            <a:r>
              <a:rPr lang="zh-CN" altLang="zh-CN" sz="2000" dirty="0" smtClean="0"/>
              <a:t>在企业人力资源管理中，员工定价机制具有什么作用？</a:t>
            </a:r>
          </a:p>
          <a:p>
            <a:r>
              <a:rPr lang="en-US" altLang="zh-CN" sz="2000" dirty="0" smtClean="0"/>
              <a:t>11.</a:t>
            </a:r>
            <a:r>
              <a:rPr lang="zh-CN" altLang="zh-CN" sz="2000" dirty="0" smtClean="0"/>
              <a:t>什么叫作员工分类管理？为什么要进行员工分类管理？</a:t>
            </a:r>
          </a:p>
          <a:p>
            <a:r>
              <a:rPr lang="en-US" altLang="zh-CN" sz="2000" dirty="0" smtClean="0"/>
              <a:t>12.</a:t>
            </a:r>
            <a:r>
              <a:rPr lang="zh-CN" altLang="zh-CN" sz="2000" dirty="0" smtClean="0"/>
              <a:t>什么是员工管理模式？有哪些主要的员工管理模式？</a:t>
            </a:r>
          </a:p>
          <a:p>
            <a:r>
              <a:rPr lang="en-US" altLang="zh-CN" sz="2000" dirty="0" smtClean="0"/>
              <a:t>13.</a:t>
            </a:r>
            <a:r>
              <a:rPr lang="zh-CN" altLang="zh-CN" sz="2000" dirty="0" smtClean="0"/>
              <a:t>不同员工管理模式分别适用于什么情况？操作难点在哪里？</a:t>
            </a: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引言</a:t>
            </a:r>
            <a:endParaRPr lang="zh-CN" altLang="en-US" sz="3600" dirty="0"/>
          </a:p>
        </p:txBody>
      </p:sp>
      <p:sp>
        <p:nvSpPr>
          <p:cNvPr id="3" name="文本框 2"/>
          <p:cNvSpPr txBox="1"/>
          <p:nvPr/>
        </p:nvSpPr>
        <p:spPr>
          <a:xfrm>
            <a:off x="508001" y="1270000"/>
            <a:ext cx="6311348" cy="4524315"/>
          </a:xfrm>
          <a:prstGeom prst="rect">
            <a:avLst/>
          </a:prstGeom>
          <a:noFill/>
        </p:spPr>
        <p:txBody>
          <a:bodyPr wrap="square" rtlCol="0">
            <a:spAutoFit/>
          </a:bodyPr>
          <a:lstStyle/>
          <a:p>
            <a:r>
              <a:rPr lang="zh-CN" altLang="zh-CN" sz="2400" dirty="0"/>
              <a:t>企业人力资源来自员工劳动能力的转让与整合，在劳动市场的约束下进行，以劳动合同的形式加以确认，在劳动过程中得以实现。劳动合同明确了企业对于员工能力的使用权，为员工管理提供了法律与制度依据。在劳动合同基础上建立的员工管理体系，把员工纳入有计划的分工协作体系之中，以此提高生产经营效益。通过把市场机制引入企业内部，制定有序的内部竞争办法，能够激励员工提高绩效，为此需要建立员工定价机制。本章探讨员工能力转让、员工队伍建设、员工价值实现。</a:t>
            </a:r>
          </a:p>
          <a:p>
            <a:endParaRPr lang="zh-CN" altLang="en-US" sz="2400" dirty="0"/>
          </a:p>
        </p:txBody>
      </p:sp>
    </p:spTree>
    <p:extLst>
      <p:ext uri="{BB962C8B-B14F-4D97-AF65-F5344CB8AC3E}">
        <p14:creationId xmlns="" xmlns:p14="http://schemas.microsoft.com/office/powerpoint/2010/main" val="30862306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97157" y="2594114"/>
            <a:ext cx="4214192" cy="246221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员工能力转让</a:t>
            </a:r>
          </a:p>
          <a:p>
            <a:pPr>
              <a:lnSpc>
                <a:spcPct val="150000"/>
              </a:lnSpc>
            </a:pPr>
            <a:r>
              <a:rPr lang="zh-CN" altLang="zh-CN" sz="2800" dirty="0"/>
              <a:t>第</a:t>
            </a:r>
            <a:r>
              <a:rPr lang="en-US" altLang="zh-CN" sz="2800" dirty="0"/>
              <a:t>2</a:t>
            </a:r>
            <a:r>
              <a:rPr lang="zh-CN" altLang="zh-CN" sz="2800" dirty="0"/>
              <a:t>节　员工队伍建设</a:t>
            </a:r>
          </a:p>
          <a:p>
            <a:pPr>
              <a:lnSpc>
                <a:spcPct val="150000"/>
              </a:lnSpc>
            </a:pPr>
            <a:r>
              <a:rPr lang="zh-CN" altLang="zh-CN" sz="2800" dirty="0"/>
              <a:t>第</a:t>
            </a:r>
            <a:r>
              <a:rPr lang="en-US" altLang="zh-CN" sz="2800" dirty="0"/>
              <a:t>3</a:t>
            </a:r>
            <a:r>
              <a:rPr lang="zh-CN" altLang="zh-CN" sz="2800" dirty="0"/>
              <a:t>节　员工价值实现</a:t>
            </a:r>
          </a:p>
          <a:p>
            <a:endParaRPr lang="zh-CN" altLang="en-US" sz="2800" dirty="0"/>
          </a:p>
        </p:txBody>
      </p:sp>
      <p:sp>
        <p:nvSpPr>
          <p:cNvPr id="5" name="标题 1"/>
          <p:cNvSpPr>
            <a:spLocks noGrp="1"/>
          </p:cNvSpPr>
          <p:nvPr>
            <p:ph type="title"/>
          </p:nvPr>
        </p:nvSpPr>
        <p:spPr>
          <a:xfrm>
            <a:off x="508001" y="609600"/>
            <a:ext cx="6447501" cy="1320800"/>
          </a:xfrm>
        </p:spPr>
        <p:txBody>
          <a:bodyPr>
            <a:normAutofit/>
          </a:bodyPr>
          <a:lstStyle/>
          <a:p>
            <a:r>
              <a:rPr lang="zh-CN" altLang="en-US" sz="3600" dirty="0" smtClean="0"/>
              <a:t>本章结构</a:t>
            </a:r>
            <a:endParaRPr lang="zh-CN" altLang="en-US" sz="3600" dirty="0"/>
          </a:p>
        </p:txBody>
      </p:sp>
    </p:spTree>
    <p:extLst>
      <p:ext uri="{BB962C8B-B14F-4D97-AF65-F5344CB8AC3E}">
        <p14:creationId xmlns="" xmlns:p14="http://schemas.microsoft.com/office/powerpoint/2010/main" val="28942047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503017"/>
            <a:ext cx="7504044" cy="4524315"/>
          </a:xfrm>
          <a:prstGeom prst="rect">
            <a:avLst/>
          </a:prstGeom>
          <a:noFill/>
        </p:spPr>
        <p:txBody>
          <a:bodyPr wrap="square" rtlCol="0">
            <a:spAutoFit/>
          </a:bodyPr>
          <a:lstStyle/>
          <a:p>
            <a:r>
              <a:rPr lang="zh-CN" altLang="zh-CN" sz="2400" dirty="0">
                <a:latin typeface="+mn-ea"/>
              </a:rPr>
              <a:t>企业人力资源来自员工劳动能力有偿转让；这种转让是一种交易活动，首先在劳动市场中进行。劳动市场作为市场经济的基本组成部分，不仅构成企业人力资源管理赖以实现的环境条件，而且影响企业人力资源管理的目标与方法。探讨企业人力资源管理活动，需要从劳动交易入手，结合劳动市场供求关系理解劳动就业的性质与意义</a:t>
            </a:r>
            <a:r>
              <a:rPr lang="zh-CN" altLang="zh-CN" sz="2400" dirty="0" smtClean="0">
                <a:latin typeface="+mn-ea"/>
              </a:rPr>
              <a:t>。</a:t>
            </a:r>
            <a:endParaRPr lang="en-US" altLang="zh-CN" sz="2400" dirty="0" smtClean="0">
              <a:latin typeface="+mn-ea"/>
            </a:endParaRPr>
          </a:p>
          <a:p>
            <a:endParaRPr lang="zh-CN" altLang="zh-CN" sz="2400" dirty="0"/>
          </a:p>
          <a:p>
            <a:r>
              <a:rPr lang="zh-CN" altLang="zh-CN" sz="2400" dirty="0"/>
              <a:t>一、劳动交易</a:t>
            </a:r>
          </a:p>
          <a:p>
            <a:r>
              <a:rPr lang="zh-CN" altLang="zh-CN" sz="2400" dirty="0"/>
              <a:t>二、劳动市场</a:t>
            </a:r>
          </a:p>
          <a:p>
            <a:r>
              <a:rPr lang="zh-CN" altLang="zh-CN" sz="2400" dirty="0"/>
              <a:t>三、劳动就业</a:t>
            </a:r>
          </a:p>
          <a:p>
            <a:endParaRPr lang="zh-CN" altLang="en-US" sz="2400" dirty="0"/>
          </a:p>
        </p:txBody>
      </p:sp>
    </p:spTree>
    <p:extLst>
      <p:ext uri="{BB962C8B-B14F-4D97-AF65-F5344CB8AC3E}">
        <p14:creationId xmlns="" xmlns:p14="http://schemas.microsoft.com/office/powerpoint/2010/main" val="10533520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1</a:t>
            </a:r>
            <a:r>
              <a:rPr lang="zh-CN" altLang="en-US" sz="3600" dirty="0" smtClean="0"/>
              <a:t>节  员工</a:t>
            </a:r>
            <a:r>
              <a:rPr lang="zh-CN" altLang="en-US" sz="3600" dirty="0"/>
              <a:t>能力转让</a:t>
            </a:r>
            <a:r>
              <a:rPr lang="zh-CN" altLang="en-US" dirty="0"/>
              <a:t/>
            </a:r>
            <a:br>
              <a:rPr lang="zh-CN" altLang="en-US" dirty="0"/>
            </a:br>
            <a:endParaRPr lang="zh-CN" altLang="en-US" dirty="0"/>
          </a:p>
        </p:txBody>
      </p:sp>
      <p:sp>
        <p:nvSpPr>
          <p:cNvPr id="3" name="文本框 2"/>
          <p:cNvSpPr txBox="1"/>
          <p:nvPr/>
        </p:nvSpPr>
        <p:spPr>
          <a:xfrm>
            <a:off x="508001" y="1270000"/>
            <a:ext cx="7504044" cy="4524315"/>
          </a:xfrm>
          <a:prstGeom prst="rect">
            <a:avLst/>
          </a:prstGeom>
          <a:noFill/>
        </p:spPr>
        <p:txBody>
          <a:bodyPr wrap="square" rtlCol="0">
            <a:spAutoFit/>
          </a:bodyPr>
          <a:lstStyle/>
          <a:p>
            <a:r>
              <a:rPr lang="zh-CN" altLang="zh-CN" sz="2400" dirty="0" smtClean="0"/>
              <a:t>一</a:t>
            </a:r>
            <a:r>
              <a:rPr lang="zh-CN" altLang="zh-CN" sz="2400" dirty="0"/>
              <a:t>、劳动</a:t>
            </a:r>
            <a:r>
              <a:rPr lang="zh-CN" altLang="zh-CN" sz="2400" dirty="0" smtClean="0"/>
              <a:t>交易</a:t>
            </a:r>
            <a:endParaRPr lang="en-US" altLang="zh-CN" sz="2400" dirty="0" smtClean="0"/>
          </a:p>
          <a:p>
            <a:endParaRPr lang="zh-CN" altLang="zh-CN" sz="2400" dirty="0"/>
          </a:p>
          <a:p>
            <a:r>
              <a:rPr lang="zh-CN" altLang="zh-CN" sz="2400" dirty="0">
                <a:latin typeface="+mn-ea"/>
              </a:rPr>
              <a:t>劳动</a:t>
            </a:r>
            <a:r>
              <a:rPr lang="zh-CN" altLang="zh-CN" sz="2400" dirty="0" smtClean="0">
                <a:latin typeface="+mn-ea"/>
              </a:rPr>
              <a:t>交易是</a:t>
            </a:r>
            <a:r>
              <a:rPr lang="zh-CN" altLang="zh-CN" sz="2400" dirty="0">
                <a:latin typeface="+mn-ea"/>
              </a:rPr>
              <a:t>劳动能力转让方式。在劳动交易中，劳动力供给者和需求者围绕劳动力转让方式进行平等协商，确定双方的责任权利和劳动力转让价格。劳动力价格是劳动交易赖以实现的方式，体现某种具体劳动力的价值，最终取决于该种劳动力的稀缺程度。</a:t>
            </a:r>
            <a:endParaRPr lang="en-US" altLang="zh-CN" sz="2400" dirty="0">
              <a:latin typeface="+mn-ea"/>
            </a:endParaRPr>
          </a:p>
          <a:p>
            <a:endParaRPr lang="zh-CN" altLang="zh-CN" sz="2400" dirty="0"/>
          </a:p>
          <a:p>
            <a:r>
              <a:rPr lang="zh-CN" altLang="zh-CN" sz="2400" dirty="0"/>
              <a:t>（一）劳动交易的含义</a:t>
            </a:r>
          </a:p>
          <a:p>
            <a:r>
              <a:rPr lang="zh-CN" altLang="zh-CN" sz="2400" dirty="0"/>
              <a:t>（二）劳动交易的条件</a:t>
            </a:r>
          </a:p>
          <a:p>
            <a:r>
              <a:rPr lang="zh-CN" altLang="zh-CN" sz="2400" dirty="0"/>
              <a:t>（三）劳动交易的价格</a:t>
            </a:r>
          </a:p>
          <a:p>
            <a:endParaRPr lang="zh-CN" altLang="en-US" sz="2400" dirty="0"/>
          </a:p>
        </p:txBody>
      </p:sp>
    </p:spTree>
    <p:extLst>
      <p:ext uri="{BB962C8B-B14F-4D97-AF65-F5344CB8AC3E}">
        <p14:creationId xmlns="" xmlns:p14="http://schemas.microsoft.com/office/powerpoint/2010/main" val="3323406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152</TotalTime>
  <Words>4791</Words>
  <Application>Microsoft Office PowerPoint</Application>
  <PresentationFormat>全屏显示(4:3)</PresentationFormat>
  <Paragraphs>408</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主题2</vt:lpstr>
      <vt:lpstr>第3章  企业用工 </vt:lpstr>
      <vt:lpstr> </vt:lpstr>
      <vt:lpstr>学习目标</vt:lpstr>
      <vt:lpstr>本章结构</vt:lpstr>
      <vt:lpstr>引例</vt:lpstr>
      <vt:lpstr>引言</vt:lpstr>
      <vt:lpstr>本章结构</vt:lpstr>
      <vt:lpstr>第1节  员工能力转让 </vt:lpstr>
      <vt:lpstr>第1节  员工能力转让 </vt:lpstr>
      <vt:lpstr>第1节  员工能力转让 </vt:lpstr>
      <vt:lpstr>第1节  员工能力转让 </vt:lpstr>
      <vt:lpstr>第1节  员工能力转让 </vt:lpstr>
      <vt:lpstr>第1节  员工能力转让 </vt:lpstr>
      <vt:lpstr>第1节  员工能力转让 </vt:lpstr>
      <vt:lpstr>第1节  员工能力转让 </vt:lpstr>
      <vt:lpstr>第1节  员工能力转让 </vt:lpstr>
      <vt:lpstr>第1节  员工能力转让 </vt:lpstr>
      <vt:lpstr>第1节  员工能力转让 </vt:lpstr>
      <vt:lpstr>本章内容</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第2节  员工队伍建设</vt:lpstr>
      <vt:lpstr>本章内容</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第3节　员工价值实现</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企业用工 </dc:title>
  <dc:creator>dell</dc:creator>
  <cp:lastModifiedBy>XCHY</cp:lastModifiedBy>
  <cp:revision>16</cp:revision>
  <dcterms:created xsi:type="dcterms:W3CDTF">2019-07-04T02:47:29Z</dcterms:created>
  <dcterms:modified xsi:type="dcterms:W3CDTF">2019-07-29T02:36:35Z</dcterms:modified>
</cp:coreProperties>
</file>