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76"/>
  </p:notesMasterIdLst>
  <p:sldIdLst>
    <p:sldId id="256" r:id="rId5"/>
    <p:sldId id="261" r:id="rId6"/>
    <p:sldId id="257" r:id="rId7"/>
    <p:sldId id="277" r:id="rId8"/>
    <p:sldId id="258" r:id="rId9"/>
    <p:sldId id="333" r:id="rId10"/>
    <p:sldId id="334" r:id="rId11"/>
    <p:sldId id="335" r:id="rId12"/>
    <p:sldId id="336" r:id="rId13"/>
    <p:sldId id="337" r:id="rId14"/>
    <p:sldId id="338" r:id="rId15"/>
    <p:sldId id="339" r:id="rId16"/>
    <p:sldId id="402" r:id="rId17"/>
    <p:sldId id="341" r:id="rId18"/>
    <p:sldId id="342" r:id="rId19"/>
    <p:sldId id="343" r:id="rId20"/>
    <p:sldId id="344" r:id="rId21"/>
    <p:sldId id="345" r:id="rId22"/>
    <p:sldId id="346" r:id="rId23"/>
    <p:sldId id="347" r:id="rId24"/>
    <p:sldId id="398" r:id="rId25"/>
    <p:sldId id="349" r:id="rId26"/>
    <p:sldId id="350" r:id="rId27"/>
    <p:sldId id="351" r:id="rId28"/>
    <p:sldId id="352" r:id="rId29"/>
    <p:sldId id="353" r:id="rId30"/>
    <p:sldId id="354" r:id="rId31"/>
    <p:sldId id="399" r:id="rId32"/>
    <p:sldId id="356" r:id="rId33"/>
    <p:sldId id="357" r:id="rId34"/>
    <p:sldId id="358" r:id="rId35"/>
    <p:sldId id="359" r:id="rId36"/>
    <p:sldId id="360" r:id="rId37"/>
    <p:sldId id="361" r:id="rId38"/>
    <p:sldId id="362" r:id="rId39"/>
    <p:sldId id="363" r:id="rId40"/>
    <p:sldId id="364" r:id="rId41"/>
    <p:sldId id="365" r:id="rId42"/>
    <p:sldId id="366" r:id="rId43"/>
    <p:sldId id="367" r:id="rId44"/>
    <p:sldId id="368" r:id="rId45"/>
    <p:sldId id="369" r:id="rId46"/>
    <p:sldId id="370" r:id="rId47"/>
    <p:sldId id="371" r:id="rId48"/>
    <p:sldId id="400" r:id="rId49"/>
    <p:sldId id="373" r:id="rId50"/>
    <p:sldId id="374" r:id="rId51"/>
    <p:sldId id="375" r:id="rId52"/>
    <p:sldId id="376" r:id="rId53"/>
    <p:sldId id="377" r:id="rId54"/>
    <p:sldId id="378" r:id="rId55"/>
    <p:sldId id="379" r:id="rId56"/>
    <p:sldId id="380" r:id="rId57"/>
    <p:sldId id="381" r:id="rId58"/>
    <p:sldId id="382" r:id="rId59"/>
    <p:sldId id="383" r:id="rId60"/>
    <p:sldId id="384" r:id="rId61"/>
    <p:sldId id="385" r:id="rId62"/>
    <p:sldId id="386" r:id="rId63"/>
    <p:sldId id="387" r:id="rId64"/>
    <p:sldId id="401" r:id="rId65"/>
    <p:sldId id="389" r:id="rId66"/>
    <p:sldId id="390" r:id="rId67"/>
    <p:sldId id="391" r:id="rId68"/>
    <p:sldId id="392" r:id="rId69"/>
    <p:sldId id="393" r:id="rId70"/>
    <p:sldId id="395" r:id="rId71"/>
    <p:sldId id="396" r:id="rId72"/>
    <p:sldId id="397" r:id="rId73"/>
    <p:sldId id="311" r:id="rId74"/>
    <p:sldId id="273" r:id="rId7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40590418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3.1.4</a:t>
            </a:r>
            <a:r>
              <a:rPr lang="zh-CN" altLang="en-US" sz="2400" b="1" dirty="0">
                <a:solidFill>
                  <a:schemeClr val="bg1"/>
                </a:solidFill>
                <a:latin typeface="微软雅黑 Light" panose="020B0502040204020203" pitchFamily="34" charset="-122"/>
                <a:ea typeface="微软雅黑 Light" panose="020B0502040204020203" pitchFamily="34" charset="-122"/>
              </a:rPr>
              <a:t>　甄选的原则</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合法</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宁缺毋滥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因事择人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德才兼备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用人所长</a:t>
            </a:r>
          </a:p>
        </p:txBody>
      </p:sp>
    </p:spTree>
    <p:extLst>
      <p:ext uri="{BB962C8B-B14F-4D97-AF65-F5344CB8AC3E}">
        <p14:creationId xmlns:p14="http://schemas.microsoft.com/office/powerpoint/2010/main" val="237567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3.1.4</a:t>
            </a:r>
            <a:r>
              <a:rPr lang="zh-CN" altLang="en-US" sz="2400" b="1" dirty="0">
                <a:solidFill>
                  <a:schemeClr val="bg1"/>
                </a:solidFill>
                <a:latin typeface="微软雅黑 Light" panose="020B0502040204020203" pitchFamily="34" charset="-122"/>
                <a:ea typeface="微软雅黑 Light" panose="020B0502040204020203" pitchFamily="34" charset="-122"/>
              </a:rPr>
              <a:t>　甄选的原则</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公平竞争</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双向</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8.</a:t>
            </a:r>
            <a:r>
              <a:rPr lang="zh-CN" altLang="en-US" sz="2000" b="1" dirty="0">
                <a:solidFill>
                  <a:schemeClr val="bg1"/>
                </a:solidFill>
                <a:latin typeface="微软雅黑 Light" panose="020B0502040204020203" pitchFamily="34" charset="-122"/>
                <a:ea typeface="微软雅黑 Light" panose="020B0502040204020203" pitchFamily="34" charset="-122"/>
              </a:rPr>
              <a:t>市场化</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9.</a:t>
            </a:r>
            <a:r>
              <a:rPr lang="zh-CN" altLang="en-US" sz="2000" b="1" dirty="0">
                <a:solidFill>
                  <a:schemeClr val="bg1"/>
                </a:solidFill>
                <a:latin typeface="微软雅黑 Light" panose="020B0502040204020203" pitchFamily="34" charset="-122"/>
                <a:ea typeface="微软雅黑 Light" panose="020B0502040204020203" pitchFamily="34" charset="-122"/>
              </a:rPr>
              <a:t>注重树立与维护企业形象</a:t>
            </a:r>
          </a:p>
        </p:txBody>
      </p:sp>
    </p:spTree>
    <p:extLst>
      <p:ext uri="{BB962C8B-B14F-4D97-AF65-F5344CB8AC3E}">
        <p14:creationId xmlns:p14="http://schemas.microsoft.com/office/powerpoint/2010/main" val="153126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3.1.5</a:t>
            </a:r>
            <a:r>
              <a:rPr lang="zh-CN" altLang="en-US" sz="2400" b="1" dirty="0">
                <a:solidFill>
                  <a:schemeClr val="bg1"/>
                </a:solidFill>
                <a:latin typeface="微软雅黑 Light" panose="020B0502040204020203" pitchFamily="34" charset="-122"/>
                <a:ea typeface="微软雅黑 Light" panose="020B0502040204020203" pitchFamily="34" charset="-122"/>
              </a:rPr>
              <a:t>　甄选的发展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更加注重应聘者的综合素质及学习能力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更加重视人与组织匹配度的考核</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甄选方法的有效性开始受到重视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重视测评方法的本土化</a:t>
            </a:r>
          </a:p>
        </p:txBody>
      </p:sp>
    </p:spTree>
    <p:extLst>
      <p:ext uri="{BB962C8B-B14F-4D97-AF65-F5344CB8AC3E}">
        <p14:creationId xmlns:p14="http://schemas.microsoft.com/office/powerpoint/2010/main" val="240075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67528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3.2.1</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甄选测评标准体系由一群组合特定、彼此间相互联系的测评指标组成，其中每项测评指标都具有独立性，一项指标只代表人员素质的某一侧面。</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整个测评标准体系反映出岗位所要求员工具备的所有素质，在测评中起着“标尺”作用，应聘者的素质只有通过测评标准体系，或者把它投影到测评标准体系中，才能表现相对水平与内在价值。</a:t>
            </a:r>
          </a:p>
        </p:txBody>
      </p:sp>
    </p:spTree>
    <p:extLst>
      <p:ext uri="{BB962C8B-B14F-4D97-AF65-F5344CB8AC3E}">
        <p14:creationId xmlns:p14="http://schemas.microsoft.com/office/powerpoint/2010/main" val="119034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3.2.1</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p:txBody>
      </p:sp>
      <p:pic>
        <p:nvPicPr>
          <p:cNvPr id="4" name="3-2.EPS" descr="id:2147499430;FounderCES"/>
          <p:cNvPicPr/>
          <p:nvPr/>
        </p:nvPicPr>
        <p:blipFill>
          <a:blip r:embed="rId2">
            <a:duotone>
              <a:prstClr val="black"/>
              <a:schemeClr val="tx2">
                <a:tint val="45000"/>
                <a:satMod val="400000"/>
              </a:schemeClr>
            </a:duotone>
          </a:blip>
          <a:stretch>
            <a:fillRect/>
          </a:stretch>
        </p:blipFill>
        <p:spPr>
          <a:xfrm>
            <a:off x="2089806" y="1883228"/>
            <a:ext cx="4959759" cy="2715532"/>
          </a:xfrm>
          <a:prstGeom prst="rect">
            <a:avLst/>
          </a:prstGeom>
        </p:spPr>
      </p:pic>
    </p:spTree>
    <p:extLst>
      <p:ext uri="{BB962C8B-B14F-4D97-AF65-F5344CB8AC3E}">
        <p14:creationId xmlns:p14="http://schemas.microsoft.com/office/powerpoint/2010/main" val="618357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3.2.1</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内容结构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测评内容主要通过工作分析、素质结构分析、个案分析、文献分析等方法确定。</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测评内容的选择要符合以下原则：相关原则；明确原则；科学原则；独立原则；实用原则。</a:t>
            </a:r>
          </a:p>
        </p:txBody>
      </p:sp>
    </p:spTree>
    <p:extLst>
      <p:ext uri="{BB962C8B-B14F-4D97-AF65-F5344CB8AC3E}">
        <p14:creationId xmlns:p14="http://schemas.microsoft.com/office/powerpoint/2010/main" val="291123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3.2.1</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指标构成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）测评要素。测评要素是测评内容层层分解细化的结果，它确定了测评内容的具体信息，是测评目标操作化的表现形式。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）测评标志。测评标志是对测评要素关键性特征的描述，要求可辨别、易操作，通常一个测评要素要由多个测评标志说明。</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）测评标度。测评标度是对测评要素或要素标志的程度差异与状态水平的描述和度量。</a:t>
            </a:r>
          </a:p>
        </p:txBody>
      </p:sp>
    </p:spTree>
    <p:extLst>
      <p:ext uri="{BB962C8B-B14F-4D97-AF65-F5344CB8AC3E}">
        <p14:creationId xmlns:p14="http://schemas.microsoft.com/office/powerpoint/2010/main" val="30977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3.2.2</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甄选测评标准体系的设计原则</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科学性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针对性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完备性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可操作性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精练性</a:t>
            </a:r>
          </a:p>
        </p:txBody>
      </p:sp>
    </p:spTree>
    <p:extLst>
      <p:ext uri="{BB962C8B-B14F-4D97-AF65-F5344CB8AC3E}">
        <p14:creationId xmlns:p14="http://schemas.microsoft.com/office/powerpoint/2010/main" val="3629709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3.2.3</a:t>
            </a:r>
            <a:r>
              <a:rPr lang="zh-CN" altLang="en-US" sz="2400" b="1" dirty="0">
                <a:solidFill>
                  <a:schemeClr val="bg1"/>
                </a:solidFill>
                <a:latin typeface="微软雅黑 Light" panose="020B0502040204020203" pitchFamily="34" charset="-122"/>
                <a:ea typeface="微软雅黑 Light" panose="020B0502040204020203" pitchFamily="34" charset="-122"/>
              </a:rPr>
              <a:t>　甄选测评标准体系的设计步骤</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明确测评的客体和目的</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确定测评项目</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筛选与表述测评指标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确定测评指标权重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规定测评指标的计量方法</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试测并完善测评标准体系</a:t>
            </a:r>
          </a:p>
        </p:txBody>
      </p:sp>
    </p:spTree>
    <p:extLst>
      <p:ext uri="{BB962C8B-B14F-4D97-AF65-F5344CB8AC3E}">
        <p14:creationId xmlns:p14="http://schemas.microsoft.com/office/powerpoint/2010/main" val="4097136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3</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甄选规划</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3.2</a:t>
            </a:r>
            <a:r>
              <a:rPr kumimoji="1" lang="zh-CN" altLang="en-US" sz="2800" b="1" dirty="0">
                <a:solidFill>
                  <a:schemeClr val="bg1"/>
                </a:solidFill>
                <a:latin typeface="+mn-ea"/>
              </a:rPr>
              <a:t>  甄选测评标准体系的设计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3.2.4</a:t>
            </a:r>
            <a:r>
              <a:rPr lang="zh-CN" altLang="en-US" sz="2400" b="1" dirty="0">
                <a:solidFill>
                  <a:schemeClr val="bg1"/>
                </a:solidFill>
                <a:latin typeface="微软雅黑 Light" panose="020B0502040204020203" pitchFamily="34" charset="-122"/>
                <a:ea typeface="微软雅黑 Light" panose="020B0502040204020203" pitchFamily="34" charset="-122"/>
              </a:rPr>
              <a:t>　设计甄选测评标准体系的意义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有利于将人员和岗位连接起来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有利于提高甄选测评的科学性和客观性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有利于统一观点、深化认识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有利于测评主体对任职资格和岗位深入了解</a:t>
            </a:r>
          </a:p>
        </p:txBody>
      </p:sp>
    </p:spTree>
    <p:extLst>
      <p:ext uri="{BB962C8B-B14F-4D97-AF65-F5344CB8AC3E}">
        <p14:creationId xmlns:p14="http://schemas.microsoft.com/office/powerpoint/2010/main" val="3718447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67528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3.3.1</a:t>
            </a:r>
            <a:r>
              <a:rPr lang="zh-CN" altLang="en-US" sz="2400" b="1" dirty="0">
                <a:solidFill>
                  <a:schemeClr val="bg1"/>
                </a:solidFill>
                <a:latin typeface="微软雅黑 Light" panose="020B0502040204020203" pitchFamily="34" charset="-122"/>
                <a:ea typeface="微软雅黑 Light" panose="020B0502040204020203" pitchFamily="34" charset="-122"/>
              </a:rPr>
              <a:t>　有效的甄选流程的特征</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标准化</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高效性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经济性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完备性</a:t>
            </a:r>
          </a:p>
        </p:txBody>
      </p:sp>
    </p:spTree>
    <p:extLst>
      <p:ext uri="{BB962C8B-B14F-4D97-AF65-F5344CB8AC3E}">
        <p14:creationId xmlns:p14="http://schemas.microsoft.com/office/powerpoint/2010/main" val="476827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3.3.2</a:t>
            </a:r>
            <a:r>
              <a:rPr lang="zh-CN" altLang="en-US" sz="2400" b="1" dirty="0">
                <a:solidFill>
                  <a:schemeClr val="bg1"/>
                </a:solidFill>
                <a:latin typeface="微软雅黑 Light" panose="020B0502040204020203" pitchFamily="34" charset="-122"/>
                <a:ea typeface="微软雅黑 Light" panose="020B0502040204020203" pitchFamily="34" charset="-122"/>
              </a:rPr>
              <a:t>　甄选流程的设计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根据申请初步筛选</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甄选测试</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面试</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背景核查</a:t>
            </a:r>
          </a:p>
        </p:txBody>
      </p:sp>
    </p:spTree>
    <p:extLst>
      <p:ext uri="{BB962C8B-B14F-4D97-AF65-F5344CB8AC3E}">
        <p14:creationId xmlns:p14="http://schemas.microsoft.com/office/powerpoint/2010/main" val="4021290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3.3.2</a:t>
            </a:r>
            <a:r>
              <a:rPr lang="zh-CN" altLang="en-US" sz="2400" b="1" dirty="0">
                <a:solidFill>
                  <a:schemeClr val="bg1"/>
                </a:solidFill>
                <a:latin typeface="微软雅黑 Light" panose="020B0502040204020203" pitchFamily="34" charset="-122"/>
                <a:ea typeface="微软雅黑 Light" panose="020B0502040204020203" pitchFamily="34" charset="-122"/>
              </a:rPr>
              <a:t>　甄选流程的设计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体检</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试用期考察</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正式录用</a:t>
            </a:r>
          </a:p>
        </p:txBody>
      </p:sp>
    </p:spTree>
    <p:extLst>
      <p:ext uri="{BB962C8B-B14F-4D97-AF65-F5344CB8AC3E}">
        <p14:creationId xmlns:p14="http://schemas.microsoft.com/office/powerpoint/2010/main" val="345839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5772614"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3.3.3</a:t>
            </a:r>
            <a:r>
              <a:rPr lang="zh-CN" altLang="en-US" sz="2400" b="1" dirty="0">
                <a:solidFill>
                  <a:schemeClr val="bg1"/>
                </a:solidFill>
                <a:latin typeface="微软雅黑 Light" panose="020B0502040204020203" pitchFamily="34" charset="-122"/>
                <a:ea typeface="微软雅黑 Light" panose="020B0502040204020203" pitchFamily="34" charset="-122"/>
              </a:rPr>
              <a:t>　甄选的派生模式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淘汰式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在这种模式中，应聘者不用参加全部甄选测试内容，每一甄选环节都是一个决策点，只有通过的候选人才能进入下一测试，没有通过就会被淘汰。</a:t>
            </a:r>
          </a:p>
        </p:txBody>
      </p:sp>
      <p:pic>
        <p:nvPicPr>
          <p:cNvPr id="4" name="3-3.EPS" descr="id:2147499740;FounderCES"/>
          <p:cNvPicPr/>
          <p:nvPr/>
        </p:nvPicPr>
        <p:blipFill>
          <a:blip r:embed="rId2">
            <a:duotone>
              <a:prstClr val="black"/>
              <a:schemeClr val="accent5">
                <a:tint val="45000"/>
                <a:satMod val="400000"/>
              </a:schemeClr>
            </a:duotone>
          </a:blip>
          <a:stretch>
            <a:fillRect/>
          </a:stretch>
        </p:blipFill>
        <p:spPr>
          <a:xfrm>
            <a:off x="6208440" y="1513114"/>
            <a:ext cx="2641646" cy="2656116"/>
          </a:xfrm>
          <a:prstGeom prst="rect">
            <a:avLst/>
          </a:prstGeom>
        </p:spPr>
      </p:pic>
    </p:spTree>
    <p:extLst>
      <p:ext uri="{BB962C8B-B14F-4D97-AF65-F5344CB8AC3E}">
        <p14:creationId xmlns:p14="http://schemas.microsoft.com/office/powerpoint/2010/main" val="221776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5772614"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3.3.3</a:t>
            </a:r>
            <a:r>
              <a:rPr lang="zh-CN" altLang="en-US" sz="2400" b="1" dirty="0">
                <a:solidFill>
                  <a:schemeClr val="bg1"/>
                </a:solidFill>
                <a:latin typeface="微软雅黑 Light" panose="020B0502040204020203" pitchFamily="34" charset="-122"/>
                <a:ea typeface="微软雅黑 Light" panose="020B0502040204020203" pitchFamily="34" charset="-122"/>
              </a:rPr>
              <a:t>　甄选的派生模式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补偿式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这种模式下，每个应聘者必须接受所有甄选测评，每一步骤都能了解应聘者的具体情况，积累相关信息，在全部测试考察结束后，根据应聘者在各步骤的表现或成绩进行综合评价和比较，做出取舍决定。</a:t>
            </a:r>
          </a:p>
        </p:txBody>
      </p:sp>
      <p:pic>
        <p:nvPicPr>
          <p:cNvPr id="5" name="3-4.EPS" descr="id:2147499755;FounderCES"/>
          <p:cNvPicPr/>
          <p:nvPr/>
        </p:nvPicPr>
        <p:blipFill>
          <a:blip r:embed="rId2">
            <a:duotone>
              <a:prstClr val="black"/>
              <a:schemeClr val="accent3">
                <a:tint val="45000"/>
                <a:satMod val="400000"/>
              </a:schemeClr>
            </a:duotone>
          </a:blip>
          <a:stretch>
            <a:fillRect/>
          </a:stretch>
        </p:blipFill>
        <p:spPr>
          <a:xfrm>
            <a:off x="6183085" y="1652441"/>
            <a:ext cx="2449286" cy="2464548"/>
          </a:xfrm>
          <a:prstGeom prst="rect">
            <a:avLst/>
          </a:prstGeom>
        </p:spPr>
      </p:pic>
    </p:spTree>
    <p:extLst>
      <p:ext uri="{BB962C8B-B14F-4D97-AF65-F5344CB8AC3E}">
        <p14:creationId xmlns:p14="http://schemas.microsoft.com/office/powerpoint/2010/main" val="46416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3.3  </a:t>
            </a:r>
            <a:r>
              <a:rPr kumimoji="1" lang="zh-CN" altLang="en-US" sz="2800" b="1" dirty="0">
                <a:solidFill>
                  <a:schemeClr val="bg1"/>
                </a:solidFill>
                <a:latin typeface="+mn-ea"/>
              </a:rPr>
              <a:t>甄选流程的设计</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3.3.3</a:t>
            </a:r>
            <a:r>
              <a:rPr lang="zh-CN" altLang="en-US" sz="2400" b="1" dirty="0">
                <a:solidFill>
                  <a:schemeClr val="bg1"/>
                </a:solidFill>
                <a:latin typeface="微软雅黑 Light" panose="020B0502040204020203" pitchFamily="34" charset="-122"/>
                <a:ea typeface="微软雅黑 Light" panose="020B0502040204020203" pitchFamily="34" charset="-122"/>
              </a:rPr>
              <a:t>　甄选的派生模式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综合式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顾名思义，综合式甄选模式综合了淘汰式和补偿式的特点，在人员甄选过程中，有些环节的通过与否决定应聘者是否能够进入下一轮竞争，有些环节需要和其他环节一起决定应聘者的去留。</a:t>
            </a:r>
          </a:p>
        </p:txBody>
      </p:sp>
    </p:spTree>
    <p:extLst>
      <p:ext uri="{BB962C8B-B14F-4D97-AF65-F5344CB8AC3E}">
        <p14:creationId xmlns:p14="http://schemas.microsoft.com/office/powerpoint/2010/main" val="1403000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67528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3.4.1</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申请表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申请表是一种比较传统且运用非常广泛的初步筛选工具。使用申请表对应聘者进行初步筛选能够弥补个人简历不利于筛选和比较的缺陷，获得企业所需要的信息，提高筛选效率。</a:t>
            </a:r>
          </a:p>
        </p:txBody>
      </p:sp>
    </p:spTree>
    <p:extLst>
      <p:ext uri="{BB962C8B-B14F-4D97-AF65-F5344CB8AC3E}">
        <p14:creationId xmlns:p14="http://schemas.microsoft.com/office/powerpoint/2010/main" val="316331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3.4.1</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甄选技术概述</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笔试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笔试是通过试卷来测试的一种方法，即由应聘者在试卷上笔答事先拟好的试题，然后由主考人根据应聘者解答的正确程度评定成绩。笔试主要用于测量人的基本知识、专业知识、管理知识、相关知识及综合分析能力、文字表达能力等。</a:t>
            </a:r>
          </a:p>
        </p:txBody>
      </p:sp>
    </p:spTree>
    <p:extLst>
      <p:ext uri="{BB962C8B-B14F-4D97-AF65-F5344CB8AC3E}">
        <p14:creationId xmlns:p14="http://schemas.microsoft.com/office/powerpoint/2010/main" val="110780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3.4.2</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甄选技术的评价维度</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甄选技术的适用范围</a:t>
            </a:r>
          </a:p>
        </p:txBody>
      </p:sp>
      <p:graphicFrame>
        <p:nvGraphicFramePr>
          <p:cNvPr id="2" name="表格 1"/>
          <p:cNvGraphicFramePr>
            <a:graphicFrameLocks noGrp="1"/>
          </p:cNvGraphicFramePr>
          <p:nvPr>
            <p:extLst>
              <p:ext uri="{D42A27DB-BD31-4B8C-83A1-F6EECF244321}">
                <p14:modId xmlns:p14="http://schemas.microsoft.com/office/powerpoint/2010/main" val="2478582553"/>
              </p:ext>
            </p:extLst>
          </p:nvPr>
        </p:nvGraphicFramePr>
        <p:xfrm>
          <a:off x="454886" y="2215015"/>
          <a:ext cx="8229600" cy="2644367"/>
        </p:xfrm>
        <a:graphic>
          <a:graphicData uri="http://schemas.openxmlformats.org/drawingml/2006/table">
            <a:tbl>
              <a:tblPr firstRow="1" firstCol="1" bandRow="1">
                <a:tableStyleId>{5C22544A-7EE6-4342-B048-85BDC9FD1C3A}</a:tableStyleId>
              </a:tblPr>
              <a:tblGrid>
                <a:gridCol w="1839686">
                  <a:extLst>
                    <a:ext uri="{9D8B030D-6E8A-4147-A177-3AD203B41FA5}">
                      <a16:colId xmlns:a16="http://schemas.microsoft.com/office/drawing/2014/main" val="20000"/>
                    </a:ext>
                  </a:extLst>
                </a:gridCol>
                <a:gridCol w="2369552">
                  <a:extLst>
                    <a:ext uri="{9D8B030D-6E8A-4147-A177-3AD203B41FA5}">
                      <a16:colId xmlns:a16="http://schemas.microsoft.com/office/drawing/2014/main" val="20001"/>
                    </a:ext>
                  </a:extLst>
                </a:gridCol>
                <a:gridCol w="971363">
                  <a:extLst>
                    <a:ext uri="{9D8B030D-6E8A-4147-A177-3AD203B41FA5}">
                      <a16:colId xmlns:a16="http://schemas.microsoft.com/office/drawing/2014/main" val="20002"/>
                    </a:ext>
                  </a:extLst>
                </a:gridCol>
                <a:gridCol w="971363">
                  <a:extLst>
                    <a:ext uri="{9D8B030D-6E8A-4147-A177-3AD203B41FA5}">
                      <a16:colId xmlns:a16="http://schemas.microsoft.com/office/drawing/2014/main" val="20003"/>
                    </a:ext>
                  </a:extLst>
                </a:gridCol>
                <a:gridCol w="1038818">
                  <a:extLst>
                    <a:ext uri="{9D8B030D-6E8A-4147-A177-3AD203B41FA5}">
                      <a16:colId xmlns:a16="http://schemas.microsoft.com/office/drawing/2014/main" val="20004"/>
                    </a:ext>
                  </a:extLst>
                </a:gridCol>
                <a:gridCol w="1038818">
                  <a:extLst>
                    <a:ext uri="{9D8B030D-6E8A-4147-A177-3AD203B41FA5}">
                      <a16:colId xmlns:a16="http://schemas.microsoft.com/office/drawing/2014/main" val="20005"/>
                    </a:ext>
                  </a:extLst>
                </a:gridCol>
              </a:tblGrid>
              <a:tr h="266927">
                <a:tc>
                  <a:txBody>
                    <a:bodyPr/>
                    <a:lstStyle/>
                    <a:p>
                      <a:pPr algn="ctr">
                        <a:lnSpc>
                          <a:spcPct val="100000"/>
                        </a:lnSpc>
                        <a:spcAft>
                          <a:spcPts val="0"/>
                        </a:spcAft>
                      </a:pPr>
                      <a:r>
                        <a:rPr lang="zh-CN" sz="1200">
                          <a:effectLst/>
                        </a:rPr>
                        <a:t>素质结构</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测评方法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笔试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面试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考核</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体检</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rowSpan="3">
                  <a:txBody>
                    <a:bodyPr/>
                    <a:lstStyle/>
                    <a:p>
                      <a:pPr algn="ctr">
                        <a:lnSpc>
                          <a:spcPct val="100000"/>
                        </a:lnSpc>
                        <a:spcAft>
                          <a:spcPts val="0"/>
                        </a:spcAft>
                      </a:pPr>
                      <a:r>
                        <a:rPr lang="zh-CN" sz="1200">
                          <a:effectLst/>
                        </a:rPr>
                        <a:t>政治素质</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政治立场</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vMerge="1">
                  <a:txBody>
                    <a:bodyPr/>
                    <a:lstStyle/>
                    <a:p>
                      <a:endParaRPr lang="zh-CN" altLang="en-US"/>
                    </a:p>
                  </a:txBody>
                  <a:tcPr/>
                </a:tc>
                <a:tc>
                  <a:txBody>
                    <a:bodyPr/>
                    <a:lstStyle/>
                    <a:p>
                      <a:pPr algn="ctr">
                        <a:lnSpc>
                          <a:spcPct val="100000"/>
                        </a:lnSpc>
                        <a:spcAft>
                          <a:spcPts val="0"/>
                        </a:spcAft>
                      </a:pPr>
                      <a:r>
                        <a:rPr lang="zh-CN" sz="1200">
                          <a:effectLst/>
                        </a:rPr>
                        <a:t>政治理论水平</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0">
                <a:tc vMerge="1">
                  <a:txBody>
                    <a:bodyPr/>
                    <a:lstStyle/>
                    <a:p>
                      <a:endParaRPr lang="zh-CN" altLang="en-US"/>
                    </a:p>
                  </a:txBody>
                  <a:tcPr/>
                </a:tc>
                <a:tc>
                  <a:txBody>
                    <a:bodyPr/>
                    <a:lstStyle/>
                    <a:p>
                      <a:pPr algn="ctr">
                        <a:lnSpc>
                          <a:spcPct val="100000"/>
                        </a:lnSpc>
                        <a:spcAft>
                          <a:spcPts val="0"/>
                        </a:spcAft>
                      </a:pPr>
                      <a:r>
                        <a:rPr lang="zh-CN" sz="1200">
                          <a:effectLst/>
                        </a:rPr>
                        <a:t>政治思想水平</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0">
                <a:tc rowSpan="4">
                  <a:txBody>
                    <a:bodyPr/>
                    <a:lstStyle/>
                    <a:p>
                      <a:pPr algn="ctr">
                        <a:lnSpc>
                          <a:spcPct val="100000"/>
                        </a:lnSpc>
                        <a:spcAft>
                          <a:spcPts val="0"/>
                        </a:spcAft>
                      </a:pPr>
                      <a:r>
                        <a:rPr lang="zh-CN" sz="1200">
                          <a:effectLst/>
                        </a:rPr>
                        <a:t>品德素质</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世界观、人生观</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r h="0">
                <a:tc vMerge="1">
                  <a:txBody>
                    <a:bodyPr/>
                    <a:lstStyle/>
                    <a:p>
                      <a:endParaRPr lang="zh-CN" altLang="en-US"/>
                    </a:p>
                  </a:txBody>
                  <a:tcPr/>
                </a:tc>
                <a:tc>
                  <a:txBody>
                    <a:bodyPr/>
                    <a:lstStyle/>
                    <a:p>
                      <a:pPr algn="ctr">
                        <a:lnSpc>
                          <a:spcPct val="100000"/>
                        </a:lnSpc>
                        <a:spcAft>
                          <a:spcPts val="0"/>
                        </a:spcAft>
                      </a:pPr>
                      <a:r>
                        <a:rPr lang="zh-CN" sz="1200">
                          <a:effectLst/>
                        </a:rPr>
                        <a:t>思想作风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5"/>
                  </a:ext>
                </a:extLst>
              </a:tr>
              <a:tr h="0">
                <a:tc vMerge="1">
                  <a:txBody>
                    <a:bodyPr/>
                    <a:lstStyle/>
                    <a:p>
                      <a:endParaRPr lang="zh-CN" altLang="en-US"/>
                    </a:p>
                  </a:txBody>
                  <a:tcPr/>
                </a:tc>
                <a:tc>
                  <a:txBody>
                    <a:bodyPr/>
                    <a:lstStyle/>
                    <a:p>
                      <a:pPr algn="ctr">
                        <a:lnSpc>
                          <a:spcPct val="100000"/>
                        </a:lnSpc>
                        <a:spcAft>
                          <a:spcPts val="0"/>
                        </a:spcAft>
                      </a:pPr>
                      <a:r>
                        <a:rPr lang="zh-CN" sz="1200">
                          <a:effectLst/>
                        </a:rPr>
                        <a:t>勤奋精神</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6"/>
                  </a:ext>
                </a:extLst>
              </a:tr>
              <a:tr h="0">
                <a:tc vMerge="1">
                  <a:txBody>
                    <a:bodyPr/>
                    <a:lstStyle/>
                    <a:p>
                      <a:endParaRPr lang="zh-CN" altLang="en-US"/>
                    </a:p>
                  </a:txBody>
                  <a:tcPr/>
                </a:tc>
                <a:tc>
                  <a:txBody>
                    <a:bodyPr/>
                    <a:lstStyle/>
                    <a:p>
                      <a:pPr algn="ctr">
                        <a:lnSpc>
                          <a:spcPct val="100000"/>
                        </a:lnSpc>
                        <a:spcAft>
                          <a:spcPts val="0"/>
                        </a:spcAft>
                      </a:pPr>
                      <a:r>
                        <a:rPr lang="zh-CN" sz="1200">
                          <a:effectLst/>
                        </a:rPr>
                        <a:t>工作态度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7"/>
                  </a:ext>
                </a:extLst>
              </a:tr>
              <a:tr h="0">
                <a:tc rowSpan="3">
                  <a:txBody>
                    <a:bodyPr/>
                    <a:lstStyle/>
                    <a:p>
                      <a:pPr algn="ctr">
                        <a:lnSpc>
                          <a:spcPct val="100000"/>
                        </a:lnSpc>
                        <a:spcAft>
                          <a:spcPts val="0"/>
                        </a:spcAft>
                      </a:pPr>
                      <a:r>
                        <a:rPr lang="zh-CN" sz="1200">
                          <a:effectLst/>
                        </a:rPr>
                        <a:t>知识素质</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通用基础知识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8"/>
                  </a:ext>
                </a:extLst>
              </a:tr>
              <a:tr h="0">
                <a:tc vMerge="1">
                  <a:txBody>
                    <a:bodyPr/>
                    <a:lstStyle/>
                    <a:p>
                      <a:endParaRPr lang="zh-CN" altLang="en-US"/>
                    </a:p>
                  </a:txBody>
                  <a:tcPr/>
                </a:tc>
                <a:tc>
                  <a:txBody>
                    <a:bodyPr/>
                    <a:lstStyle/>
                    <a:p>
                      <a:pPr algn="ctr">
                        <a:lnSpc>
                          <a:spcPct val="100000"/>
                        </a:lnSpc>
                        <a:spcAft>
                          <a:spcPts val="0"/>
                        </a:spcAft>
                      </a:pPr>
                      <a:r>
                        <a:rPr lang="zh-CN" sz="1200">
                          <a:effectLst/>
                        </a:rPr>
                        <a:t>专业知识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9"/>
                  </a:ext>
                </a:extLst>
              </a:tr>
              <a:tr h="0">
                <a:tc vMerge="1">
                  <a:txBody>
                    <a:bodyPr/>
                    <a:lstStyle/>
                    <a:p>
                      <a:endParaRPr lang="zh-CN" altLang="en-US"/>
                    </a:p>
                  </a:txBody>
                  <a:tcPr/>
                </a:tc>
                <a:tc>
                  <a:txBody>
                    <a:bodyPr/>
                    <a:lstStyle/>
                    <a:p>
                      <a:pPr algn="ctr">
                        <a:lnSpc>
                          <a:spcPct val="100000"/>
                        </a:lnSpc>
                        <a:spcAft>
                          <a:spcPts val="0"/>
                        </a:spcAft>
                      </a:pPr>
                      <a:r>
                        <a:rPr lang="zh-CN" sz="1200">
                          <a:effectLst/>
                        </a:rPr>
                        <a:t>相关知识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0"/>
                  </a:ext>
                </a:extLst>
              </a:tr>
              <a:tr h="0">
                <a:tc rowSpan="3">
                  <a:txBody>
                    <a:bodyPr/>
                    <a:lstStyle/>
                    <a:p>
                      <a:pPr algn="ctr">
                        <a:lnSpc>
                          <a:spcPct val="100000"/>
                        </a:lnSpc>
                        <a:spcAft>
                          <a:spcPts val="0"/>
                        </a:spcAft>
                      </a:pPr>
                      <a:r>
                        <a:rPr lang="zh-CN" sz="1200">
                          <a:effectLst/>
                        </a:rPr>
                        <a:t>能力素质</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一般能力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1"/>
                  </a:ext>
                </a:extLst>
              </a:tr>
              <a:tr h="0">
                <a:tc vMerge="1">
                  <a:txBody>
                    <a:bodyPr/>
                    <a:lstStyle/>
                    <a:p>
                      <a:endParaRPr lang="zh-CN" altLang="en-US"/>
                    </a:p>
                  </a:txBody>
                  <a:tcPr/>
                </a:tc>
                <a:tc>
                  <a:txBody>
                    <a:bodyPr/>
                    <a:lstStyle/>
                    <a:p>
                      <a:pPr algn="ctr">
                        <a:lnSpc>
                          <a:spcPct val="100000"/>
                        </a:lnSpc>
                        <a:spcAft>
                          <a:spcPts val="0"/>
                        </a:spcAft>
                      </a:pPr>
                      <a:r>
                        <a:rPr lang="zh-CN" sz="1200">
                          <a:effectLst/>
                        </a:rPr>
                        <a:t>特殊能力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2"/>
                  </a:ext>
                </a:extLst>
              </a:tr>
              <a:tr h="0">
                <a:tc vMerge="1">
                  <a:txBody>
                    <a:bodyPr/>
                    <a:lstStyle/>
                    <a:p>
                      <a:endParaRPr lang="zh-CN" altLang="en-US"/>
                    </a:p>
                  </a:txBody>
                  <a:tcPr/>
                </a:tc>
                <a:tc>
                  <a:txBody>
                    <a:bodyPr/>
                    <a:lstStyle/>
                    <a:p>
                      <a:pPr algn="ctr">
                        <a:lnSpc>
                          <a:spcPct val="100000"/>
                        </a:lnSpc>
                        <a:spcAft>
                          <a:spcPts val="0"/>
                        </a:spcAft>
                      </a:pPr>
                      <a:r>
                        <a:rPr lang="zh-CN" sz="1200">
                          <a:effectLst/>
                        </a:rPr>
                        <a:t>专业能力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dirty="0">
                          <a:effectLst/>
                        </a:rPr>
                        <a:t>√</a:t>
                      </a:r>
                      <a:endParaRPr lang="zh-CN" sz="16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76712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3.4.2</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甄选技术的评价维度</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甄选技术的信度和效度比较</a:t>
            </a:r>
          </a:p>
        </p:txBody>
      </p:sp>
      <p:graphicFrame>
        <p:nvGraphicFramePr>
          <p:cNvPr id="3" name="表格 2"/>
          <p:cNvGraphicFramePr>
            <a:graphicFrameLocks noGrp="1"/>
          </p:cNvGraphicFramePr>
          <p:nvPr>
            <p:extLst>
              <p:ext uri="{D42A27DB-BD31-4B8C-83A1-F6EECF244321}">
                <p14:modId xmlns:p14="http://schemas.microsoft.com/office/powerpoint/2010/main" val="662403194"/>
              </p:ext>
            </p:extLst>
          </p:nvPr>
        </p:nvGraphicFramePr>
        <p:xfrm>
          <a:off x="423746" y="2233158"/>
          <a:ext cx="8229600" cy="2164671"/>
        </p:xfrm>
        <a:graphic>
          <a:graphicData uri="http://schemas.openxmlformats.org/drawingml/2006/table">
            <a:tbl>
              <a:tblPr firstRow="1" firstCol="1" bandRow="1">
                <a:tableStyleId>{5C22544A-7EE6-4342-B048-85BDC9FD1C3A}</a:tableStyleId>
              </a:tblPr>
              <a:tblGrid>
                <a:gridCol w="1482254">
                  <a:extLst>
                    <a:ext uri="{9D8B030D-6E8A-4147-A177-3AD203B41FA5}">
                      <a16:colId xmlns:a16="http://schemas.microsoft.com/office/drawing/2014/main" val="20000"/>
                    </a:ext>
                  </a:extLst>
                </a:gridCol>
                <a:gridCol w="2223382">
                  <a:extLst>
                    <a:ext uri="{9D8B030D-6E8A-4147-A177-3AD203B41FA5}">
                      <a16:colId xmlns:a16="http://schemas.microsoft.com/office/drawing/2014/main" val="20001"/>
                    </a:ext>
                  </a:extLst>
                </a:gridCol>
                <a:gridCol w="2223382">
                  <a:extLst>
                    <a:ext uri="{9D8B030D-6E8A-4147-A177-3AD203B41FA5}">
                      <a16:colId xmlns:a16="http://schemas.microsoft.com/office/drawing/2014/main" val="20002"/>
                    </a:ext>
                  </a:extLst>
                </a:gridCol>
                <a:gridCol w="2300582">
                  <a:extLst>
                    <a:ext uri="{9D8B030D-6E8A-4147-A177-3AD203B41FA5}">
                      <a16:colId xmlns:a16="http://schemas.microsoft.com/office/drawing/2014/main" val="20003"/>
                    </a:ext>
                  </a:extLst>
                </a:gridCol>
              </a:tblGrid>
              <a:tr h="335871">
                <a:tc>
                  <a:txBody>
                    <a:bodyPr/>
                    <a:lstStyle/>
                    <a:p>
                      <a:pPr algn="ctr">
                        <a:lnSpc>
                          <a:spcPct val="100000"/>
                        </a:lnSpc>
                        <a:spcAft>
                          <a:spcPts val="0"/>
                        </a:spcAft>
                      </a:pPr>
                      <a:r>
                        <a:rPr lang="zh-CN" sz="1200" dirty="0">
                          <a:effectLst/>
                        </a:rPr>
                        <a:t>评价方法</a:t>
                      </a:r>
                      <a:endParaRPr lang="zh-CN" sz="16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信度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dirty="0">
                          <a:effectLst/>
                        </a:rPr>
                        <a:t>效度</a:t>
                      </a:r>
                      <a:endParaRPr lang="zh-CN" sz="16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普遍适用性</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200">
                          <a:effectLst/>
                        </a:rPr>
                        <a:t>面试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如果面试为非结构化的或所评价的是不可观察的特征，则信度较低</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如果面试为非结构化的、非行为性的，则效度较低</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200">
                          <a:effectLst/>
                        </a:rPr>
                        <a:t>认知能力测试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效标关联效度中等；不适用于内容效度</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较高，可对大多数工作进行预测，最适合复杂的工作</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200">
                          <a:effectLst/>
                        </a:rPr>
                        <a:t>人格测试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对于大多数人格特征来说，效标关联效度较低；不适用于内容效度</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较低，只有少数特征适用于对多种工作进行预测</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200">
                          <a:effectLst/>
                        </a:rPr>
                        <a:t>履历性信息</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再测信度高，尤其当信息证据确凿时</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效标关联效度较高；但内容效度较低</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dirty="0">
                          <a:effectLst/>
                        </a:rPr>
                        <a:t>通常针对特定工作，已成功地为多种工作设计出收集方法</a:t>
                      </a:r>
                      <a:endParaRPr lang="zh-CN" sz="16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694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3.4.2</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甄选技术的评价维度</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甄选技术的公平度、可用性及成本的比较</a:t>
            </a:r>
          </a:p>
        </p:txBody>
      </p:sp>
      <p:graphicFrame>
        <p:nvGraphicFramePr>
          <p:cNvPr id="2" name="表格 1"/>
          <p:cNvGraphicFramePr>
            <a:graphicFrameLocks noGrp="1"/>
          </p:cNvGraphicFramePr>
          <p:nvPr>
            <p:extLst>
              <p:ext uri="{D42A27DB-BD31-4B8C-83A1-F6EECF244321}">
                <p14:modId xmlns:p14="http://schemas.microsoft.com/office/powerpoint/2010/main" val="3223574044"/>
              </p:ext>
            </p:extLst>
          </p:nvPr>
        </p:nvGraphicFramePr>
        <p:xfrm>
          <a:off x="454887" y="2298472"/>
          <a:ext cx="8229598" cy="2314893"/>
        </p:xfrm>
        <a:graphic>
          <a:graphicData uri="http://schemas.openxmlformats.org/drawingml/2006/table">
            <a:tbl>
              <a:tblPr firstRow="1" firstCol="1" bandRow="1">
                <a:tableStyleId>{5C22544A-7EE6-4342-B048-85BDC9FD1C3A}</a:tableStyleId>
              </a:tblPr>
              <a:tblGrid>
                <a:gridCol w="2408663">
                  <a:extLst>
                    <a:ext uri="{9D8B030D-6E8A-4147-A177-3AD203B41FA5}">
                      <a16:colId xmlns:a16="http://schemas.microsoft.com/office/drawing/2014/main" val="20000"/>
                    </a:ext>
                  </a:extLst>
                </a:gridCol>
                <a:gridCol w="1482254">
                  <a:extLst>
                    <a:ext uri="{9D8B030D-6E8A-4147-A177-3AD203B41FA5}">
                      <a16:colId xmlns:a16="http://schemas.microsoft.com/office/drawing/2014/main" val="20001"/>
                    </a:ext>
                  </a:extLst>
                </a:gridCol>
                <a:gridCol w="1482254">
                  <a:extLst>
                    <a:ext uri="{9D8B030D-6E8A-4147-A177-3AD203B41FA5}">
                      <a16:colId xmlns:a16="http://schemas.microsoft.com/office/drawing/2014/main" val="20002"/>
                    </a:ext>
                  </a:extLst>
                </a:gridCol>
                <a:gridCol w="1482254">
                  <a:extLst>
                    <a:ext uri="{9D8B030D-6E8A-4147-A177-3AD203B41FA5}">
                      <a16:colId xmlns:a16="http://schemas.microsoft.com/office/drawing/2014/main" val="20003"/>
                    </a:ext>
                  </a:extLst>
                </a:gridCol>
                <a:gridCol w="1374173">
                  <a:extLst>
                    <a:ext uri="{9D8B030D-6E8A-4147-A177-3AD203B41FA5}">
                      <a16:colId xmlns:a16="http://schemas.microsoft.com/office/drawing/2014/main" val="20004"/>
                    </a:ext>
                  </a:extLst>
                </a:gridCol>
              </a:tblGrid>
              <a:tr h="303213">
                <a:tc>
                  <a:txBody>
                    <a:bodyPr/>
                    <a:lstStyle/>
                    <a:p>
                      <a:pPr algn="ctr">
                        <a:lnSpc>
                          <a:spcPct val="100000"/>
                        </a:lnSpc>
                        <a:spcAft>
                          <a:spcPts val="0"/>
                        </a:spcAft>
                      </a:pPr>
                      <a:r>
                        <a:rPr lang="zh-CN" sz="1200">
                          <a:effectLst/>
                        </a:rPr>
                        <a:t>项目</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效度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公平度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可用性</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成本</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200">
                          <a:effectLst/>
                        </a:rPr>
                        <a:t>智力测验</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200">
                          <a:effectLst/>
                        </a:rPr>
                        <a:t>性向和能力测定</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200">
                          <a:effectLst/>
                        </a:rPr>
                        <a:t>个性与兴趣测验</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200">
                          <a:effectLst/>
                        </a:rPr>
                        <a:t>面试</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r h="0">
                <a:tc>
                  <a:txBody>
                    <a:bodyPr/>
                    <a:lstStyle/>
                    <a:p>
                      <a:pPr algn="ctr">
                        <a:lnSpc>
                          <a:spcPct val="100000"/>
                        </a:lnSpc>
                        <a:spcAft>
                          <a:spcPts val="0"/>
                        </a:spcAft>
                      </a:pPr>
                      <a:r>
                        <a:rPr lang="zh-CN" sz="1200">
                          <a:effectLst/>
                        </a:rPr>
                        <a:t>工作样品</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5"/>
                  </a:ext>
                </a:extLst>
              </a:tr>
              <a:tr h="0">
                <a:tc>
                  <a:txBody>
                    <a:bodyPr/>
                    <a:lstStyle/>
                    <a:p>
                      <a:pPr algn="ctr">
                        <a:lnSpc>
                          <a:spcPct val="100000"/>
                        </a:lnSpc>
                        <a:spcAft>
                          <a:spcPts val="0"/>
                        </a:spcAft>
                      </a:pPr>
                      <a:r>
                        <a:rPr lang="zh-CN" sz="1200">
                          <a:effectLst/>
                        </a:rPr>
                        <a:t>试用体验</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6"/>
                  </a:ext>
                </a:extLst>
              </a:tr>
              <a:tr h="0">
                <a:tc>
                  <a:txBody>
                    <a:bodyPr/>
                    <a:lstStyle/>
                    <a:p>
                      <a:pPr algn="ctr">
                        <a:lnSpc>
                          <a:spcPct val="100000"/>
                        </a:lnSpc>
                        <a:spcAft>
                          <a:spcPts val="0"/>
                        </a:spcAft>
                      </a:pPr>
                      <a:r>
                        <a:rPr lang="zh-CN" sz="1200">
                          <a:effectLst/>
                        </a:rPr>
                        <a:t>个人履历资料</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7"/>
                  </a:ext>
                </a:extLst>
              </a:tr>
              <a:tr h="0">
                <a:tc>
                  <a:txBody>
                    <a:bodyPr/>
                    <a:lstStyle/>
                    <a:p>
                      <a:pPr algn="ctr">
                        <a:lnSpc>
                          <a:spcPct val="100000"/>
                        </a:lnSpc>
                        <a:spcAft>
                          <a:spcPts val="0"/>
                        </a:spcAft>
                      </a:pPr>
                      <a:r>
                        <a:rPr lang="zh-CN" sz="1200">
                          <a:effectLst/>
                        </a:rPr>
                        <a:t>同行评价</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8"/>
                  </a:ext>
                </a:extLst>
              </a:tr>
              <a:tr h="0">
                <a:tc>
                  <a:txBody>
                    <a:bodyPr/>
                    <a:lstStyle/>
                    <a:p>
                      <a:pPr algn="ctr">
                        <a:lnSpc>
                          <a:spcPct val="100000"/>
                        </a:lnSpc>
                        <a:spcAft>
                          <a:spcPts val="0"/>
                        </a:spcAft>
                      </a:pPr>
                      <a:r>
                        <a:rPr lang="zh-CN" sz="1200">
                          <a:effectLst/>
                        </a:rPr>
                        <a:t>自我介绍</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9"/>
                  </a:ext>
                </a:extLst>
              </a:tr>
              <a:tr h="0">
                <a:tc>
                  <a:txBody>
                    <a:bodyPr/>
                    <a:lstStyle/>
                    <a:p>
                      <a:pPr algn="ctr">
                        <a:lnSpc>
                          <a:spcPct val="100000"/>
                        </a:lnSpc>
                        <a:spcAft>
                          <a:spcPts val="0"/>
                        </a:spcAft>
                      </a:pPr>
                      <a:r>
                        <a:rPr lang="zh-CN" sz="1200">
                          <a:effectLst/>
                        </a:rPr>
                        <a:t>证明信</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0"/>
                  </a:ext>
                </a:extLst>
              </a:tr>
              <a:tr h="0">
                <a:tc>
                  <a:txBody>
                    <a:bodyPr/>
                    <a:lstStyle/>
                    <a:p>
                      <a:pPr algn="ctr">
                        <a:lnSpc>
                          <a:spcPct val="100000"/>
                        </a:lnSpc>
                        <a:spcAft>
                          <a:spcPts val="0"/>
                        </a:spcAft>
                      </a:pPr>
                      <a:r>
                        <a:rPr lang="zh-CN" sz="1200">
                          <a:effectLst/>
                        </a:rPr>
                        <a:t>评价中心</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低</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dirty="0">
                          <a:effectLst/>
                        </a:rPr>
                        <a:t>高</a:t>
                      </a:r>
                      <a:endParaRPr lang="zh-CN" sz="16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3093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3.4.3</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甄选技术的组合</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甄选技术组合的含义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甄选技术的组合是指根据特定岗位的素质要求，选择各种适合的测评方法，组成一组或一套测验，以满足人员选拔的需要。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根据具体的工作要求对甄选技术进行组合运用，应该符合两个标准：第一，选择足够多的甄选技术，以保证能够测量岗位所要求的全部素质；第二，甄选技术的数量及组合方式要经济、高效。</a:t>
            </a:r>
          </a:p>
        </p:txBody>
      </p:sp>
    </p:spTree>
    <p:extLst>
      <p:ext uri="{BB962C8B-B14F-4D97-AF65-F5344CB8AC3E}">
        <p14:creationId xmlns:p14="http://schemas.microsoft.com/office/powerpoint/2010/main" val="3771168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3.4.3</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甄选技术的组合</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甄选技术组合的含义</a:t>
            </a:r>
          </a:p>
        </p:txBody>
      </p:sp>
      <p:graphicFrame>
        <p:nvGraphicFramePr>
          <p:cNvPr id="2" name="表格 1"/>
          <p:cNvGraphicFramePr>
            <a:graphicFrameLocks noGrp="1"/>
          </p:cNvGraphicFramePr>
          <p:nvPr>
            <p:extLst>
              <p:ext uri="{D42A27DB-BD31-4B8C-83A1-F6EECF244321}">
                <p14:modId xmlns:p14="http://schemas.microsoft.com/office/powerpoint/2010/main" val="3232999907"/>
              </p:ext>
            </p:extLst>
          </p:nvPr>
        </p:nvGraphicFramePr>
        <p:xfrm>
          <a:off x="531483" y="2176855"/>
          <a:ext cx="8207032" cy="2133886"/>
        </p:xfrm>
        <a:graphic>
          <a:graphicData uri="http://schemas.openxmlformats.org/drawingml/2006/table">
            <a:tbl>
              <a:tblPr firstRow="1" firstCol="1" bandRow="1">
                <a:tableStyleId>{5C22544A-7EE6-4342-B048-85BDC9FD1C3A}</a:tableStyleId>
              </a:tblPr>
              <a:tblGrid>
                <a:gridCol w="805542">
                  <a:extLst>
                    <a:ext uri="{9D8B030D-6E8A-4147-A177-3AD203B41FA5}">
                      <a16:colId xmlns:a16="http://schemas.microsoft.com/office/drawing/2014/main" val="20000"/>
                    </a:ext>
                  </a:extLst>
                </a:gridCol>
                <a:gridCol w="4299857">
                  <a:extLst>
                    <a:ext uri="{9D8B030D-6E8A-4147-A177-3AD203B41FA5}">
                      <a16:colId xmlns:a16="http://schemas.microsoft.com/office/drawing/2014/main" val="20001"/>
                    </a:ext>
                  </a:extLst>
                </a:gridCol>
                <a:gridCol w="3101633">
                  <a:extLst>
                    <a:ext uri="{9D8B030D-6E8A-4147-A177-3AD203B41FA5}">
                      <a16:colId xmlns:a16="http://schemas.microsoft.com/office/drawing/2014/main" val="20002"/>
                    </a:ext>
                  </a:extLst>
                </a:gridCol>
              </a:tblGrid>
              <a:tr h="305086">
                <a:tc>
                  <a:txBody>
                    <a:bodyPr/>
                    <a:lstStyle/>
                    <a:p>
                      <a:pPr algn="ctr">
                        <a:lnSpc>
                          <a:spcPct val="100000"/>
                        </a:lnSpc>
                        <a:spcAft>
                          <a:spcPts val="0"/>
                        </a:spcAft>
                      </a:pPr>
                      <a:r>
                        <a:rPr lang="zh-CN" sz="1200" dirty="0">
                          <a:effectLst/>
                          <a:latin typeface="+mn-ea"/>
                          <a:ea typeface="+mn-ea"/>
                        </a:rPr>
                        <a:t>岗位</a:t>
                      </a:r>
                      <a:endParaRPr lang="zh-CN" sz="1400" dirty="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考察要素</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考评核心工具</a:t>
                      </a:r>
                      <a:endParaRPr lang="zh-CN" sz="1400">
                        <a:solidFill>
                          <a:srgbClr val="000000"/>
                        </a:solidFill>
                        <a:effectLst/>
                        <a:latin typeface="+mn-ea"/>
                        <a:ea typeface="+mn-ea"/>
                        <a:cs typeface="Times New Roman"/>
                      </a:endParaRPr>
                    </a:p>
                  </a:txBody>
                  <a:tcPr marL="0" marR="0" marT="0" marB="0" anchor="ctr"/>
                </a:tc>
                <a:extLst>
                  <a:ext uri="{0D108BD9-81ED-4DB2-BD59-A6C34878D82A}">
                    <a16:rowId xmlns:a16="http://schemas.microsoft.com/office/drawing/2014/main" val="10000"/>
                  </a:ext>
                </a:extLst>
              </a:tr>
              <a:tr h="272307">
                <a:tc>
                  <a:txBody>
                    <a:bodyPr/>
                    <a:lstStyle/>
                    <a:p>
                      <a:pPr algn="ctr">
                        <a:lnSpc>
                          <a:spcPct val="100000"/>
                        </a:lnSpc>
                        <a:spcAft>
                          <a:spcPts val="0"/>
                        </a:spcAft>
                      </a:pPr>
                      <a:r>
                        <a:rPr lang="zh-CN" sz="1200">
                          <a:effectLst/>
                          <a:latin typeface="+mn-ea"/>
                          <a:ea typeface="+mn-ea"/>
                        </a:rPr>
                        <a:t>生产系列</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dirty="0">
                          <a:effectLst/>
                          <a:latin typeface="+mn-ea"/>
                          <a:ea typeface="+mn-ea"/>
                        </a:rPr>
                        <a:t>个性特征、组织协调能力、综合分析能力、兴趣取向、行为风格、工作履历</a:t>
                      </a:r>
                      <a:endParaRPr lang="zh-CN" sz="1400" dirty="0">
                        <a:solidFill>
                          <a:srgbClr val="000000"/>
                        </a:solidFill>
                        <a:effectLst/>
                        <a:latin typeface="+mn-ea"/>
                        <a:ea typeface="+mn-ea"/>
                        <a:cs typeface="Times New Roman"/>
                      </a:endParaRPr>
                    </a:p>
                  </a:txBody>
                  <a:tcPr marL="43390" marR="43390" marT="0" marB="0" anchor="ctr"/>
                </a:tc>
                <a:tc>
                  <a:txBody>
                    <a:bodyPr/>
                    <a:lstStyle/>
                    <a:p>
                      <a:pPr algn="ctr">
                        <a:lnSpc>
                          <a:spcPct val="100000"/>
                        </a:lnSpc>
                        <a:spcAft>
                          <a:spcPts val="0"/>
                        </a:spcAft>
                      </a:pPr>
                      <a:r>
                        <a:rPr lang="zh-CN" sz="1200">
                          <a:effectLst/>
                          <a:latin typeface="+mn-ea"/>
                          <a:ea typeface="+mn-ea"/>
                        </a:rPr>
                        <a:t>管理个性测验或</a:t>
                      </a:r>
                      <a:r>
                        <a:rPr lang="en-US" sz="1200">
                          <a:effectLst/>
                          <a:latin typeface="+mn-ea"/>
                          <a:ea typeface="+mn-ea"/>
                        </a:rPr>
                        <a:t>DISC</a:t>
                      </a:r>
                      <a:r>
                        <a:rPr lang="zh-CN" sz="1200">
                          <a:effectLst/>
                          <a:latin typeface="+mn-ea"/>
                          <a:ea typeface="+mn-ea"/>
                        </a:rPr>
                        <a:t>测验</a:t>
                      </a:r>
                      <a:endParaRPr lang="zh-CN" sz="1400">
                        <a:effectLst/>
                        <a:latin typeface="+mn-ea"/>
                        <a:ea typeface="+mn-ea"/>
                      </a:endParaRPr>
                    </a:p>
                    <a:p>
                      <a:pPr algn="ctr">
                        <a:lnSpc>
                          <a:spcPct val="100000"/>
                        </a:lnSpc>
                        <a:spcAft>
                          <a:spcPts val="0"/>
                        </a:spcAft>
                      </a:pPr>
                      <a:r>
                        <a:rPr lang="zh-CN" sz="1200">
                          <a:effectLst/>
                          <a:latin typeface="+mn-ea"/>
                          <a:ea typeface="+mn-ea"/>
                        </a:rPr>
                        <a:t>兴趣偏好测验</a:t>
                      </a:r>
                      <a:endParaRPr lang="zh-CN" sz="1400">
                        <a:effectLst/>
                        <a:latin typeface="+mn-ea"/>
                        <a:ea typeface="+mn-ea"/>
                      </a:endParaRPr>
                    </a:p>
                    <a:p>
                      <a:pPr algn="ctr">
                        <a:lnSpc>
                          <a:spcPct val="100000"/>
                        </a:lnSpc>
                        <a:spcAft>
                          <a:spcPts val="0"/>
                        </a:spcAft>
                      </a:pPr>
                      <a:r>
                        <a:rPr lang="zh-CN" sz="1200">
                          <a:effectLst/>
                          <a:latin typeface="+mn-ea"/>
                          <a:ea typeface="+mn-ea"/>
                        </a:rPr>
                        <a:t>价值观评定</a:t>
                      </a:r>
                      <a:endParaRPr lang="zh-CN" sz="1400">
                        <a:effectLst/>
                        <a:latin typeface="+mn-ea"/>
                        <a:ea typeface="+mn-ea"/>
                      </a:endParaRPr>
                    </a:p>
                    <a:p>
                      <a:pPr algn="ctr">
                        <a:lnSpc>
                          <a:spcPct val="100000"/>
                        </a:lnSpc>
                        <a:spcAft>
                          <a:spcPts val="0"/>
                        </a:spcAft>
                      </a:pPr>
                      <a:r>
                        <a:rPr lang="zh-CN" sz="1200">
                          <a:effectLst/>
                          <a:latin typeface="+mn-ea"/>
                          <a:ea typeface="+mn-ea"/>
                        </a:rPr>
                        <a:t>面试（结构化或非结构化）</a:t>
                      </a:r>
                      <a:endParaRPr lang="zh-CN" sz="1400">
                        <a:solidFill>
                          <a:srgbClr val="000000"/>
                        </a:solidFill>
                        <a:effectLst/>
                        <a:latin typeface="+mn-ea"/>
                        <a:ea typeface="+mn-ea"/>
                        <a:cs typeface="Times New Roman"/>
                      </a:endParaRPr>
                    </a:p>
                  </a:txBody>
                  <a:tcPr marL="43390" marR="43390" marT="0" marB="0" anchor="ctr"/>
                </a:tc>
                <a:extLst>
                  <a:ext uri="{0D108BD9-81ED-4DB2-BD59-A6C34878D82A}">
                    <a16:rowId xmlns:a16="http://schemas.microsoft.com/office/drawing/2014/main" val="10001"/>
                  </a:ext>
                </a:extLst>
              </a:tr>
              <a:tr h="395432">
                <a:tc>
                  <a:txBody>
                    <a:bodyPr/>
                    <a:lstStyle/>
                    <a:p>
                      <a:pPr algn="ctr">
                        <a:lnSpc>
                          <a:spcPct val="100000"/>
                        </a:lnSpc>
                        <a:spcAft>
                          <a:spcPts val="0"/>
                        </a:spcAft>
                      </a:pPr>
                      <a:r>
                        <a:rPr lang="zh-CN" sz="1200">
                          <a:effectLst/>
                          <a:latin typeface="+mn-ea"/>
                          <a:ea typeface="+mn-ea"/>
                        </a:rPr>
                        <a:t>营销系列</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人际敏感性、沟通能力、个性特征、动机需求模式、言语表达、工作履历</a:t>
                      </a:r>
                      <a:endParaRPr lang="zh-CN" sz="1400">
                        <a:solidFill>
                          <a:srgbClr val="000000"/>
                        </a:solidFill>
                        <a:effectLst/>
                        <a:latin typeface="+mn-ea"/>
                        <a:ea typeface="+mn-ea"/>
                        <a:cs typeface="Times New Roman"/>
                      </a:endParaRPr>
                    </a:p>
                  </a:txBody>
                  <a:tcPr marL="43390" marR="43390" marT="0" marB="0" anchor="ctr"/>
                </a:tc>
                <a:tc>
                  <a:txBody>
                    <a:bodyPr/>
                    <a:lstStyle/>
                    <a:p>
                      <a:pPr algn="ctr">
                        <a:lnSpc>
                          <a:spcPct val="100000"/>
                        </a:lnSpc>
                        <a:spcAft>
                          <a:spcPts val="0"/>
                        </a:spcAft>
                      </a:pPr>
                      <a:r>
                        <a:rPr lang="zh-CN" sz="1200" dirty="0">
                          <a:effectLst/>
                          <a:latin typeface="+mn-ea"/>
                          <a:ea typeface="+mn-ea"/>
                        </a:rPr>
                        <a:t>管理个性测验或</a:t>
                      </a:r>
                      <a:r>
                        <a:rPr lang="en-US" sz="1200" dirty="0">
                          <a:effectLst/>
                          <a:latin typeface="+mn-ea"/>
                          <a:ea typeface="+mn-ea"/>
                        </a:rPr>
                        <a:t>DISC</a:t>
                      </a:r>
                      <a:r>
                        <a:rPr lang="zh-CN" sz="1200" dirty="0">
                          <a:effectLst/>
                          <a:latin typeface="+mn-ea"/>
                          <a:ea typeface="+mn-ea"/>
                        </a:rPr>
                        <a:t>测验</a:t>
                      </a:r>
                      <a:endParaRPr lang="zh-CN" sz="1400" dirty="0">
                        <a:effectLst/>
                        <a:latin typeface="+mn-ea"/>
                        <a:ea typeface="+mn-ea"/>
                      </a:endParaRPr>
                    </a:p>
                    <a:p>
                      <a:pPr algn="ctr">
                        <a:lnSpc>
                          <a:spcPct val="100000"/>
                        </a:lnSpc>
                        <a:spcAft>
                          <a:spcPts val="0"/>
                        </a:spcAft>
                      </a:pPr>
                      <a:r>
                        <a:rPr lang="zh-CN" sz="1200" dirty="0">
                          <a:effectLst/>
                          <a:latin typeface="+mn-ea"/>
                          <a:ea typeface="+mn-ea"/>
                        </a:rPr>
                        <a:t>敏感性与沟通能力测验</a:t>
                      </a:r>
                      <a:endParaRPr lang="zh-CN" sz="1400" dirty="0">
                        <a:effectLst/>
                        <a:latin typeface="+mn-ea"/>
                        <a:ea typeface="+mn-ea"/>
                      </a:endParaRPr>
                    </a:p>
                    <a:p>
                      <a:pPr algn="ctr">
                        <a:lnSpc>
                          <a:spcPct val="100000"/>
                        </a:lnSpc>
                        <a:spcAft>
                          <a:spcPts val="0"/>
                        </a:spcAft>
                      </a:pPr>
                      <a:r>
                        <a:rPr lang="zh-CN" sz="1200" dirty="0">
                          <a:effectLst/>
                          <a:latin typeface="+mn-ea"/>
                          <a:ea typeface="+mn-ea"/>
                        </a:rPr>
                        <a:t>需求测试</a:t>
                      </a:r>
                      <a:endParaRPr lang="zh-CN" sz="1400" dirty="0">
                        <a:effectLst/>
                        <a:latin typeface="+mn-ea"/>
                        <a:ea typeface="+mn-ea"/>
                      </a:endParaRPr>
                    </a:p>
                    <a:p>
                      <a:pPr algn="ctr">
                        <a:lnSpc>
                          <a:spcPct val="100000"/>
                        </a:lnSpc>
                        <a:spcAft>
                          <a:spcPts val="0"/>
                        </a:spcAft>
                      </a:pPr>
                      <a:r>
                        <a:rPr lang="zh-CN" sz="1200" dirty="0">
                          <a:effectLst/>
                          <a:latin typeface="+mn-ea"/>
                          <a:ea typeface="+mn-ea"/>
                        </a:rPr>
                        <a:t>生活特性问卷</a:t>
                      </a:r>
                      <a:endParaRPr lang="zh-CN" sz="1400" dirty="0">
                        <a:effectLst/>
                        <a:latin typeface="+mn-ea"/>
                        <a:ea typeface="+mn-ea"/>
                      </a:endParaRPr>
                    </a:p>
                    <a:p>
                      <a:pPr algn="ctr">
                        <a:lnSpc>
                          <a:spcPct val="100000"/>
                        </a:lnSpc>
                        <a:spcAft>
                          <a:spcPts val="0"/>
                        </a:spcAft>
                      </a:pPr>
                      <a:r>
                        <a:rPr lang="zh-CN" sz="1200" dirty="0">
                          <a:effectLst/>
                          <a:latin typeface="+mn-ea"/>
                          <a:ea typeface="+mn-ea"/>
                        </a:rPr>
                        <a:t>无领导小组讨论</a:t>
                      </a:r>
                      <a:endParaRPr lang="zh-CN" sz="1400" dirty="0">
                        <a:effectLst/>
                        <a:latin typeface="+mn-ea"/>
                        <a:ea typeface="+mn-ea"/>
                      </a:endParaRPr>
                    </a:p>
                    <a:p>
                      <a:pPr algn="ctr">
                        <a:lnSpc>
                          <a:spcPct val="100000"/>
                        </a:lnSpc>
                        <a:spcAft>
                          <a:spcPts val="0"/>
                        </a:spcAft>
                      </a:pPr>
                      <a:r>
                        <a:rPr lang="zh-CN" sz="1200" dirty="0">
                          <a:effectLst/>
                          <a:latin typeface="+mn-ea"/>
                          <a:ea typeface="+mn-ea"/>
                        </a:rPr>
                        <a:t>面试（结构化或非结构化）</a:t>
                      </a:r>
                      <a:endParaRPr lang="zh-CN" sz="1400" dirty="0">
                        <a:solidFill>
                          <a:srgbClr val="000000"/>
                        </a:solidFill>
                        <a:effectLst/>
                        <a:latin typeface="+mn-ea"/>
                        <a:ea typeface="+mn-ea"/>
                        <a:cs typeface="Times New Roman"/>
                      </a:endParaRPr>
                    </a:p>
                  </a:txBody>
                  <a:tcPr marL="43390" marR="4339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63090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3.4.3</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甄选技术的组合</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甄选技术组合的含义</a:t>
            </a:r>
          </a:p>
        </p:txBody>
      </p:sp>
      <p:graphicFrame>
        <p:nvGraphicFramePr>
          <p:cNvPr id="2" name="表格 1"/>
          <p:cNvGraphicFramePr>
            <a:graphicFrameLocks noGrp="1"/>
          </p:cNvGraphicFramePr>
          <p:nvPr>
            <p:extLst>
              <p:ext uri="{D42A27DB-BD31-4B8C-83A1-F6EECF244321}">
                <p14:modId xmlns:p14="http://schemas.microsoft.com/office/powerpoint/2010/main" val="2653083385"/>
              </p:ext>
            </p:extLst>
          </p:nvPr>
        </p:nvGraphicFramePr>
        <p:xfrm>
          <a:off x="531483" y="2176855"/>
          <a:ext cx="8207032" cy="2316766"/>
        </p:xfrm>
        <a:graphic>
          <a:graphicData uri="http://schemas.openxmlformats.org/drawingml/2006/table">
            <a:tbl>
              <a:tblPr firstRow="1" firstCol="1" bandRow="1">
                <a:tableStyleId>{5C22544A-7EE6-4342-B048-85BDC9FD1C3A}</a:tableStyleId>
              </a:tblPr>
              <a:tblGrid>
                <a:gridCol w="805542">
                  <a:extLst>
                    <a:ext uri="{9D8B030D-6E8A-4147-A177-3AD203B41FA5}">
                      <a16:colId xmlns:a16="http://schemas.microsoft.com/office/drawing/2014/main" val="20000"/>
                    </a:ext>
                  </a:extLst>
                </a:gridCol>
                <a:gridCol w="4299857">
                  <a:extLst>
                    <a:ext uri="{9D8B030D-6E8A-4147-A177-3AD203B41FA5}">
                      <a16:colId xmlns:a16="http://schemas.microsoft.com/office/drawing/2014/main" val="20001"/>
                    </a:ext>
                  </a:extLst>
                </a:gridCol>
                <a:gridCol w="3101633">
                  <a:extLst>
                    <a:ext uri="{9D8B030D-6E8A-4147-A177-3AD203B41FA5}">
                      <a16:colId xmlns:a16="http://schemas.microsoft.com/office/drawing/2014/main" val="20002"/>
                    </a:ext>
                  </a:extLst>
                </a:gridCol>
              </a:tblGrid>
              <a:tr h="305086">
                <a:tc>
                  <a:txBody>
                    <a:bodyPr/>
                    <a:lstStyle/>
                    <a:p>
                      <a:pPr algn="ctr">
                        <a:lnSpc>
                          <a:spcPct val="100000"/>
                        </a:lnSpc>
                        <a:spcAft>
                          <a:spcPts val="0"/>
                        </a:spcAft>
                      </a:pPr>
                      <a:r>
                        <a:rPr lang="zh-CN" sz="1200">
                          <a:effectLst/>
                          <a:latin typeface="+mn-ea"/>
                          <a:ea typeface="+mn-ea"/>
                        </a:rPr>
                        <a:t>岗位</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考察要素</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考评核心工具</a:t>
                      </a:r>
                      <a:endParaRPr lang="zh-CN" sz="1400">
                        <a:solidFill>
                          <a:srgbClr val="000000"/>
                        </a:solidFill>
                        <a:effectLst/>
                        <a:latin typeface="+mn-ea"/>
                        <a:ea typeface="+mn-ea"/>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200" dirty="0">
                          <a:effectLst/>
                          <a:latin typeface="+mn-ea"/>
                          <a:ea typeface="+mn-ea"/>
                        </a:rPr>
                        <a:t>财务系列</a:t>
                      </a:r>
                      <a:endParaRPr lang="zh-CN" sz="1400" dirty="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个性特征、思维分析能力和综合决策能力、工作履历</a:t>
                      </a:r>
                      <a:endParaRPr lang="zh-CN" sz="1400">
                        <a:solidFill>
                          <a:srgbClr val="000000"/>
                        </a:solidFill>
                        <a:effectLst/>
                        <a:latin typeface="+mn-ea"/>
                        <a:ea typeface="+mn-ea"/>
                        <a:cs typeface="Times New Roman"/>
                      </a:endParaRPr>
                    </a:p>
                  </a:txBody>
                  <a:tcPr marL="43390" marR="43390" marT="0" marB="0" anchor="ctr"/>
                </a:tc>
                <a:tc>
                  <a:txBody>
                    <a:bodyPr/>
                    <a:lstStyle/>
                    <a:p>
                      <a:pPr algn="ctr">
                        <a:lnSpc>
                          <a:spcPct val="100000"/>
                        </a:lnSpc>
                        <a:spcAft>
                          <a:spcPts val="0"/>
                        </a:spcAft>
                      </a:pPr>
                      <a:r>
                        <a:rPr lang="zh-CN" sz="1200">
                          <a:effectLst/>
                          <a:latin typeface="+mn-ea"/>
                          <a:ea typeface="+mn-ea"/>
                        </a:rPr>
                        <a:t>管理个性测验或</a:t>
                      </a:r>
                      <a:r>
                        <a:rPr lang="en-US" sz="1200">
                          <a:effectLst/>
                          <a:latin typeface="+mn-ea"/>
                          <a:ea typeface="+mn-ea"/>
                        </a:rPr>
                        <a:t>DISC</a:t>
                      </a:r>
                      <a:r>
                        <a:rPr lang="zh-CN" sz="1200">
                          <a:effectLst/>
                          <a:latin typeface="+mn-ea"/>
                          <a:ea typeface="+mn-ea"/>
                        </a:rPr>
                        <a:t>测验</a:t>
                      </a:r>
                      <a:endParaRPr lang="zh-CN" sz="1400">
                        <a:effectLst/>
                        <a:latin typeface="+mn-ea"/>
                        <a:ea typeface="+mn-ea"/>
                      </a:endParaRPr>
                    </a:p>
                    <a:p>
                      <a:pPr algn="ctr">
                        <a:lnSpc>
                          <a:spcPct val="100000"/>
                        </a:lnSpc>
                        <a:spcAft>
                          <a:spcPts val="0"/>
                        </a:spcAft>
                      </a:pPr>
                      <a:r>
                        <a:rPr lang="zh-CN" sz="1200">
                          <a:effectLst/>
                          <a:latin typeface="+mn-ea"/>
                          <a:ea typeface="+mn-ea"/>
                        </a:rPr>
                        <a:t>数量分析能力测验</a:t>
                      </a:r>
                      <a:endParaRPr lang="zh-CN" sz="1400">
                        <a:effectLst/>
                        <a:latin typeface="+mn-ea"/>
                        <a:ea typeface="+mn-ea"/>
                      </a:endParaRPr>
                    </a:p>
                    <a:p>
                      <a:pPr algn="ctr">
                        <a:lnSpc>
                          <a:spcPct val="100000"/>
                        </a:lnSpc>
                        <a:spcAft>
                          <a:spcPts val="0"/>
                        </a:spcAft>
                      </a:pPr>
                      <a:r>
                        <a:rPr lang="zh-CN" sz="1200">
                          <a:effectLst/>
                          <a:latin typeface="+mn-ea"/>
                          <a:ea typeface="+mn-ea"/>
                        </a:rPr>
                        <a:t>面试（结构化或非结构化）</a:t>
                      </a:r>
                      <a:endParaRPr lang="zh-CN" sz="1400">
                        <a:solidFill>
                          <a:srgbClr val="000000"/>
                        </a:solidFill>
                        <a:effectLst/>
                        <a:latin typeface="+mn-ea"/>
                        <a:ea typeface="+mn-ea"/>
                        <a:cs typeface="Times New Roman"/>
                      </a:endParaRPr>
                    </a:p>
                  </a:txBody>
                  <a:tcPr marL="43390" marR="4339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200">
                          <a:effectLst/>
                          <a:latin typeface="+mn-ea"/>
                          <a:ea typeface="+mn-ea"/>
                        </a:rPr>
                        <a:t>行政人事系列</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个性特征、人际技巧、事务处理能力、工作履历</a:t>
                      </a:r>
                      <a:endParaRPr lang="zh-CN" sz="1400">
                        <a:solidFill>
                          <a:srgbClr val="000000"/>
                        </a:solidFill>
                        <a:effectLst/>
                        <a:latin typeface="+mn-ea"/>
                        <a:ea typeface="+mn-ea"/>
                        <a:cs typeface="Times New Roman"/>
                      </a:endParaRPr>
                    </a:p>
                  </a:txBody>
                  <a:tcPr marL="43390" marR="43390" marT="0" marB="0" anchor="ctr"/>
                </a:tc>
                <a:tc>
                  <a:txBody>
                    <a:bodyPr/>
                    <a:lstStyle/>
                    <a:p>
                      <a:pPr algn="ctr">
                        <a:lnSpc>
                          <a:spcPct val="100000"/>
                        </a:lnSpc>
                        <a:spcAft>
                          <a:spcPts val="0"/>
                        </a:spcAft>
                      </a:pPr>
                      <a:r>
                        <a:rPr lang="zh-CN" sz="1200">
                          <a:effectLst/>
                          <a:latin typeface="+mn-ea"/>
                          <a:ea typeface="+mn-ea"/>
                        </a:rPr>
                        <a:t>管理个性测验或</a:t>
                      </a:r>
                      <a:r>
                        <a:rPr lang="en-US" sz="1200">
                          <a:effectLst/>
                          <a:latin typeface="+mn-ea"/>
                          <a:ea typeface="+mn-ea"/>
                        </a:rPr>
                        <a:t>DISC</a:t>
                      </a:r>
                      <a:r>
                        <a:rPr lang="zh-CN" sz="1200">
                          <a:effectLst/>
                          <a:latin typeface="+mn-ea"/>
                          <a:ea typeface="+mn-ea"/>
                        </a:rPr>
                        <a:t>测验</a:t>
                      </a:r>
                      <a:endParaRPr lang="zh-CN" sz="1400">
                        <a:effectLst/>
                        <a:latin typeface="+mn-ea"/>
                        <a:ea typeface="+mn-ea"/>
                      </a:endParaRPr>
                    </a:p>
                    <a:p>
                      <a:pPr algn="ctr">
                        <a:lnSpc>
                          <a:spcPct val="100000"/>
                        </a:lnSpc>
                        <a:spcAft>
                          <a:spcPts val="0"/>
                        </a:spcAft>
                      </a:pPr>
                      <a:r>
                        <a:rPr lang="zh-CN" sz="1200">
                          <a:effectLst/>
                          <a:latin typeface="+mn-ea"/>
                          <a:ea typeface="+mn-ea"/>
                        </a:rPr>
                        <a:t>无领导小组讨论</a:t>
                      </a:r>
                      <a:endParaRPr lang="zh-CN" sz="1400">
                        <a:effectLst/>
                        <a:latin typeface="+mn-ea"/>
                        <a:ea typeface="+mn-ea"/>
                      </a:endParaRPr>
                    </a:p>
                    <a:p>
                      <a:pPr algn="ctr">
                        <a:lnSpc>
                          <a:spcPct val="100000"/>
                        </a:lnSpc>
                        <a:spcAft>
                          <a:spcPts val="0"/>
                        </a:spcAft>
                      </a:pPr>
                      <a:r>
                        <a:rPr lang="zh-CN" sz="1200">
                          <a:effectLst/>
                          <a:latin typeface="+mn-ea"/>
                          <a:ea typeface="+mn-ea"/>
                        </a:rPr>
                        <a:t>领导行为评定</a:t>
                      </a:r>
                      <a:endParaRPr lang="zh-CN" sz="1400">
                        <a:effectLst/>
                        <a:latin typeface="+mn-ea"/>
                        <a:ea typeface="+mn-ea"/>
                      </a:endParaRPr>
                    </a:p>
                    <a:p>
                      <a:pPr algn="ctr">
                        <a:lnSpc>
                          <a:spcPct val="100000"/>
                        </a:lnSpc>
                        <a:spcAft>
                          <a:spcPts val="0"/>
                        </a:spcAft>
                      </a:pPr>
                      <a:r>
                        <a:rPr lang="zh-CN" sz="1200">
                          <a:effectLst/>
                          <a:latin typeface="+mn-ea"/>
                          <a:ea typeface="+mn-ea"/>
                        </a:rPr>
                        <a:t>面试</a:t>
                      </a:r>
                      <a:endParaRPr lang="zh-CN" sz="1400">
                        <a:solidFill>
                          <a:srgbClr val="000000"/>
                        </a:solidFill>
                        <a:effectLst/>
                        <a:latin typeface="+mn-ea"/>
                        <a:ea typeface="+mn-ea"/>
                        <a:cs typeface="Times New Roman"/>
                      </a:endParaRPr>
                    </a:p>
                  </a:txBody>
                  <a:tcPr marL="43390" marR="4339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200">
                          <a:effectLst/>
                          <a:latin typeface="+mn-ea"/>
                          <a:ea typeface="+mn-ea"/>
                        </a:rPr>
                        <a:t>技术系列</a:t>
                      </a:r>
                      <a:endParaRPr lang="zh-CN" sz="1400">
                        <a:solidFill>
                          <a:srgbClr val="000000"/>
                        </a:solidFill>
                        <a:effectLst/>
                        <a:latin typeface="+mn-ea"/>
                        <a:ea typeface="+mn-ea"/>
                        <a:cs typeface="Times New Roman"/>
                      </a:endParaRPr>
                    </a:p>
                  </a:txBody>
                  <a:tcPr marL="0" marR="0" marT="0" marB="0" anchor="ctr"/>
                </a:tc>
                <a:tc>
                  <a:txBody>
                    <a:bodyPr/>
                    <a:lstStyle/>
                    <a:p>
                      <a:pPr algn="ctr">
                        <a:lnSpc>
                          <a:spcPct val="100000"/>
                        </a:lnSpc>
                        <a:spcAft>
                          <a:spcPts val="0"/>
                        </a:spcAft>
                      </a:pPr>
                      <a:r>
                        <a:rPr lang="zh-CN" sz="1200">
                          <a:effectLst/>
                          <a:latin typeface="+mn-ea"/>
                          <a:ea typeface="+mn-ea"/>
                        </a:rPr>
                        <a:t>创造性、推理能力、个性特征、工作履历</a:t>
                      </a:r>
                      <a:endParaRPr lang="zh-CN" sz="1400">
                        <a:solidFill>
                          <a:srgbClr val="000000"/>
                        </a:solidFill>
                        <a:effectLst/>
                        <a:latin typeface="+mn-ea"/>
                        <a:ea typeface="+mn-ea"/>
                        <a:cs typeface="Times New Roman"/>
                      </a:endParaRPr>
                    </a:p>
                  </a:txBody>
                  <a:tcPr marL="43390" marR="43390" marT="0" marB="0" anchor="ctr"/>
                </a:tc>
                <a:tc>
                  <a:txBody>
                    <a:bodyPr/>
                    <a:lstStyle/>
                    <a:p>
                      <a:pPr algn="ctr">
                        <a:lnSpc>
                          <a:spcPct val="100000"/>
                        </a:lnSpc>
                        <a:spcAft>
                          <a:spcPts val="0"/>
                        </a:spcAft>
                      </a:pPr>
                      <a:r>
                        <a:rPr lang="zh-CN" sz="1200" dirty="0">
                          <a:effectLst/>
                          <a:latin typeface="+mn-ea"/>
                          <a:ea typeface="+mn-ea"/>
                        </a:rPr>
                        <a:t>管理个性测验或</a:t>
                      </a:r>
                      <a:r>
                        <a:rPr lang="en-US" sz="1200" dirty="0">
                          <a:effectLst/>
                          <a:latin typeface="+mn-ea"/>
                          <a:ea typeface="+mn-ea"/>
                        </a:rPr>
                        <a:t>DISC</a:t>
                      </a:r>
                      <a:r>
                        <a:rPr lang="zh-CN" sz="1200" dirty="0">
                          <a:effectLst/>
                          <a:latin typeface="+mn-ea"/>
                          <a:ea typeface="+mn-ea"/>
                        </a:rPr>
                        <a:t>测验</a:t>
                      </a:r>
                      <a:endParaRPr lang="zh-CN" sz="1400" dirty="0">
                        <a:effectLst/>
                        <a:latin typeface="+mn-ea"/>
                        <a:ea typeface="+mn-ea"/>
                      </a:endParaRPr>
                    </a:p>
                    <a:p>
                      <a:pPr algn="ctr">
                        <a:lnSpc>
                          <a:spcPct val="100000"/>
                        </a:lnSpc>
                        <a:spcAft>
                          <a:spcPts val="0"/>
                        </a:spcAft>
                      </a:pPr>
                      <a:r>
                        <a:rPr lang="zh-CN" sz="1200" dirty="0">
                          <a:effectLst/>
                          <a:latin typeface="+mn-ea"/>
                          <a:ea typeface="+mn-ea"/>
                        </a:rPr>
                        <a:t>逻辑推理测验</a:t>
                      </a:r>
                      <a:endParaRPr lang="zh-CN" sz="1400" dirty="0">
                        <a:effectLst/>
                        <a:latin typeface="+mn-ea"/>
                        <a:ea typeface="+mn-ea"/>
                      </a:endParaRPr>
                    </a:p>
                    <a:p>
                      <a:pPr algn="ctr">
                        <a:lnSpc>
                          <a:spcPct val="100000"/>
                        </a:lnSpc>
                        <a:spcAft>
                          <a:spcPts val="0"/>
                        </a:spcAft>
                      </a:pPr>
                      <a:r>
                        <a:rPr lang="zh-CN" sz="1200" dirty="0">
                          <a:effectLst/>
                          <a:latin typeface="+mn-ea"/>
                          <a:ea typeface="+mn-ea"/>
                        </a:rPr>
                        <a:t>抽象推理测验</a:t>
                      </a:r>
                      <a:endParaRPr lang="zh-CN" sz="1400" dirty="0">
                        <a:effectLst/>
                        <a:latin typeface="+mn-ea"/>
                        <a:ea typeface="+mn-ea"/>
                      </a:endParaRPr>
                    </a:p>
                    <a:p>
                      <a:pPr algn="ctr">
                        <a:lnSpc>
                          <a:spcPct val="100000"/>
                        </a:lnSpc>
                        <a:spcAft>
                          <a:spcPts val="0"/>
                        </a:spcAft>
                      </a:pPr>
                      <a:r>
                        <a:rPr lang="zh-CN" sz="1200" dirty="0">
                          <a:effectLst/>
                          <a:latin typeface="+mn-ea"/>
                          <a:ea typeface="+mn-ea"/>
                        </a:rPr>
                        <a:t>面试（结构化或非结构化）</a:t>
                      </a:r>
                      <a:endParaRPr lang="zh-CN" sz="1400" dirty="0">
                        <a:solidFill>
                          <a:srgbClr val="000000"/>
                        </a:solidFill>
                        <a:effectLst/>
                        <a:latin typeface="+mn-ea"/>
                        <a:ea typeface="+mn-ea"/>
                        <a:cs typeface="Times New Roman"/>
                      </a:endParaRPr>
                    </a:p>
                  </a:txBody>
                  <a:tcPr marL="43390" marR="4339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8024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3.4.3</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甄选技术的组合</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甄选技术的组合程序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甄选技术的组合设计一般包括三个步骤：确定考评素质、选择甄选技术、对技术加以组合。</a:t>
            </a:r>
          </a:p>
        </p:txBody>
      </p:sp>
    </p:spTree>
    <p:extLst>
      <p:ext uri="{BB962C8B-B14F-4D97-AF65-F5344CB8AC3E}">
        <p14:creationId xmlns:p14="http://schemas.microsoft.com/office/powerpoint/2010/main" val="335986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3.4.3</a:t>
            </a:r>
            <a:r>
              <a:rPr lang="zh-CN" altLang="en-US" sz="2400" b="1" dirty="0">
                <a:solidFill>
                  <a:schemeClr val="bg1"/>
                </a:solidFill>
                <a:latin typeface="微软雅黑 Light" panose="020B0502040204020203" pitchFamily="34" charset="-122"/>
                <a:ea typeface="微软雅黑 Light" panose="020B0502040204020203" pitchFamily="34" charset="-122"/>
              </a:rPr>
              <a:t>　甄选技术的组合</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甄选技术的组合原则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）先易后难。</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）先成本低后成本高。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）先淘汰后选取。</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）注意前后测验的干扰。</a:t>
            </a:r>
          </a:p>
        </p:txBody>
      </p:sp>
    </p:spTree>
    <p:extLst>
      <p:ext uri="{BB962C8B-B14F-4D97-AF65-F5344CB8AC3E}">
        <p14:creationId xmlns:p14="http://schemas.microsoft.com/office/powerpoint/2010/main" val="216174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斯科特程序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）接见应聘者。</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）初步面试，填写申请表格。</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）心理测验。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）第二次面试并在申请表上评分。</a:t>
            </a:r>
          </a:p>
        </p:txBody>
      </p:sp>
    </p:spTree>
    <p:extLst>
      <p:ext uri="{BB962C8B-B14F-4D97-AF65-F5344CB8AC3E}">
        <p14:creationId xmlns:p14="http://schemas.microsoft.com/office/powerpoint/2010/main" val="301256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斯科特程序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）核查应聘者的履历情况。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）比较选择。</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）主管部门批准录用。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8</a:t>
            </a:r>
            <a:r>
              <a:rPr lang="zh-CN" altLang="en-US" b="1" dirty="0">
                <a:solidFill>
                  <a:schemeClr val="bg1"/>
                </a:solidFill>
                <a:latin typeface="微软雅黑 Light" panose="020B0502040204020203" pitchFamily="34" charset="-122"/>
                <a:ea typeface="微软雅黑 Light" panose="020B0502040204020203" pitchFamily="34" charset="-122"/>
              </a:rPr>
              <a:t>）身体检查。</a:t>
            </a:r>
          </a:p>
        </p:txBody>
      </p:sp>
    </p:spTree>
    <p:extLst>
      <p:ext uri="{BB962C8B-B14F-4D97-AF65-F5344CB8AC3E}">
        <p14:creationId xmlns:p14="http://schemas.microsoft.com/office/powerpoint/2010/main" val="3234857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弗兰希程序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）填写申请表。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）体检。</a:t>
            </a:r>
          </a:p>
        </p:txBody>
      </p:sp>
    </p:spTree>
    <p:extLst>
      <p:ext uri="{BB962C8B-B14F-4D97-AF65-F5344CB8AC3E}">
        <p14:creationId xmlns:p14="http://schemas.microsoft.com/office/powerpoint/2010/main" val="27266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弗兰希程序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）履历核查。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）研究批准。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）提出工作要求。</a:t>
            </a:r>
          </a:p>
        </p:txBody>
      </p:sp>
    </p:spTree>
    <p:extLst>
      <p:ext uri="{BB962C8B-B14F-4D97-AF65-F5344CB8AC3E}">
        <p14:creationId xmlns:p14="http://schemas.microsoft.com/office/powerpoint/2010/main" val="211832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美国管理协会程序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）初步面试。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）填写申请表。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）审核有关资料。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）测验。</a:t>
            </a:r>
          </a:p>
        </p:txBody>
      </p:sp>
    </p:spTree>
    <p:extLst>
      <p:ext uri="{BB962C8B-B14F-4D97-AF65-F5344CB8AC3E}">
        <p14:creationId xmlns:p14="http://schemas.microsoft.com/office/powerpoint/2010/main" val="92662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3.4</a:t>
            </a:r>
            <a:r>
              <a:rPr kumimoji="1" lang="zh-CN" altLang="en-US" sz="2800" b="1" dirty="0">
                <a:solidFill>
                  <a:schemeClr val="bg1"/>
                </a:solidFill>
                <a:latin typeface="+mn-ea"/>
              </a:rPr>
              <a:t>  甄选技术的选择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3.4.4</a:t>
            </a:r>
            <a:r>
              <a:rPr lang="zh-CN" altLang="en-US" sz="2400" b="1" dirty="0">
                <a:solidFill>
                  <a:schemeClr val="bg1"/>
                </a:solidFill>
                <a:latin typeface="微软雅黑 Light" panose="020B0502040204020203" pitchFamily="34" charset="-122"/>
                <a:ea typeface="微软雅黑 Light" panose="020B0502040204020203" pitchFamily="34" charset="-122"/>
              </a:rPr>
              <a:t>　组合程序示例</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美国管理协会程序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）雇用面试。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）主管核准。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）体检。</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8</a:t>
            </a:r>
            <a:r>
              <a:rPr lang="zh-CN" altLang="en-US" b="1" dirty="0">
                <a:solidFill>
                  <a:schemeClr val="bg1"/>
                </a:solidFill>
                <a:latin typeface="微软雅黑 Light" panose="020B0502040204020203" pitchFamily="34" charset="-122"/>
                <a:ea typeface="微软雅黑 Light" panose="020B0502040204020203" pitchFamily="34" charset="-122"/>
              </a:rPr>
              <a:t>）引见、认识新环境及工作要求。</a:t>
            </a:r>
          </a:p>
        </p:txBody>
      </p:sp>
    </p:spTree>
    <p:extLst>
      <p:ext uri="{BB962C8B-B14F-4D97-AF65-F5344CB8AC3E}">
        <p14:creationId xmlns:p14="http://schemas.microsoft.com/office/powerpoint/2010/main" val="20128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67528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3.5.1</a:t>
            </a:r>
            <a:r>
              <a:rPr lang="zh-CN" altLang="en-US" sz="2400" b="1" dirty="0">
                <a:solidFill>
                  <a:schemeClr val="bg1"/>
                </a:solidFill>
                <a:latin typeface="微软雅黑 Light" panose="020B0502040204020203" pitchFamily="34" charset="-122"/>
                <a:ea typeface="微软雅黑 Light" panose="020B0502040204020203" pitchFamily="34" charset="-122"/>
              </a:rPr>
              <a:t>　企业战略的意义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企业战略具有复杂性、风险性、全面性、未来性以及指导性，是指引企业各项活动的行动纲领，指导着企业各种资源的配置和利用活动，并保证生产管理、研发管理、市场营销、人力资源管理、财务管理等各个经营模块都对企业战略有共同理解，进而采取协调一致的行动，实现长期目标。</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9910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3.5.2</a:t>
            </a:r>
            <a:r>
              <a:rPr lang="zh-CN" altLang="en-US" sz="2400" b="1" dirty="0">
                <a:solidFill>
                  <a:schemeClr val="bg1"/>
                </a:solidFill>
                <a:latin typeface="微软雅黑 Light" panose="020B0502040204020203" pitchFamily="34" charset="-122"/>
                <a:ea typeface="微软雅黑 Light" panose="020B0502040204020203" pitchFamily="34" charset="-122"/>
              </a:rPr>
              <a:t>　企业战略的层次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企业战略是一个系统，包括公司层战略、业务层战略和职能层战略三个层次。</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pic>
        <p:nvPicPr>
          <p:cNvPr id="4" name="3-5.EPS" descr="id:2147499990;FounderCES"/>
          <p:cNvPicPr/>
          <p:nvPr/>
        </p:nvPicPr>
        <p:blipFill>
          <a:blip r:embed="rId2">
            <a:duotone>
              <a:prstClr val="black"/>
              <a:schemeClr val="accent2">
                <a:tint val="45000"/>
                <a:satMod val="400000"/>
              </a:schemeClr>
            </a:duotone>
          </a:blip>
          <a:stretch>
            <a:fillRect/>
          </a:stretch>
        </p:blipFill>
        <p:spPr>
          <a:xfrm>
            <a:off x="2764976" y="2571749"/>
            <a:ext cx="3446780" cy="1523365"/>
          </a:xfrm>
          <a:prstGeom prst="rect">
            <a:avLst/>
          </a:prstGeom>
        </p:spPr>
      </p:pic>
    </p:spTree>
    <p:extLst>
      <p:ext uri="{BB962C8B-B14F-4D97-AF65-F5344CB8AC3E}">
        <p14:creationId xmlns:p14="http://schemas.microsoft.com/office/powerpoint/2010/main" val="162633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3.5.2</a:t>
            </a:r>
            <a:r>
              <a:rPr lang="zh-CN" altLang="en-US" sz="2400" b="1" dirty="0">
                <a:solidFill>
                  <a:schemeClr val="bg1"/>
                </a:solidFill>
                <a:latin typeface="微软雅黑 Light" panose="020B0502040204020203" pitchFamily="34" charset="-122"/>
                <a:ea typeface="微软雅黑 Light" panose="020B0502040204020203" pitchFamily="34" charset="-122"/>
              </a:rPr>
              <a:t>　企业战略的层次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公司层战略</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公司层战略又称总战略，是企业最高层次的战略，也是企业一切经营管理活动的行动纲领。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企业面对的内部环境和外部环境不同，因此会采用不同的公司层战略，以保证实现长远发展目标。常见的公司层战略有增长战略、稳定战略、收缩战略和组合战略。这四种战略并无优劣之分，在特定的内外部环境下，它们都有可能是最优选择。</a:t>
            </a:r>
          </a:p>
        </p:txBody>
      </p:sp>
    </p:spTree>
    <p:extLst>
      <p:ext uri="{BB962C8B-B14F-4D97-AF65-F5344CB8AC3E}">
        <p14:creationId xmlns:p14="http://schemas.microsoft.com/office/powerpoint/2010/main" val="347182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3.5.2</a:t>
            </a:r>
            <a:r>
              <a:rPr lang="zh-CN" altLang="en-US" sz="2400" b="1" dirty="0">
                <a:solidFill>
                  <a:schemeClr val="bg1"/>
                </a:solidFill>
                <a:latin typeface="微软雅黑 Light" panose="020B0502040204020203" pitchFamily="34" charset="-122"/>
                <a:ea typeface="微软雅黑 Light" panose="020B0502040204020203" pitchFamily="34" charset="-122"/>
              </a:rPr>
              <a:t>　企业战略的层次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业务层战略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业务层战略又称事业层战略、竞争战略，是公司层战略的子战略，也是公司层战略目标实现的基础。各个事业部根据公司层战略制定的目标确定本部门的竞争方式，从而在所处领域获得优势地位。</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业务层战略主要有成本领先战略、差异化战略和聚焦战略。雷蒙德</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迈尔斯和查尔斯</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斯诺提出的适应战略也属于业务层战略，主要有防御者、探索者、分析者和反应者四种类型。</a:t>
            </a:r>
          </a:p>
        </p:txBody>
      </p:sp>
    </p:spTree>
    <p:extLst>
      <p:ext uri="{BB962C8B-B14F-4D97-AF65-F5344CB8AC3E}">
        <p14:creationId xmlns:p14="http://schemas.microsoft.com/office/powerpoint/2010/main" val="2576262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3.1.1</a:t>
            </a:r>
            <a:r>
              <a:rPr lang="zh-CN" altLang="en-US" sz="2400" b="1" dirty="0">
                <a:solidFill>
                  <a:schemeClr val="bg1"/>
                </a:solidFill>
                <a:latin typeface="微软雅黑 Light" panose="020B0502040204020203" pitchFamily="34" charset="-122"/>
                <a:ea typeface="微软雅黑 Light" panose="020B0502040204020203" pitchFamily="34" charset="-122"/>
              </a:rPr>
              <a:t>　甄选的含义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人员甄选是指通过运用各种科学的方法和手段，系统客观地测量、评价和判断他们与工作相关的知识和技能、能力水平及倾向、个性特点和行为特征、职业发展取向及工作经验等，根据既定的标准对申请人进行选择，从而做出录用决策的过程。</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3.5.2</a:t>
            </a:r>
            <a:r>
              <a:rPr lang="zh-CN" altLang="en-US" sz="2400" b="1" dirty="0">
                <a:solidFill>
                  <a:schemeClr val="bg1"/>
                </a:solidFill>
                <a:latin typeface="微软雅黑 Light" panose="020B0502040204020203" pitchFamily="34" charset="-122"/>
                <a:ea typeface="微软雅黑 Light" panose="020B0502040204020203" pitchFamily="34" charset="-122"/>
              </a:rPr>
              <a:t>　企业战略的层次</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职能层战略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职能层战略是企业各职能部门为了支撑、落实公司层战略和业务层战略而为特定的职能管理工作制定的战略。公司最基本的职能层战略包括营销战略、财务战略、人力资源战略、生产战略、开发战略等。</a:t>
            </a:r>
          </a:p>
        </p:txBody>
      </p:sp>
    </p:spTree>
    <p:extLst>
      <p:ext uri="{BB962C8B-B14F-4D97-AF65-F5344CB8AC3E}">
        <p14:creationId xmlns:p14="http://schemas.microsoft.com/office/powerpoint/2010/main" val="4086865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人力资源战略概述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人力资源战略是指为了实现企业战略目标，在人员管理、人员选拔任用和调整、绩效考核、工资福利、员工培训与开发等方面所制定的全局性、长期性思路和谋划。</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人力资源战略指导、协调组织的人力资源管理活动，使之能够与企业战略目标方向保持一致，互相配合。</a:t>
            </a:r>
          </a:p>
        </p:txBody>
      </p:sp>
    </p:spTree>
    <p:extLst>
      <p:ext uri="{BB962C8B-B14F-4D97-AF65-F5344CB8AC3E}">
        <p14:creationId xmlns:p14="http://schemas.microsoft.com/office/powerpoint/2010/main" val="2236292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147457"/>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人力资源战略的分类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按时限，人力资源战略可分为长期战略和中短期战略。五年以上的人力资源总体战略是长期战略，中短期战略是指三到五年的战略决策，也称人力资源策略。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按层级和内容，人力资源战略可分为人力资源总体发展战略、组织变革与创新战略、人力资源甄选战略、人力资源培训战略、人力资源使用战略、人才激励战略、考评战略、薪酬战略、劳动关系管理战略等。</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按在企业发展中的时效，人力资源战略可分为累积型战略、效用型战略、协助型战略。</a:t>
            </a:r>
          </a:p>
        </p:txBody>
      </p:sp>
    </p:spTree>
    <p:extLst>
      <p:ext uri="{BB962C8B-B14F-4D97-AF65-F5344CB8AC3E}">
        <p14:creationId xmlns:p14="http://schemas.microsoft.com/office/powerpoint/2010/main" val="782765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人力资源战略的分类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按企业变革程度的不同，人力资源战略可分为家长式战略、发展式战略、任务式战略和转型式战略。</a:t>
            </a:r>
          </a:p>
        </p:txBody>
      </p:sp>
      <p:graphicFrame>
        <p:nvGraphicFramePr>
          <p:cNvPr id="2" name="表格 1"/>
          <p:cNvGraphicFramePr>
            <a:graphicFrameLocks noGrp="1"/>
          </p:cNvGraphicFramePr>
          <p:nvPr>
            <p:extLst>
              <p:ext uri="{D42A27DB-BD31-4B8C-83A1-F6EECF244321}">
                <p14:modId xmlns:p14="http://schemas.microsoft.com/office/powerpoint/2010/main" val="967941906"/>
              </p:ext>
            </p:extLst>
          </p:nvPr>
        </p:nvGraphicFramePr>
        <p:xfrm>
          <a:off x="457200" y="3074987"/>
          <a:ext cx="8229600" cy="1163910"/>
        </p:xfrm>
        <a:graphic>
          <a:graphicData uri="http://schemas.openxmlformats.org/drawingml/2006/table">
            <a:tbl>
              <a:tblPr firstRow="1" firstCol="1" bandRow="1">
                <a:tableStyleId>{5C22544A-7EE6-4342-B048-85BDC9FD1C3A}</a:tableStyleId>
              </a:tblPr>
              <a:tblGrid>
                <a:gridCol w="2779227">
                  <a:extLst>
                    <a:ext uri="{9D8B030D-6E8A-4147-A177-3AD203B41FA5}">
                      <a16:colId xmlns:a16="http://schemas.microsoft.com/office/drawing/2014/main" val="20000"/>
                    </a:ext>
                  </a:extLst>
                </a:gridCol>
                <a:gridCol w="3705636">
                  <a:extLst>
                    <a:ext uri="{9D8B030D-6E8A-4147-A177-3AD203B41FA5}">
                      <a16:colId xmlns:a16="http://schemas.microsoft.com/office/drawing/2014/main" val="20001"/>
                    </a:ext>
                  </a:extLst>
                </a:gridCol>
                <a:gridCol w="1744737">
                  <a:extLst>
                    <a:ext uri="{9D8B030D-6E8A-4147-A177-3AD203B41FA5}">
                      <a16:colId xmlns:a16="http://schemas.microsoft.com/office/drawing/2014/main" val="20002"/>
                    </a:ext>
                  </a:extLst>
                </a:gridCol>
              </a:tblGrid>
              <a:tr h="310470">
                <a:tc>
                  <a:txBody>
                    <a:bodyPr/>
                    <a:lstStyle/>
                    <a:p>
                      <a:pPr algn="ctr">
                        <a:lnSpc>
                          <a:spcPct val="100000"/>
                        </a:lnSpc>
                        <a:spcAft>
                          <a:spcPts val="0"/>
                        </a:spcAft>
                      </a:pPr>
                      <a:r>
                        <a:rPr lang="zh-CN" sz="1400">
                          <a:effectLst/>
                        </a:rPr>
                        <a:t>变革程度</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管理方式</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人力资源战略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400">
                          <a:effectLst/>
                        </a:rPr>
                        <a:t>基本稳定，微小调整</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指令式管理为主</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家长式</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400">
                          <a:effectLst/>
                        </a:rPr>
                        <a:t>循序渐进，不断变革</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咨询式管理为主，指令式管理为辅</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发展式</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400">
                          <a:effectLst/>
                        </a:rPr>
                        <a:t>局部变革</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指令式管理为主，咨询式管理为辅</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任务式</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400">
                          <a:effectLst/>
                        </a:rPr>
                        <a:t>整体变革</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指令式管理与高压式管理并用</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dirty="0">
                          <a:effectLst/>
                        </a:rPr>
                        <a:t>转型式</a:t>
                      </a:r>
                      <a:endParaRPr lang="zh-CN" sz="18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8610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人力资源战略的分类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按性质，人力资源战略可分为吸引战略、投资战略和参与战略。</a:t>
            </a:r>
          </a:p>
        </p:txBody>
      </p:sp>
      <p:graphicFrame>
        <p:nvGraphicFramePr>
          <p:cNvPr id="3" name="表格 2"/>
          <p:cNvGraphicFramePr>
            <a:graphicFrameLocks noGrp="1"/>
          </p:cNvGraphicFramePr>
          <p:nvPr>
            <p:extLst>
              <p:ext uri="{D42A27DB-BD31-4B8C-83A1-F6EECF244321}">
                <p14:modId xmlns:p14="http://schemas.microsoft.com/office/powerpoint/2010/main" val="2090375083"/>
              </p:ext>
            </p:extLst>
          </p:nvPr>
        </p:nvGraphicFramePr>
        <p:xfrm>
          <a:off x="454886" y="2664234"/>
          <a:ext cx="8229600" cy="2140720"/>
        </p:xfrm>
        <a:graphic>
          <a:graphicData uri="http://schemas.openxmlformats.org/drawingml/2006/table">
            <a:tbl>
              <a:tblPr firstRow="1" firstCol="1" bandRow="1">
                <a:tableStyleId>{5C22544A-7EE6-4342-B048-85BDC9FD1C3A}</a:tableStyleId>
              </a:tblPr>
              <a:tblGrid>
                <a:gridCol w="1482254">
                  <a:extLst>
                    <a:ext uri="{9D8B030D-6E8A-4147-A177-3AD203B41FA5}">
                      <a16:colId xmlns:a16="http://schemas.microsoft.com/office/drawing/2014/main" val="20000"/>
                    </a:ext>
                  </a:extLst>
                </a:gridCol>
                <a:gridCol w="2223382">
                  <a:extLst>
                    <a:ext uri="{9D8B030D-6E8A-4147-A177-3AD203B41FA5}">
                      <a16:colId xmlns:a16="http://schemas.microsoft.com/office/drawing/2014/main" val="20001"/>
                    </a:ext>
                  </a:extLst>
                </a:gridCol>
                <a:gridCol w="2223382">
                  <a:extLst>
                    <a:ext uri="{9D8B030D-6E8A-4147-A177-3AD203B41FA5}">
                      <a16:colId xmlns:a16="http://schemas.microsoft.com/office/drawing/2014/main" val="20002"/>
                    </a:ext>
                  </a:extLst>
                </a:gridCol>
                <a:gridCol w="2300582">
                  <a:extLst>
                    <a:ext uri="{9D8B030D-6E8A-4147-A177-3AD203B41FA5}">
                      <a16:colId xmlns:a16="http://schemas.microsoft.com/office/drawing/2014/main" val="20003"/>
                    </a:ext>
                  </a:extLst>
                </a:gridCol>
              </a:tblGrid>
              <a:tr h="296680">
                <a:tc>
                  <a:txBody>
                    <a:bodyPr/>
                    <a:lstStyle/>
                    <a:p>
                      <a:pPr algn="ctr">
                        <a:lnSpc>
                          <a:spcPct val="100000"/>
                        </a:lnSpc>
                        <a:spcAft>
                          <a:spcPts val="0"/>
                        </a:spcAft>
                      </a:pPr>
                      <a:r>
                        <a:rPr lang="zh-CN" sz="1100">
                          <a:effectLst/>
                        </a:rPr>
                        <a:t>内容</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吸引策略</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投资策略</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参与策略</a:t>
                      </a:r>
                      <a:endParaRPr lang="zh-CN" sz="14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100">
                          <a:effectLst/>
                        </a:rPr>
                        <a:t>岗位分析评价</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详尽、具体、明确</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广泛</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详尽、明确</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100">
                          <a:effectLst/>
                        </a:rPr>
                        <a:t>员工招聘来源</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外部劳动力市场</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内部劳动力市场</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两者兼顾</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100">
                          <a:effectLst/>
                        </a:rPr>
                        <a:t>职位晋升阶梯</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非常狭窄，不易转换</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广泛，灵活多样</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较为狭窄，不易转换</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100">
                          <a:effectLst/>
                        </a:rPr>
                        <a:t>绩效考评目标</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注重短期目标</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注意长期目标</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注重中短期目标</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r h="0">
                <a:tc>
                  <a:txBody>
                    <a:bodyPr/>
                    <a:lstStyle/>
                    <a:p>
                      <a:pPr algn="ctr">
                        <a:lnSpc>
                          <a:spcPct val="100000"/>
                        </a:lnSpc>
                        <a:spcAft>
                          <a:spcPts val="0"/>
                        </a:spcAft>
                      </a:pPr>
                      <a:r>
                        <a:rPr lang="zh-CN" sz="1100">
                          <a:effectLst/>
                        </a:rPr>
                        <a:t>行为</a:t>
                      </a:r>
                      <a:r>
                        <a:rPr lang="en-US" sz="1100">
                          <a:effectLst/>
                        </a:rPr>
                        <a:t>/</a:t>
                      </a:r>
                      <a:r>
                        <a:rPr lang="zh-CN" sz="1100">
                          <a:effectLst/>
                        </a:rPr>
                        <a:t>结果导向</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重视实际成果</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重视行为与成果</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重视实际成果</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5"/>
                  </a:ext>
                </a:extLst>
              </a:tr>
              <a:tr h="0">
                <a:tc>
                  <a:txBody>
                    <a:bodyPr/>
                    <a:lstStyle/>
                    <a:p>
                      <a:pPr algn="ctr">
                        <a:lnSpc>
                          <a:spcPct val="100000"/>
                        </a:lnSpc>
                        <a:spcAft>
                          <a:spcPts val="0"/>
                        </a:spcAft>
                      </a:pPr>
                      <a:r>
                        <a:rPr lang="zh-CN" sz="1100">
                          <a:effectLst/>
                        </a:rPr>
                        <a:t>个人</a:t>
                      </a:r>
                      <a:r>
                        <a:rPr lang="en-US" sz="1100">
                          <a:effectLst/>
                        </a:rPr>
                        <a:t>/</a:t>
                      </a:r>
                      <a:r>
                        <a:rPr lang="zh-CN" sz="1100">
                          <a:effectLst/>
                        </a:rPr>
                        <a:t>小组导向</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以个人为主</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以小组为主</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个人和小组综合评估</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6"/>
                  </a:ext>
                </a:extLst>
              </a:tr>
              <a:tr h="0">
                <a:tc>
                  <a:txBody>
                    <a:bodyPr/>
                    <a:lstStyle/>
                    <a:p>
                      <a:pPr algn="ctr">
                        <a:lnSpc>
                          <a:spcPct val="100000"/>
                        </a:lnSpc>
                        <a:spcAft>
                          <a:spcPts val="0"/>
                        </a:spcAft>
                      </a:pPr>
                      <a:r>
                        <a:rPr lang="zh-CN" sz="1100">
                          <a:effectLst/>
                        </a:rPr>
                        <a:t>培训内容</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应用范围有限的知识和技能</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应用范围广泛的知识和技能</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应用范围适中的知识和技能</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7"/>
                  </a:ext>
                </a:extLst>
              </a:tr>
              <a:tr h="0">
                <a:tc>
                  <a:txBody>
                    <a:bodyPr/>
                    <a:lstStyle/>
                    <a:p>
                      <a:pPr algn="ctr">
                        <a:lnSpc>
                          <a:spcPct val="100000"/>
                        </a:lnSpc>
                        <a:spcAft>
                          <a:spcPts val="0"/>
                        </a:spcAft>
                      </a:pPr>
                      <a:r>
                        <a:rPr lang="zh-CN" sz="1100">
                          <a:effectLst/>
                        </a:rPr>
                        <a:t>薪酬原则</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对外公平</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对内公平</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对内公平</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8"/>
                  </a:ext>
                </a:extLst>
              </a:tr>
              <a:tr h="0">
                <a:tc>
                  <a:txBody>
                    <a:bodyPr/>
                    <a:lstStyle/>
                    <a:p>
                      <a:pPr algn="ctr">
                        <a:lnSpc>
                          <a:spcPct val="100000"/>
                        </a:lnSpc>
                        <a:spcAft>
                          <a:spcPts val="0"/>
                        </a:spcAft>
                      </a:pPr>
                      <a:r>
                        <a:rPr lang="zh-CN" sz="1100">
                          <a:effectLst/>
                        </a:rPr>
                        <a:t>基本薪酬水平</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水平较低</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水平很高</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水平适中</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9"/>
                  </a:ext>
                </a:extLst>
              </a:tr>
              <a:tr h="0">
                <a:tc>
                  <a:txBody>
                    <a:bodyPr/>
                    <a:lstStyle/>
                    <a:p>
                      <a:pPr algn="ctr">
                        <a:lnSpc>
                          <a:spcPct val="100000"/>
                        </a:lnSpc>
                        <a:spcAft>
                          <a:spcPts val="0"/>
                        </a:spcAft>
                      </a:pPr>
                      <a:r>
                        <a:rPr lang="zh-CN" sz="1100">
                          <a:effectLst/>
                        </a:rPr>
                        <a:t>归属感</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低</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较高</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很高</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10"/>
                  </a:ext>
                </a:extLst>
              </a:tr>
              <a:tr h="0">
                <a:tc>
                  <a:txBody>
                    <a:bodyPr/>
                    <a:lstStyle/>
                    <a:p>
                      <a:pPr algn="ctr">
                        <a:lnSpc>
                          <a:spcPct val="100000"/>
                        </a:lnSpc>
                        <a:spcAft>
                          <a:spcPts val="0"/>
                        </a:spcAft>
                      </a:pPr>
                      <a:r>
                        <a:rPr lang="zh-CN" sz="1100">
                          <a:effectLst/>
                        </a:rPr>
                        <a:t>雇佣保障</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低</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较高</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dirty="0">
                          <a:effectLst/>
                        </a:rPr>
                        <a:t>很高</a:t>
                      </a:r>
                      <a:endParaRPr lang="zh-CN" sz="14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616562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人力资源战略和企业战略之间的关系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只有人力资源战略与企业战略很好地配合，才能帮助企业更好地利用市场所提供的机遇，提升内在优势，实现长足发展。</a:t>
            </a:r>
          </a:p>
        </p:txBody>
      </p:sp>
    </p:spTree>
    <p:extLst>
      <p:ext uri="{BB962C8B-B14F-4D97-AF65-F5344CB8AC3E}">
        <p14:creationId xmlns:p14="http://schemas.microsoft.com/office/powerpoint/2010/main" val="418880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人力资源战略和企业战略之间的关系</a:t>
            </a:r>
          </a:p>
        </p:txBody>
      </p:sp>
      <p:graphicFrame>
        <p:nvGraphicFramePr>
          <p:cNvPr id="2" name="表格 1"/>
          <p:cNvGraphicFramePr>
            <a:graphicFrameLocks noGrp="1"/>
          </p:cNvGraphicFramePr>
          <p:nvPr>
            <p:extLst>
              <p:ext uri="{D42A27DB-BD31-4B8C-83A1-F6EECF244321}">
                <p14:modId xmlns:p14="http://schemas.microsoft.com/office/powerpoint/2010/main" val="2546529472"/>
              </p:ext>
            </p:extLst>
          </p:nvPr>
        </p:nvGraphicFramePr>
        <p:xfrm>
          <a:off x="423746" y="2192520"/>
          <a:ext cx="8229600" cy="2662510"/>
        </p:xfrm>
        <a:graphic>
          <a:graphicData uri="http://schemas.openxmlformats.org/drawingml/2006/table">
            <a:tbl>
              <a:tblPr firstRow="1" firstCol="1" bandRow="1">
                <a:tableStyleId>{5C22544A-7EE6-4342-B048-85BDC9FD1C3A}</a:tableStyleId>
              </a:tblPr>
              <a:tblGrid>
                <a:gridCol w="2593945">
                  <a:extLst>
                    <a:ext uri="{9D8B030D-6E8A-4147-A177-3AD203B41FA5}">
                      <a16:colId xmlns:a16="http://schemas.microsoft.com/office/drawing/2014/main" val="20000"/>
                    </a:ext>
                  </a:extLst>
                </a:gridCol>
                <a:gridCol w="2223382">
                  <a:extLst>
                    <a:ext uri="{9D8B030D-6E8A-4147-A177-3AD203B41FA5}">
                      <a16:colId xmlns:a16="http://schemas.microsoft.com/office/drawing/2014/main" val="20001"/>
                    </a:ext>
                  </a:extLst>
                </a:gridCol>
                <a:gridCol w="3412273">
                  <a:extLst>
                    <a:ext uri="{9D8B030D-6E8A-4147-A177-3AD203B41FA5}">
                      <a16:colId xmlns:a16="http://schemas.microsoft.com/office/drawing/2014/main" val="20002"/>
                    </a:ext>
                  </a:extLst>
                </a:gridCol>
              </a:tblGrid>
              <a:tr h="285070">
                <a:tc>
                  <a:txBody>
                    <a:bodyPr/>
                    <a:lstStyle/>
                    <a:p>
                      <a:pPr algn="ctr">
                        <a:lnSpc>
                          <a:spcPct val="100000"/>
                        </a:lnSpc>
                        <a:spcAft>
                          <a:spcPts val="0"/>
                        </a:spcAft>
                      </a:pPr>
                      <a:r>
                        <a:rPr lang="zh-CN" sz="1200">
                          <a:effectLst/>
                        </a:rPr>
                        <a:t>企业战略</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企业要求</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人力资源战略</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200">
                          <a:effectLst/>
                        </a:rPr>
                        <a:t>防御者战略：</a:t>
                      </a:r>
                      <a:endParaRPr lang="zh-CN" sz="1600">
                        <a:effectLst/>
                      </a:endParaRPr>
                    </a:p>
                    <a:p>
                      <a:pPr algn="ctr">
                        <a:lnSpc>
                          <a:spcPct val="100000"/>
                        </a:lnSpc>
                        <a:spcAft>
                          <a:spcPts val="0"/>
                        </a:spcAft>
                      </a:pPr>
                      <a:r>
                        <a:rPr lang="zh-CN" sz="1200">
                          <a:effectLst/>
                        </a:rPr>
                        <a:t>产品市场狭窄</a:t>
                      </a:r>
                      <a:endParaRPr lang="zh-CN" sz="1600">
                        <a:effectLst/>
                      </a:endParaRPr>
                    </a:p>
                    <a:p>
                      <a:pPr algn="ctr">
                        <a:lnSpc>
                          <a:spcPct val="100000"/>
                        </a:lnSpc>
                        <a:spcAft>
                          <a:spcPts val="0"/>
                        </a:spcAft>
                      </a:pPr>
                      <a:r>
                        <a:rPr lang="zh-CN" sz="1200">
                          <a:effectLst/>
                        </a:rPr>
                        <a:t>效率导向</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维持内部稳定性</a:t>
                      </a:r>
                      <a:endParaRPr lang="zh-CN" sz="1600">
                        <a:effectLst/>
                      </a:endParaRPr>
                    </a:p>
                    <a:p>
                      <a:pPr algn="ctr">
                        <a:lnSpc>
                          <a:spcPct val="100000"/>
                        </a:lnSpc>
                        <a:spcAft>
                          <a:spcPts val="0"/>
                        </a:spcAft>
                      </a:pPr>
                      <a:r>
                        <a:rPr lang="zh-CN" sz="1200">
                          <a:effectLst/>
                        </a:rPr>
                        <a:t>有限的环境监测</a:t>
                      </a:r>
                      <a:endParaRPr lang="zh-CN" sz="1600">
                        <a:effectLst/>
                      </a:endParaRPr>
                    </a:p>
                    <a:p>
                      <a:pPr algn="ctr">
                        <a:lnSpc>
                          <a:spcPct val="100000"/>
                        </a:lnSpc>
                        <a:spcAft>
                          <a:spcPts val="0"/>
                        </a:spcAft>
                      </a:pPr>
                      <a:r>
                        <a:rPr lang="zh-CN" sz="1200">
                          <a:effectLst/>
                        </a:rPr>
                        <a:t>集中化的控制系统</a:t>
                      </a:r>
                      <a:endParaRPr lang="zh-CN" sz="1600">
                        <a:effectLst/>
                      </a:endParaRPr>
                    </a:p>
                    <a:p>
                      <a:pPr algn="ctr">
                        <a:lnSpc>
                          <a:spcPct val="100000"/>
                        </a:lnSpc>
                        <a:spcAft>
                          <a:spcPts val="0"/>
                        </a:spcAft>
                      </a:pPr>
                      <a:r>
                        <a:rPr lang="zh-CN" sz="1200">
                          <a:effectLst/>
                        </a:rPr>
                        <a:t>标准化的动作程序</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累积型战略：基于最大化员工参与与技能培训获取员工的最大潜能，开发员工的能力、技能和知识</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200">
                          <a:effectLst/>
                        </a:rPr>
                        <a:t>分析者战略：</a:t>
                      </a:r>
                      <a:endParaRPr lang="zh-CN" sz="1600">
                        <a:effectLst/>
                      </a:endParaRPr>
                    </a:p>
                    <a:p>
                      <a:pPr algn="ctr">
                        <a:lnSpc>
                          <a:spcPct val="100000"/>
                        </a:lnSpc>
                        <a:spcAft>
                          <a:spcPts val="0"/>
                        </a:spcAft>
                      </a:pPr>
                      <a:r>
                        <a:rPr lang="zh-CN" sz="1200">
                          <a:effectLst/>
                        </a:rPr>
                        <a:t>追求新市场</a:t>
                      </a:r>
                      <a:endParaRPr lang="zh-CN" sz="1600">
                        <a:effectLst/>
                      </a:endParaRPr>
                    </a:p>
                    <a:p>
                      <a:pPr algn="ctr">
                        <a:lnSpc>
                          <a:spcPct val="100000"/>
                        </a:lnSpc>
                        <a:spcAft>
                          <a:spcPts val="0"/>
                        </a:spcAft>
                      </a:pPr>
                      <a:r>
                        <a:rPr lang="zh-CN" sz="1200">
                          <a:effectLst/>
                        </a:rPr>
                        <a:t>维持目前存在的市场</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弹性</a:t>
                      </a:r>
                      <a:endParaRPr lang="zh-CN" sz="1600">
                        <a:effectLst/>
                      </a:endParaRPr>
                    </a:p>
                    <a:p>
                      <a:pPr algn="ctr">
                        <a:lnSpc>
                          <a:spcPct val="100000"/>
                        </a:lnSpc>
                        <a:spcAft>
                          <a:spcPts val="0"/>
                        </a:spcAft>
                      </a:pPr>
                      <a:r>
                        <a:rPr lang="zh-CN" sz="1200">
                          <a:effectLst/>
                        </a:rPr>
                        <a:t>严密全面的规划</a:t>
                      </a:r>
                      <a:endParaRPr lang="zh-CN" sz="1600">
                        <a:effectLst/>
                      </a:endParaRPr>
                    </a:p>
                    <a:p>
                      <a:pPr algn="ctr">
                        <a:lnSpc>
                          <a:spcPct val="100000"/>
                        </a:lnSpc>
                        <a:spcAft>
                          <a:spcPts val="0"/>
                        </a:spcAft>
                      </a:pPr>
                      <a:r>
                        <a:rPr lang="zh-CN" sz="1200">
                          <a:effectLst/>
                        </a:rPr>
                        <a:t>提供低成本的独特产品</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协助型战略：基于新知识和新知识的创造，获取自我激励的员工，鼓励及支持能力、技能和知识的自我发展，在正确的人员配置与弹性结构化团体之间协调</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200">
                          <a:effectLst/>
                        </a:rPr>
                        <a:t>探索者战略：</a:t>
                      </a:r>
                      <a:endParaRPr lang="zh-CN" sz="1600">
                        <a:effectLst/>
                      </a:endParaRPr>
                    </a:p>
                    <a:p>
                      <a:pPr algn="ctr">
                        <a:lnSpc>
                          <a:spcPct val="100000"/>
                        </a:lnSpc>
                        <a:spcAft>
                          <a:spcPts val="0"/>
                        </a:spcAft>
                      </a:pPr>
                      <a:r>
                        <a:rPr lang="zh-CN" sz="1200">
                          <a:effectLst/>
                        </a:rPr>
                        <a:t>持续寻求新市场</a:t>
                      </a:r>
                      <a:endParaRPr lang="zh-CN" sz="1600">
                        <a:effectLst/>
                      </a:endParaRPr>
                    </a:p>
                    <a:p>
                      <a:pPr algn="ctr">
                        <a:lnSpc>
                          <a:spcPct val="100000"/>
                        </a:lnSpc>
                        <a:spcAft>
                          <a:spcPts val="0"/>
                        </a:spcAft>
                      </a:pPr>
                      <a:r>
                        <a:rPr lang="zh-CN" sz="1200">
                          <a:effectLst/>
                        </a:rPr>
                        <a:t>外部导向</a:t>
                      </a:r>
                      <a:endParaRPr lang="zh-CN" sz="1600">
                        <a:effectLst/>
                      </a:endParaRPr>
                    </a:p>
                    <a:p>
                      <a:pPr algn="ctr">
                        <a:lnSpc>
                          <a:spcPct val="100000"/>
                        </a:lnSpc>
                        <a:spcAft>
                          <a:spcPts val="0"/>
                        </a:spcAft>
                      </a:pPr>
                      <a:r>
                        <a:rPr lang="zh-CN" sz="1200">
                          <a:effectLst/>
                        </a:rPr>
                        <a:t>产品</a:t>
                      </a:r>
                      <a:r>
                        <a:rPr lang="en-US" sz="1200">
                          <a:effectLst/>
                        </a:rPr>
                        <a:t>/</a:t>
                      </a:r>
                      <a:r>
                        <a:rPr lang="zh-CN" sz="1200">
                          <a:effectLst/>
                        </a:rPr>
                        <a:t>市场的创新者</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不断改变使命</a:t>
                      </a:r>
                      <a:endParaRPr lang="zh-CN" sz="1600">
                        <a:effectLst/>
                      </a:endParaRPr>
                    </a:p>
                    <a:p>
                      <a:pPr algn="ctr">
                        <a:lnSpc>
                          <a:spcPct val="100000"/>
                        </a:lnSpc>
                        <a:spcAft>
                          <a:spcPts val="0"/>
                        </a:spcAft>
                      </a:pPr>
                      <a:r>
                        <a:rPr lang="zh-CN" sz="1200">
                          <a:effectLst/>
                        </a:rPr>
                        <a:t>广泛的环境监测</a:t>
                      </a:r>
                      <a:endParaRPr lang="zh-CN" sz="1600">
                        <a:effectLst/>
                      </a:endParaRPr>
                    </a:p>
                    <a:p>
                      <a:pPr algn="ctr">
                        <a:lnSpc>
                          <a:spcPct val="100000"/>
                        </a:lnSpc>
                        <a:spcAft>
                          <a:spcPts val="0"/>
                        </a:spcAft>
                      </a:pPr>
                      <a:r>
                        <a:rPr lang="zh-CN" sz="1200">
                          <a:effectLst/>
                        </a:rPr>
                        <a:t>分权控制系统</a:t>
                      </a:r>
                      <a:endParaRPr lang="zh-CN" sz="1600">
                        <a:effectLst/>
                      </a:endParaRPr>
                    </a:p>
                    <a:p>
                      <a:pPr algn="ctr">
                        <a:lnSpc>
                          <a:spcPct val="100000"/>
                        </a:lnSpc>
                        <a:spcAft>
                          <a:spcPts val="0"/>
                        </a:spcAft>
                      </a:pPr>
                      <a:r>
                        <a:rPr lang="zh-CN" sz="1200">
                          <a:effectLst/>
                        </a:rPr>
                        <a:t>组织结构的正式化程度低</a:t>
                      </a:r>
                      <a:endParaRPr lang="zh-CN" sz="1600">
                        <a:effectLst/>
                      </a:endParaRPr>
                    </a:p>
                    <a:p>
                      <a:pPr algn="ctr">
                        <a:lnSpc>
                          <a:spcPct val="100000"/>
                        </a:lnSpc>
                        <a:spcAft>
                          <a:spcPts val="0"/>
                        </a:spcAft>
                      </a:pPr>
                      <a:r>
                        <a:rPr lang="zh-CN" sz="1200">
                          <a:effectLst/>
                        </a:rPr>
                        <a:t>资源配置快速</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dirty="0">
                          <a:effectLst/>
                        </a:rPr>
                        <a:t>效用型战略：基于极少员工承诺及高技能利用，雇佣具有岗位所需技能且立即可以使用的员工，使员工的能力、技能、知识与特定的工作相配合</a:t>
                      </a:r>
                      <a:endParaRPr lang="zh-CN" sz="16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408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人力资源战略和企业战略之间的关系</a:t>
            </a:r>
          </a:p>
        </p:txBody>
      </p:sp>
      <p:graphicFrame>
        <p:nvGraphicFramePr>
          <p:cNvPr id="3" name="表格 2"/>
          <p:cNvGraphicFramePr>
            <a:graphicFrameLocks noGrp="1"/>
          </p:cNvGraphicFramePr>
          <p:nvPr>
            <p:extLst>
              <p:ext uri="{D42A27DB-BD31-4B8C-83A1-F6EECF244321}">
                <p14:modId xmlns:p14="http://schemas.microsoft.com/office/powerpoint/2010/main" val="4229875477"/>
              </p:ext>
            </p:extLst>
          </p:nvPr>
        </p:nvGraphicFramePr>
        <p:xfrm>
          <a:off x="457200" y="2213790"/>
          <a:ext cx="8229600" cy="1750785"/>
        </p:xfrm>
        <a:graphic>
          <a:graphicData uri="http://schemas.openxmlformats.org/drawingml/2006/table">
            <a:tbl>
              <a:tblPr firstRow="1" firstCol="1" bandRow="1">
                <a:tableStyleId>{5C22544A-7EE6-4342-B048-85BDC9FD1C3A}</a:tableStyleId>
              </a:tblPr>
              <a:tblGrid>
                <a:gridCol w="1251857">
                  <a:extLst>
                    <a:ext uri="{9D8B030D-6E8A-4147-A177-3AD203B41FA5}">
                      <a16:colId xmlns:a16="http://schemas.microsoft.com/office/drawing/2014/main" val="20000"/>
                    </a:ext>
                  </a:extLst>
                </a:gridCol>
                <a:gridCol w="3936033">
                  <a:extLst>
                    <a:ext uri="{9D8B030D-6E8A-4147-A177-3AD203B41FA5}">
                      <a16:colId xmlns:a16="http://schemas.microsoft.com/office/drawing/2014/main" val="20001"/>
                    </a:ext>
                  </a:extLst>
                </a:gridCol>
                <a:gridCol w="3041710">
                  <a:extLst>
                    <a:ext uri="{9D8B030D-6E8A-4147-A177-3AD203B41FA5}">
                      <a16:colId xmlns:a16="http://schemas.microsoft.com/office/drawing/2014/main" val="20002"/>
                    </a:ext>
                  </a:extLst>
                </a:gridCol>
              </a:tblGrid>
              <a:tr h="257265">
                <a:tc>
                  <a:txBody>
                    <a:bodyPr/>
                    <a:lstStyle/>
                    <a:p>
                      <a:pPr algn="ctr">
                        <a:lnSpc>
                          <a:spcPct val="100000"/>
                        </a:lnSpc>
                        <a:spcAft>
                          <a:spcPts val="0"/>
                        </a:spcAft>
                      </a:pPr>
                      <a:r>
                        <a:rPr lang="zh-CN" sz="1400" dirty="0">
                          <a:effectLst/>
                        </a:rPr>
                        <a:t>企业战略</a:t>
                      </a:r>
                      <a:endParaRPr lang="zh-CN" sz="18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企业特征</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人力资源战略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400">
                          <a:effectLst/>
                        </a:rPr>
                        <a:t>成本领先战略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持续的资本投资</a:t>
                      </a:r>
                      <a:endParaRPr lang="zh-CN" sz="1800">
                        <a:effectLst/>
                      </a:endParaRPr>
                    </a:p>
                    <a:p>
                      <a:pPr algn="ctr">
                        <a:lnSpc>
                          <a:spcPct val="100000"/>
                        </a:lnSpc>
                        <a:spcAft>
                          <a:spcPts val="0"/>
                        </a:spcAft>
                      </a:pPr>
                      <a:r>
                        <a:rPr lang="zh-CN" sz="1400">
                          <a:effectLst/>
                        </a:rPr>
                        <a:t>严密监督员工</a:t>
                      </a:r>
                      <a:endParaRPr lang="zh-CN" sz="1800">
                        <a:effectLst/>
                      </a:endParaRPr>
                    </a:p>
                    <a:p>
                      <a:pPr algn="ctr">
                        <a:lnSpc>
                          <a:spcPct val="100000"/>
                        </a:lnSpc>
                        <a:spcAft>
                          <a:spcPts val="0"/>
                        </a:spcAft>
                      </a:pPr>
                      <a:r>
                        <a:rPr lang="zh-CN" sz="1400">
                          <a:effectLst/>
                        </a:rPr>
                        <a:t>严密、经常、详细的成本控制</a:t>
                      </a:r>
                      <a:endParaRPr lang="zh-CN" sz="1800">
                        <a:effectLst/>
                      </a:endParaRPr>
                    </a:p>
                    <a:p>
                      <a:pPr algn="ctr">
                        <a:lnSpc>
                          <a:spcPct val="100000"/>
                        </a:lnSpc>
                        <a:spcAft>
                          <a:spcPts val="0"/>
                        </a:spcAft>
                      </a:pPr>
                      <a:r>
                        <a:rPr lang="zh-CN" sz="1400">
                          <a:effectLst/>
                        </a:rPr>
                        <a:t>低成本的配置系统</a:t>
                      </a:r>
                      <a:endParaRPr lang="zh-CN" sz="1800">
                        <a:effectLst/>
                      </a:endParaRPr>
                    </a:p>
                    <a:p>
                      <a:pPr algn="ctr">
                        <a:lnSpc>
                          <a:spcPct val="100000"/>
                        </a:lnSpc>
                        <a:spcAft>
                          <a:spcPts val="0"/>
                        </a:spcAft>
                      </a:pPr>
                      <a:r>
                        <a:rPr lang="zh-CN" sz="1400">
                          <a:effectLst/>
                        </a:rPr>
                        <a:t>结构化的组织和责任</a:t>
                      </a:r>
                      <a:endParaRPr lang="zh-CN" sz="1800">
                        <a:effectLst/>
                      </a:endParaRPr>
                    </a:p>
                    <a:p>
                      <a:pPr algn="ctr">
                        <a:lnSpc>
                          <a:spcPct val="100000"/>
                        </a:lnSpc>
                        <a:spcAft>
                          <a:spcPts val="0"/>
                        </a:spcAft>
                      </a:pPr>
                      <a:r>
                        <a:rPr lang="zh-CN" sz="1400">
                          <a:effectLst/>
                        </a:rPr>
                        <a:t>产品设计以制造上的便利为原则</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400" dirty="0">
                          <a:effectLst/>
                        </a:rPr>
                        <a:t>有效率的生产</a:t>
                      </a:r>
                      <a:endParaRPr lang="zh-CN" sz="1800" dirty="0">
                        <a:effectLst/>
                      </a:endParaRPr>
                    </a:p>
                    <a:p>
                      <a:pPr algn="ctr">
                        <a:lnSpc>
                          <a:spcPct val="100000"/>
                        </a:lnSpc>
                        <a:spcAft>
                          <a:spcPts val="0"/>
                        </a:spcAft>
                      </a:pPr>
                      <a:r>
                        <a:rPr lang="zh-CN" sz="1400" dirty="0">
                          <a:effectLst/>
                        </a:rPr>
                        <a:t>明确的工作说明书</a:t>
                      </a:r>
                      <a:endParaRPr lang="zh-CN" sz="1800" dirty="0">
                        <a:effectLst/>
                      </a:endParaRPr>
                    </a:p>
                    <a:p>
                      <a:pPr algn="ctr">
                        <a:lnSpc>
                          <a:spcPct val="100000"/>
                        </a:lnSpc>
                        <a:spcAft>
                          <a:spcPts val="0"/>
                        </a:spcAft>
                      </a:pPr>
                      <a:r>
                        <a:rPr lang="zh-CN" sz="1400" dirty="0">
                          <a:effectLst/>
                        </a:rPr>
                        <a:t>详细的工作规划</a:t>
                      </a:r>
                      <a:endParaRPr lang="zh-CN" sz="1800" dirty="0">
                        <a:effectLst/>
                      </a:endParaRPr>
                    </a:p>
                    <a:p>
                      <a:pPr algn="ctr">
                        <a:lnSpc>
                          <a:spcPct val="100000"/>
                        </a:lnSpc>
                        <a:spcAft>
                          <a:spcPts val="0"/>
                        </a:spcAft>
                      </a:pPr>
                      <a:r>
                        <a:rPr lang="zh-CN" sz="1400" dirty="0">
                          <a:effectLst/>
                        </a:rPr>
                        <a:t>强调具有技术上的资格证明和技能</a:t>
                      </a:r>
                      <a:endParaRPr lang="zh-CN" sz="1800" dirty="0">
                        <a:effectLst/>
                      </a:endParaRPr>
                    </a:p>
                    <a:p>
                      <a:pPr algn="ctr">
                        <a:lnSpc>
                          <a:spcPct val="100000"/>
                        </a:lnSpc>
                        <a:spcAft>
                          <a:spcPts val="0"/>
                        </a:spcAft>
                      </a:pPr>
                      <a:r>
                        <a:rPr lang="zh-CN" sz="1400" dirty="0">
                          <a:effectLst/>
                        </a:rPr>
                        <a:t>强调与工作有关的特定训练</a:t>
                      </a:r>
                      <a:endParaRPr lang="zh-CN" sz="1800" dirty="0">
                        <a:effectLst/>
                      </a:endParaRPr>
                    </a:p>
                    <a:p>
                      <a:pPr algn="ctr">
                        <a:lnSpc>
                          <a:spcPct val="100000"/>
                        </a:lnSpc>
                        <a:spcAft>
                          <a:spcPts val="0"/>
                        </a:spcAft>
                      </a:pPr>
                      <a:r>
                        <a:rPr lang="zh-CN" sz="1400" dirty="0">
                          <a:effectLst/>
                        </a:rPr>
                        <a:t>强调以工作为基础的工资</a:t>
                      </a:r>
                      <a:endParaRPr lang="zh-CN" sz="1800" dirty="0">
                        <a:effectLst/>
                      </a:endParaRPr>
                    </a:p>
                    <a:p>
                      <a:pPr algn="ctr">
                        <a:lnSpc>
                          <a:spcPct val="100000"/>
                        </a:lnSpc>
                        <a:spcAft>
                          <a:spcPts val="0"/>
                        </a:spcAft>
                      </a:pPr>
                      <a:r>
                        <a:rPr lang="zh-CN" sz="1400" dirty="0">
                          <a:effectLst/>
                        </a:rPr>
                        <a:t>用绩效评估作为控制机制</a:t>
                      </a:r>
                      <a:endParaRPr lang="zh-CN" sz="18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83558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3.5.3</a:t>
            </a:r>
            <a:r>
              <a:rPr lang="zh-CN" altLang="en-US" sz="2400" b="1" dirty="0">
                <a:solidFill>
                  <a:schemeClr val="bg1"/>
                </a:solidFill>
                <a:latin typeface="微软雅黑 Light" panose="020B0502040204020203" pitchFamily="34" charset="-122"/>
                <a:ea typeface="微软雅黑 Light" panose="020B0502040204020203" pitchFamily="34" charset="-122"/>
              </a:rPr>
              <a:t>　人力资源战略与企业战略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人力资源战略和企业战略之间的关系</a:t>
            </a:r>
          </a:p>
        </p:txBody>
      </p:sp>
      <p:graphicFrame>
        <p:nvGraphicFramePr>
          <p:cNvPr id="3" name="表格 2"/>
          <p:cNvGraphicFramePr>
            <a:graphicFrameLocks noGrp="1"/>
          </p:cNvGraphicFramePr>
          <p:nvPr>
            <p:extLst>
              <p:ext uri="{D42A27DB-BD31-4B8C-83A1-F6EECF244321}">
                <p14:modId xmlns:p14="http://schemas.microsoft.com/office/powerpoint/2010/main" val="1932908485"/>
              </p:ext>
            </p:extLst>
          </p:nvPr>
        </p:nvGraphicFramePr>
        <p:xfrm>
          <a:off x="457200" y="2213790"/>
          <a:ext cx="8229600" cy="2177505"/>
        </p:xfrm>
        <a:graphic>
          <a:graphicData uri="http://schemas.openxmlformats.org/drawingml/2006/table">
            <a:tbl>
              <a:tblPr firstRow="1" firstCol="1" bandRow="1">
                <a:tableStyleId>{5C22544A-7EE6-4342-B048-85BDC9FD1C3A}</a:tableStyleId>
              </a:tblPr>
              <a:tblGrid>
                <a:gridCol w="1251857">
                  <a:extLst>
                    <a:ext uri="{9D8B030D-6E8A-4147-A177-3AD203B41FA5}">
                      <a16:colId xmlns:a16="http://schemas.microsoft.com/office/drawing/2014/main" val="20000"/>
                    </a:ext>
                  </a:extLst>
                </a:gridCol>
                <a:gridCol w="3936033">
                  <a:extLst>
                    <a:ext uri="{9D8B030D-6E8A-4147-A177-3AD203B41FA5}">
                      <a16:colId xmlns:a16="http://schemas.microsoft.com/office/drawing/2014/main" val="20001"/>
                    </a:ext>
                  </a:extLst>
                </a:gridCol>
                <a:gridCol w="3041710">
                  <a:extLst>
                    <a:ext uri="{9D8B030D-6E8A-4147-A177-3AD203B41FA5}">
                      <a16:colId xmlns:a16="http://schemas.microsoft.com/office/drawing/2014/main" val="20002"/>
                    </a:ext>
                  </a:extLst>
                </a:gridCol>
              </a:tblGrid>
              <a:tr h="257265">
                <a:tc>
                  <a:txBody>
                    <a:bodyPr/>
                    <a:lstStyle/>
                    <a:p>
                      <a:pPr algn="ctr">
                        <a:lnSpc>
                          <a:spcPct val="100000"/>
                        </a:lnSpc>
                        <a:spcAft>
                          <a:spcPts val="0"/>
                        </a:spcAft>
                      </a:pPr>
                      <a:r>
                        <a:rPr lang="zh-CN" sz="1400">
                          <a:effectLst/>
                        </a:rPr>
                        <a:t>企业战略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企业特征</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人力资源战略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400" dirty="0">
                          <a:effectLst/>
                        </a:rPr>
                        <a:t>差异化战略</a:t>
                      </a:r>
                      <a:endParaRPr lang="zh-CN" sz="18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营销能力强</a:t>
                      </a:r>
                      <a:endParaRPr lang="zh-CN" sz="1800">
                        <a:effectLst/>
                      </a:endParaRPr>
                    </a:p>
                    <a:p>
                      <a:pPr algn="ctr">
                        <a:lnSpc>
                          <a:spcPct val="100000"/>
                        </a:lnSpc>
                        <a:spcAft>
                          <a:spcPts val="0"/>
                        </a:spcAft>
                      </a:pPr>
                      <a:r>
                        <a:rPr lang="zh-CN" sz="1400">
                          <a:effectLst/>
                        </a:rPr>
                        <a:t>产品战略和设计</a:t>
                      </a:r>
                      <a:endParaRPr lang="zh-CN" sz="1800">
                        <a:effectLst/>
                      </a:endParaRPr>
                    </a:p>
                    <a:p>
                      <a:pPr algn="ctr">
                        <a:lnSpc>
                          <a:spcPct val="100000"/>
                        </a:lnSpc>
                        <a:spcAft>
                          <a:spcPts val="0"/>
                        </a:spcAft>
                      </a:pPr>
                      <a:r>
                        <a:rPr lang="zh-CN" sz="1400">
                          <a:effectLst/>
                        </a:rPr>
                        <a:t>基本研究能力强</a:t>
                      </a:r>
                      <a:endParaRPr lang="zh-CN" sz="1800">
                        <a:effectLst/>
                      </a:endParaRPr>
                    </a:p>
                    <a:p>
                      <a:pPr algn="ctr">
                        <a:lnSpc>
                          <a:spcPct val="100000"/>
                        </a:lnSpc>
                        <a:spcAft>
                          <a:spcPts val="0"/>
                        </a:spcAft>
                      </a:pPr>
                      <a:r>
                        <a:rPr lang="zh-CN" sz="1400">
                          <a:effectLst/>
                        </a:rPr>
                        <a:t>组织以品质或科技的领导者著称</a:t>
                      </a:r>
                      <a:endParaRPr lang="zh-CN" sz="1800">
                        <a:effectLst/>
                      </a:endParaRPr>
                    </a:p>
                    <a:p>
                      <a:pPr algn="ctr">
                        <a:lnSpc>
                          <a:spcPct val="100000"/>
                        </a:lnSpc>
                        <a:spcAft>
                          <a:spcPts val="0"/>
                        </a:spcAft>
                      </a:pPr>
                      <a:r>
                        <a:rPr lang="zh-CN" sz="1400">
                          <a:effectLst/>
                        </a:rPr>
                        <a:t>组织的环境可吸引高科技员工、科学家或具有创造力的人</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400" dirty="0">
                          <a:effectLst/>
                        </a:rPr>
                        <a:t>强调创新和弹性</a:t>
                      </a:r>
                      <a:endParaRPr lang="zh-CN" sz="1800" dirty="0">
                        <a:effectLst/>
                      </a:endParaRPr>
                    </a:p>
                    <a:p>
                      <a:pPr algn="ctr">
                        <a:lnSpc>
                          <a:spcPct val="100000"/>
                        </a:lnSpc>
                        <a:spcAft>
                          <a:spcPts val="0"/>
                        </a:spcAft>
                      </a:pPr>
                      <a:r>
                        <a:rPr lang="zh-CN" sz="1400" dirty="0">
                          <a:effectLst/>
                        </a:rPr>
                        <a:t>工作类别广</a:t>
                      </a:r>
                      <a:endParaRPr lang="zh-CN" sz="1800" dirty="0">
                        <a:effectLst/>
                      </a:endParaRPr>
                    </a:p>
                    <a:p>
                      <a:pPr algn="ctr">
                        <a:lnSpc>
                          <a:spcPct val="100000"/>
                        </a:lnSpc>
                        <a:spcAft>
                          <a:spcPts val="0"/>
                        </a:spcAft>
                      </a:pPr>
                      <a:r>
                        <a:rPr lang="zh-CN" sz="1400" dirty="0">
                          <a:effectLst/>
                        </a:rPr>
                        <a:t>松散的工作规划</a:t>
                      </a:r>
                      <a:endParaRPr lang="zh-CN" sz="1800" dirty="0">
                        <a:effectLst/>
                      </a:endParaRPr>
                    </a:p>
                    <a:p>
                      <a:pPr algn="ctr">
                        <a:lnSpc>
                          <a:spcPct val="100000"/>
                        </a:lnSpc>
                        <a:spcAft>
                          <a:spcPts val="0"/>
                        </a:spcAft>
                      </a:pPr>
                      <a:r>
                        <a:rPr lang="zh-CN" sz="1400" dirty="0">
                          <a:effectLst/>
                        </a:rPr>
                        <a:t>外部招聘</a:t>
                      </a:r>
                      <a:endParaRPr lang="zh-CN" sz="1800" dirty="0">
                        <a:effectLst/>
                      </a:endParaRPr>
                    </a:p>
                    <a:p>
                      <a:pPr algn="ctr">
                        <a:lnSpc>
                          <a:spcPct val="100000"/>
                        </a:lnSpc>
                        <a:spcAft>
                          <a:spcPts val="0"/>
                        </a:spcAft>
                      </a:pPr>
                      <a:r>
                        <a:rPr lang="zh-CN" sz="1400" dirty="0">
                          <a:effectLst/>
                        </a:rPr>
                        <a:t>团队为基础的训练</a:t>
                      </a:r>
                      <a:endParaRPr lang="zh-CN" sz="1800" dirty="0">
                        <a:effectLst/>
                      </a:endParaRPr>
                    </a:p>
                    <a:p>
                      <a:pPr algn="ctr">
                        <a:lnSpc>
                          <a:spcPct val="100000"/>
                        </a:lnSpc>
                        <a:spcAft>
                          <a:spcPts val="0"/>
                        </a:spcAft>
                      </a:pPr>
                      <a:r>
                        <a:rPr lang="zh-CN" sz="1400" dirty="0">
                          <a:effectLst/>
                        </a:rPr>
                        <a:t>强调以个人为基础的薪资</a:t>
                      </a:r>
                      <a:endParaRPr lang="zh-CN" sz="1800" dirty="0">
                        <a:effectLst/>
                      </a:endParaRPr>
                    </a:p>
                    <a:p>
                      <a:pPr algn="ctr">
                        <a:lnSpc>
                          <a:spcPct val="100000"/>
                        </a:lnSpc>
                        <a:spcAft>
                          <a:spcPts val="0"/>
                        </a:spcAft>
                      </a:pPr>
                      <a:r>
                        <a:rPr lang="zh-CN" sz="1400" dirty="0">
                          <a:effectLst/>
                        </a:rPr>
                        <a:t>用绩效评估作为发展的工具</a:t>
                      </a:r>
                      <a:endParaRPr lang="zh-CN" sz="18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400">
                          <a:effectLst/>
                        </a:rPr>
                        <a:t>聚焦战略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结合了成本领先战略与差异化战略，具有特定的战略目标</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400" dirty="0">
                          <a:effectLst/>
                        </a:rPr>
                        <a:t>综合了上述人力资源战略</a:t>
                      </a:r>
                      <a:endParaRPr lang="zh-CN" sz="18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2578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3.5.4</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企业在进行人员甄选时，首先要仔细分析企业战略，进而确定人力资源战略，在此基础上明确人员甄选的工作思路以支持企业的整体战略。</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招聘到企业所需人才的关键是明确对人才的要求及确定甄选标准。当企业采用不同的战略时，同一岗位的甄选标准就会不同。</a:t>
            </a:r>
          </a:p>
        </p:txBody>
      </p:sp>
    </p:spTree>
    <p:extLst>
      <p:ext uri="{BB962C8B-B14F-4D97-AF65-F5344CB8AC3E}">
        <p14:creationId xmlns:p14="http://schemas.microsoft.com/office/powerpoint/2010/main" val="2621549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3.1.1</a:t>
            </a:r>
            <a:r>
              <a:rPr lang="zh-CN" altLang="en-US" sz="2400" b="1" dirty="0">
                <a:solidFill>
                  <a:schemeClr val="bg1"/>
                </a:solidFill>
                <a:latin typeface="微软雅黑 Light" panose="020B0502040204020203" pitchFamily="34" charset="-122"/>
                <a:ea typeface="微软雅黑 Light" panose="020B0502040204020203" pitchFamily="34" charset="-122"/>
              </a:rPr>
              <a:t>　甄选的含义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人员甄选活动涉及社会学、管理学、心理学以及统计学等多门学科的知识，必须综合利用各学科的理论、方法和技术对应聘者进行系统、客观的测评，判断应聘者的任职资格和对工作的胜任程度，做出最终的录用决策。</a:t>
            </a:r>
          </a:p>
        </p:txBody>
      </p:sp>
    </p:spTree>
    <p:extLst>
      <p:ext uri="{BB962C8B-B14F-4D97-AF65-F5344CB8AC3E}">
        <p14:creationId xmlns:p14="http://schemas.microsoft.com/office/powerpoint/2010/main" val="259335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3.5  </a:t>
            </a:r>
            <a:r>
              <a:rPr kumimoji="1" lang="zh-CN" altLang="en-US" sz="2800" b="1" dirty="0">
                <a:solidFill>
                  <a:schemeClr val="bg1"/>
                </a:solidFill>
                <a:latin typeface="+mn-ea"/>
              </a:rPr>
              <a:t>基于企业战略的甄选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3.5.4</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人员甄选与企业战略</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人员甄选标准的确定要以企业的发展战略为依据。在企业采取不同的竞争战略时，应该调整人员甄选标准，为企业提供合适的人才，保障企业战略目标的实现。</a:t>
            </a:r>
          </a:p>
        </p:txBody>
      </p:sp>
    </p:spTree>
    <p:extLst>
      <p:ext uri="{BB962C8B-B14F-4D97-AF65-F5344CB8AC3E}">
        <p14:creationId xmlns:p14="http://schemas.microsoft.com/office/powerpoint/2010/main" val="2720436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甄选概述</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甄选测评标准体系的设计</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甄选流程的设计</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rgbClr val="0070C0"/>
              </a:gs>
              <a:gs pos="50000">
                <a:schemeClr val="tx2">
                  <a:gamma/>
                  <a:tint val="21176"/>
                  <a:invGamma/>
                </a:schemeClr>
              </a:gs>
              <a:gs pos="100000">
                <a:srgbClr val="0070C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基于企业战略的甄选</a:t>
            </a:r>
          </a:p>
        </p:txBody>
      </p:sp>
      <p:sp>
        <p:nvSpPr>
          <p:cNvPr id="26" name="AutoShape 16"/>
          <p:cNvSpPr>
            <a:spLocks noChangeArrowheads="1"/>
          </p:cNvSpPr>
          <p:nvPr/>
        </p:nvSpPr>
        <p:spPr bwMode="auto">
          <a:xfrm>
            <a:off x="1153878" y="3575980"/>
            <a:ext cx="914400" cy="685800"/>
          </a:xfrm>
          <a:prstGeom prst="diamond">
            <a:avLst/>
          </a:prstGeom>
          <a:solidFill>
            <a:srgbClr val="0070C0"/>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rgbClr val="FF0000"/>
              </a:gs>
              <a:gs pos="50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基于企业文化的甄选</a:t>
            </a:r>
          </a:p>
        </p:txBody>
      </p:sp>
      <p:sp>
        <p:nvSpPr>
          <p:cNvPr id="30" name="AutoShape 16"/>
          <p:cNvSpPr>
            <a:spLocks noChangeArrowheads="1"/>
          </p:cNvSpPr>
          <p:nvPr/>
        </p:nvSpPr>
        <p:spPr bwMode="auto">
          <a:xfrm>
            <a:off x="1153874" y="4272680"/>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7030A0"/>
              </a:gs>
              <a:gs pos="50000">
                <a:schemeClr val="tx2">
                  <a:gamma/>
                  <a:tint val="21176"/>
                  <a:invGamma/>
                </a:schemeClr>
              </a:gs>
              <a:gs pos="100000">
                <a:srgbClr val="7030A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甄选技术的选择</a:t>
            </a:r>
          </a:p>
        </p:txBody>
      </p:sp>
      <p:sp>
        <p:nvSpPr>
          <p:cNvPr id="35" name="AutoShape 16"/>
          <p:cNvSpPr>
            <a:spLocks noChangeArrowheads="1"/>
          </p:cNvSpPr>
          <p:nvPr/>
        </p:nvSpPr>
        <p:spPr bwMode="auto">
          <a:xfrm>
            <a:off x="1164760" y="2879272"/>
            <a:ext cx="914400" cy="685800"/>
          </a:xfrm>
          <a:prstGeom prst="diamond">
            <a:avLst/>
          </a:prstGeom>
          <a:solidFill>
            <a:srgbClr val="7030A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67528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3.6.1</a:t>
            </a:r>
            <a:r>
              <a:rPr lang="zh-CN" altLang="en-US" sz="2400" b="1" dirty="0">
                <a:solidFill>
                  <a:schemeClr val="bg1"/>
                </a:solidFill>
                <a:latin typeface="微软雅黑 Light" panose="020B0502040204020203" pitchFamily="34" charset="-122"/>
                <a:ea typeface="微软雅黑 Light" panose="020B0502040204020203" pitchFamily="34" charset="-122"/>
              </a:rPr>
              <a:t>　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一般而言，企业文化由三个层次组成：精神文化、制度文化、物质文化。这三个层次由内向外，形成企业文化系统的框架。</a:t>
            </a:r>
          </a:p>
        </p:txBody>
      </p:sp>
      <p:pic>
        <p:nvPicPr>
          <p:cNvPr id="4" name="3-6.EPS" descr="id:2147500130;FounderCES"/>
          <p:cNvPicPr/>
          <p:nvPr/>
        </p:nvPicPr>
        <p:blipFill>
          <a:blip r:embed="rId2">
            <a:duotone>
              <a:prstClr val="black"/>
              <a:schemeClr val="accent3">
                <a:tint val="45000"/>
                <a:satMod val="400000"/>
              </a:schemeClr>
            </a:duotone>
          </a:blip>
          <a:stretch>
            <a:fillRect/>
          </a:stretch>
        </p:blipFill>
        <p:spPr>
          <a:xfrm>
            <a:off x="3403467" y="2691492"/>
            <a:ext cx="2169795" cy="1950720"/>
          </a:xfrm>
          <a:prstGeom prst="rect">
            <a:avLst/>
          </a:prstGeom>
        </p:spPr>
      </p:pic>
    </p:spTree>
    <p:extLst>
      <p:ext uri="{BB962C8B-B14F-4D97-AF65-F5344CB8AC3E}">
        <p14:creationId xmlns:p14="http://schemas.microsoft.com/office/powerpoint/2010/main" val="2171690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3"/>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3.6.1</a:t>
            </a:r>
            <a:r>
              <a:rPr lang="zh-CN" altLang="en-US" sz="2400" b="1" dirty="0">
                <a:solidFill>
                  <a:schemeClr val="bg1"/>
                </a:solidFill>
                <a:latin typeface="微软雅黑 Light" panose="020B0502040204020203" pitchFamily="34" charset="-122"/>
                <a:ea typeface="微软雅黑 Light" panose="020B0502040204020203" pitchFamily="34" charset="-122"/>
              </a:rPr>
              <a:t>　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最内层是精神文化，包括企业的价值观念、行为规范、经营哲学、道德理念、企业形象、企业风尚等。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中间层是制度文化，是企业物质文化与精神文化的中介，具有固定、传递功能，体现精神文化和物质文化对员工行为和组织行为的要求。</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最外层是物质文化，是企业中凝聚精神文化的生产经营过程和产品的总和以及实体性文化设施。</a:t>
            </a:r>
          </a:p>
        </p:txBody>
      </p:sp>
    </p:spTree>
    <p:extLst>
      <p:ext uri="{BB962C8B-B14F-4D97-AF65-F5344CB8AC3E}">
        <p14:creationId xmlns:p14="http://schemas.microsoft.com/office/powerpoint/2010/main" val="332256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3.6.2</a:t>
            </a:r>
            <a:r>
              <a:rPr lang="zh-CN" altLang="en-US" sz="2400" b="1" dirty="0">
                <a:solidFill>
                  <a:schemeClr val="bg1"/>
                </a:solidFill>
                <a:latin typeface="微软雅黑 Light" panose="020B0502040204020203" pitchFamily="34" charset="-122"/>
                <a:ea typeface="微软雅黑 Light" panose="020B0502040204020203" pitchFamily="34" charset="-122"/>
              </a:rPr>
              <a:t>　企业文化的维度</a:t>
            </a:r>
          </a:p>
        </p:txBody>
      </p:sp>
      <p:pic>
        <p:nvPicPr>
          <p:cNvPr id="4" name="3-7.EPS" descr="id:2147500145;FounderCES"/>
          <p:cNvPicPr/>
          <p:nvPr/>
        </p:nvPicPr>
        <p:blipFill>
          <a:blip r:embed="rId2">
            <a:duotone>
              <a:prstClr val="black"/>
              <a:schemeClr val="accent4">
                <a:tint val="45000"/>
                <a:satMod val="400000"/>
              </a:schemeClr>
            </a:duotone>
          </a:blip>
          <a:stretch>
            <a:fillRect/>
          </a:stretch>
        </p:blipFill>
        <p:spPr>
          <a:xfrm>
            <a:off x="2231390" y="1707243"/>
            <a:ext cx="4681220" cy="3035300"/>
          </a:xfrm>
          <a:prstGeom prst="rect">
            <a:avLst/>
          </a:prstGeom>
        </p:spPr>
      </p:pic>
    </p:spTree>
    <p:extLst>
      <p:ext uri="{BB962C8B-B14F-4D97-AF65-F5344CB8AC3E}">
        <p14:creationId xmlns:p14="http://schemas.microsoft.com/office/powerpoint/2010/main" val="4052444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3.6.3</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企业文化与企业战略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企业在培育企业文化时，要考虑发展战略，企业战略的制定也要重视企业文化的类型。实际上，企业竞争战略的选择、人力资源战略的确定与企业文化存在极为密切的联系。</a:t>
            </a:r>
          </a:p>
        </p:txBody>
      </p:sp>
      <p:graphicFrame>
        <p:nvGraphicFramePr>
          <p:cNvPr id="4" name="表格 3"/>
          <p:cNvGraphicFramePr>
            <a:graphicFrameLocks noGrp="1"/>
          </p:cNvGraphicFramePr>
          <p:nvPr>
            <p:extLst>
              <p:ext uri="{D42A27DB-BD31-4B8C-83A1-F6EECF244321}">
                <p14:modId xmlns:p14="http://schemas.microsoft.com/office/powerpoint/2010/main" val="482235500"/>
              </p:ext>
            </p:extLst>
          </p:nvPr>
        </p:nvGraphicFramePr>
        <p:xfrm>
          <a:off x="454886" y="3492273"/>
          <a:ext cx="8229600" cy="946922"/>
        </p:xfrm>
        <a:graphic>
          <a:graphicData uri="http://schemas.openxmlformats.org/drawingml/2006/table">
            <a:tbl>
              <a:tblPr firstRow="1" firstCol="1" bandRow="1">
                <a:tableStyleId>{5C22544A-7EE6-4342-B048-85BDC9FD1C3A}</a:tableStyleId>
              </a:tblPr>
              <a:tblGrid>
                <a:gridCol w="2779227">
                  <a:extLst>
                    <a:ext uri="{9D8B030D-6E8A-4147-A177-3AD203B41FA5}">
                      <a16:colId xmlns:a16="http://schemas.microsoft.com/office/drawing/2014/main" val="20000"/>
                    </a:ext>
                  </a:extLst>
                </a:gridCol>
                <a:gridCol w="2779227">
                  <a:extLst>
                    <a:ext uri="{9D8B030D-6E8A-4147-A177-3AD203B41FA5}">
                      <a16:colId xmlns:a16="http://schemas.microsoft.com/office/drawing/2014/main" val="20001"/>
                    </a:ext>
                  </a:extLst>
                </a:gridCol>
                <a:gridCol w="2671146">
                  <a:extLst>
                    <a:ext uri="{9D8B030D-6E8A-4147-A177-3AD203B41FA5}">
                      <a16:colId xmlns:a16="http://schemas.microsoft.com/office/drawing/2014/main" val="20002"/>
                    </a:ext>
                  </a:extLst>
                </a:gridCol>
              </a:tblGrid>
              <a:tr h="306842">
                <a:tc>
                  <a:txBody>
                    <a:bodyPr/>
                    <a:lstStyle/>
                    <a:p>
                      <a:pPr algn="ctr">
                        <a:lnSpc>
                          <a:spcPct val="100000"/>
                        </a:lnSpc>
                        <a:spcAft>
                          <a:spcPts val="0"/>
                        </a:spcAft>
                      </a:pPr>
                      <a:r>
                        <a:rPr lang="zh-CN" sz="1400">
                          <a:effectLst/>
                        </a:rPr>
                        <a:t>企业竞争战略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企业文化</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人力资源战略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400">
                          <a:effectLst/>
                        </a:rPr>
                        <a:t>廉价竞争战略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官僚式</a:t>
                      </a:r>
                      <a:r>
                        <a:rPr lang="en-US" sz="1400">
                          <a:effectLst/>
                        </a:rPr>
                        <a:t>+</a:t>
                      </a:r>
                      <a:r>
                        <a:rPr lang="zh-CN" sz="1400">
                          <a:effectLst/>
                        </a:rPr>
                        <a:t>市场式</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吸引战略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400">
                          <a:effectLst/>
                        </a:rPr>
                        <a:t>优质产品战略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家族式</a:t>
                      </a:r>
                      <a:r>
                        <a:rPr lang="en-US" sz="1400">
                          <a:effectLst/>
                        </a:rPr>
                        <a:t>+</a:t>
                      </a:r>
                      <a:r>
                        <a:rPr lang="zh-CN" sz="1400">
                          <a:effectLst/>
                        </a:rPr>
                        <a:t>市场式</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参与战略</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400">
                          <a:effectLst/>
                        </a:rPr>
                        <a:t>创新产品战略</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发展式</a:t>
                      </a:r>
                      <a:r>
                        <a:rPr lang="en-US" sz="1400">
                          <a:effectLst/>
                        </a:rPr>
                        <a:t>+</a:t>
                      </a:r>
                      <a:r>
                        <a:rPr lang="zh-CN" sz="1400">
                          <a:effectLst/>
                        </a:rPr>
                        <a:t>市场式</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dirty="0">
                          <a:effectLst/>
                        </a:rPr>
                        <a:t>投资战略</a:t>
                      </a:r>
                      <a:endParaRPr lang="zh-CN" sz="18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8974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3.6.3</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企业文化与企业战略、人力资源、机制之间的关系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从</a:t>
            </a:r>
            <a:r>
              <a:rPr lang="en-US" altLang="zh-CN" b="1" dirty="0">
                <a:solidFill>
                  <a:schemeClr val="bg1"/>
                </a:solidFill>
                <a:latin typeface="微软雅黑 Light" panose="020B0502040204020203" pitchFamily="34" charset="-122"/>
                <a:ea typeface="微软雅黑 Light" panose="020B0502040204020203" pitchFamily="34" charset="-122"/>
              </a:rPr>
              <a:t>4E</a:t>
            </a:r>
            <a:r>
              <a:rPr lang="zh-CN" altLang="en-US" b="1" dirty="0">
                <a:solidFill>
                  <a:schemeClr val="bg1"/>
                </a:solidFill>
                <a:latin typeface="微软雅黑 Light" panose="020B0502040204020203" pitchFamily="34" charset="-122"/>
                <a:ea typeface="微软雅黑 Light" panose="020B0502040204020203" pitchFamily="34" charset="-122"/>
              </a:rPr>
              <a:t>文化模型中可以看到文化容力的四条边线，这四条线不只是代表四个关键的关系，同时分别体现出文化与战略、人力资源、机制和环境的高度相关性。</a:t>
            </a:r>
          </a:p>
        </p:txBody>
      </p:sp>
    </p:spTree>
    <p:extLst>
      <p:ext uri="{BB962C8B-B14F-4D97-AF65-F5344CB8AC3E}">
        <p14:creationId xmlns:p14="http://schemas.microsoft.com/office/powerpoint/2010/main" val="145841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3.6.3</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企业文化与企业战略、人力资源、机制之间的关系</a:t>
            </a:r>
          </a:p>
        </p:txBody>
      </p:sp>
      <p:pic>
        <p:nvPicPr>
          <p:cNvPr id="5" name="3-9.EPS" descr="id:2147500191;FounderCES"/>
          <p:cNvPicPr/>
          <p:nvPr/>
        </p:nvPicPr>
        <p:blipFill>
          <a:blip r:embed="rId2">
            <a:duotone>
              <a:prstClr val="black"/>
              <a:schemeClr val="tx2">
                <a:tint val="45000"/>
                <a:satMod val="400000"/>
              </a:schemeClr>
            </a:duotone>
          </a:blip>
          <a:stretch>
            <a:fillRect/>
          </a:stretch>
        </p:blipFill>
        <p:spPr>
          <a:xfrm>
            <a:off x="2489067" y="2375808"/>
            <a:ext cx="3998595" cy="2227580"/>
          </a:xfrm>
          <a:prstGeom prst="rect">
            <a:avLst/>
          </a:prstGeom>
        </p:spPr>
      </p:pic>
    </p:spTree>
    <p:extLst>
      <p:ext uri="{BB962C8B-B14F-4D97-AF65-F5344CB8AC3E}">
        <p14:creationId xmlns:p14="http://schemas.microsoft.com/office/powerpoint/2010/main" val="3517012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3.6.3</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企业文化与企业战略、人力资源、机制之间的关系</a:t>
            </a:r>
          </a:p>
        </p:txBody>
      </p:sp>
      <p:pic>
        <p:nvPicPr>
          <p:cNvPr id="6" name="3-10.EPS" descr="id:2147500198;FounderCES"/>
          <p:cNvPicPr/>
          <p:nvPr/>
        </p:nvPicPr>
        <p:blipFill>
          <a:blip r:embed="rId2">
            <a:duotone>
              <a:prstClr val="black"/>
              <a:schemeClr val="accent4">
                <a:tint val="45000"/>
                <a:satMod val="400000"/>
              </a:schemeClr>
            </a:duotone>
          </a:blip>
          <a:stretch>
            <a:fillRect/>
          </a:stretch>
        </p:blipFill>
        <p:spPr>
          <a:xfrm>
            <a:off x="2147756" y="2148612"/>
            <a:ext cx="4681220" cy="2849245"/>
          </a:xfrm>
          <a:prstGeom prst="rect">
            <a:avLst/>
          </a:prstGeom>
        </p:spPr>
      </p:pic>
    </p:spTree>
    <p:extLst>
      <p:ext uri="{BB962C8B-B14F-4D97-AF65-F5344CB8AC3E}">
        <p14:creationId xmlns:p14="http://schemas.microsoft.com/office/powerpoint/2010/main" val="170133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3.6</a:t>
            </a:r>
            <a:r>
              <a:rPr kumimoji="1" lang="zh-CN" altLang="en-US" sz="2800" b="1" dirty="0">
                <a:solidFill>
                  <a:schemeClr val="bg1"/>
                </a:solidFill>
                <a:latin typeface="+mn-ea"/>
              </a:rPr>
              <a:t>  基于企业文化的甄选</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3.6.3</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人员甄选与企业文化</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企业文化与甄选标准</a:t>
            </a:r>
          </a:p>
        </p:txBody>
      </p:sp>
      <p:graphicFrame>
        <p:nvGraphicFramePr>
          <p:cNvPr id="2" name="表格 1"/>
          <p:cNvGraphicFramePr>
            <a:graphicFrameLocks noGrp="1"/>
          </p:cNvGraphicFramePr>
          <p:nvPr>
            <p:extLst>
              <p:ext uri="{D42A27DB-BD31-4B8C-83A1-F6EECF244321}">
                <p14:modId xmlns:p14="http://schemas.microsoft.com/office/powerpoint/2010/main" val="2221910536"/>
              </p:ext>
            </p:extLst>
          </p:nvPr>
        </p:nvGraphicFramePr>
        <p:xfrm>
          <a:off x="445518" y="2313716"/>
          <a:ext cx="8229600" cy="2275703"/>
        </p:xfrm>
        <a:graphic>
          <a:graphicData uri="http://schemas.openxmlformats.org/drawingml/2006/table">
            <a:tbl>
              <a:tblPr firstRow="1" firstCol="1" bandRow="1">
                <a:tableStyleId>{5C22544A-7EE6-4342-B048-85BDC9FD1C3A}</a:tableStyleId>
              </a:tblPr>
              <a:tblGrid>
                <a:gridCol w="1231362">
                  <a:extLst>
                    <a:ext uri="{9D8B030D-6E8A-4147-A177-3AD203B41FA5}">
                      <a16:colId xmlns:a16="http://schemas.microsoft.com/office/drawing/2014/main" val="20000"/>
                    </a:ext>
                  </a:extLst>
                </a:gridCol>
                <a:gridCol w="1098181">
                  <a:extLst>
                    <a:ext uri="{9D8B030D-6E8A-4147-A177-3AD203B41FA5}">
                      <a16:colId xmlns:a16="http://schemas.microsoft.com/office/drawing/2014/main" val="20001"/>
                    </a:ext>
                  </a:extLst>
                </a:gridCol>
                <a:gridCol w="5900057">
                  <a:extLst>
                    <a:ext uri="{9D8B030D-6E8A-4147-A177-3AD203B41FA5}">
                      <a16:colId xmlns:a16="http://schemas.microsoft.com/office/drawing/2014/main" val="20002"/>
                    </a:ext>
                  </a:extLst>
                </a:gridCol>
              </a:tblGrid>
              <a:tr h="264023">
                <a:tc>
                  <a:txBody>
                    <a:bodyPr/>
                    <a:lstStyle/>
                    <a:p>
                      <a:pPr algn="ctr">
                        <a:lnSpc>
                          <a:spcPct val="100000"/>
                        </a:lnSpc>
                        <a:spcAft>
                          <a:spcPts val="0"/>
                        </a:spcAft>
                      </a:pPr>
                      <a:r>
                        <a:rPr lang="zh-CN" sz="1200">
                          <a:effectLst/>
                        </a:rPr>
                        <a:t>人力资源管理</a:t>
                      </a:r>
                      <a:endParaRPr lang="zh-CN" sz="1600">
                        <a:solidFill>
                          <a:srgbClr val="000000"/>
                        </a:solidFill>
                        <a:effectLst/>
                        <a:latin typeface="NEU-BZ-S92"/>
                        <a:ea typeface="方正书宋_GBK"/>
                        <a:cs typeface="Times New Roman"/>
                      </a:endParaRPr>
                    </a:p>
                  </a:txBody>
                  <a:tcPr marL="0" marR="0" marT="0" marB="0" anchor="ctr"/>
                </a:tc>
                <a:tc gridSpan="2">
                  <a:txBody>
                    <a:bodyPr/>
                    <a:lstStyle/>
                    <a:p>
                      <a:pPr algn="ctr">
                        <a:lnSpc>
                          <a:spcPct val="100000"/>
                        </a:lnSpc>
                        <a:spcAft>
                          <a:spcPts val="0"/>
                        </a:spcAft>
                      </a:pPr>
                      <a:r>
                        <a:rPr lang="zh-CN" sz="1200">
                          <a:effectLst/>
                        </a:rPr>
                        <a:t>企业文化</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200">
                          <a:effectLst/>
                        </a:rPr>
                        <a:t>吸引战略</a:t>
                      </a:r>
                      <a:endParaRPr lang="zh-CN" sz="1600">
                        <a:solidFill>
                          <a:srgbClr val="000000"/>
                        </a:solidFill>
                        <a:effectLst/>
                        <a:latin typeface="NEU-BZ-S92"/>
                        <a:ea typeface="方正书宋_GBK"/>
                        <a:cs typeface="Times New Roman"/>
                      </a:endParaRPr>
                    </a:p>
                  </a:txBody>
                  <a:tcPr marL="0" marR="0" marT="0" marB="0" anchor="ctr"/>
                </a:tc>
                <a:tc gridSpan="2">
                  <a:txBody>
                    <a:bodyPr/>
                    <a:lstStyle/>
                    <a:p>
                      <a:pPr algn="ctr">
                        <a:lnSpc>
                          <a:spcPct val="100000"/>
                        </a:lnSpc>
                        <a:spcAft>
                          <a:spcPts val="0"/>
                        </a:spcAft>
                      </a:pPr>
                      <a:r>
                        <a:rPr lang="zh-CN" sz="1200">
                          <a:effectLst/>
                        </a:rPr>
                        <a:t>官僚式文化（低成本、低价格战略）</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200">
                          <a:effectLst/>
                        </a:rPr>
                        <a:t>投资战略</a:t>
                      </a:r>
                      <a:endParaRPr lang="zh-CN" sz="1600">
                        <a:solidFill>
                          <a:srgbClr val="000000"/>
                        </a:solidFill>
                        <a:effectLst/>
                        <a:latin typeface="NEU-BZ-S92"/>
                        <a:ea typeface="方正书宋_GBK"/>
                        <a:cs typeface="Times New Roman"/>
                      </a:endParaRPr>
                    </a:p>
                  </a:txBody>
                  <a:tcPr marL="0" marR="0" marT="0" marB="0" anchor="ctr"/>
                </a:tc>
                <a:tc gridSpan="2">
                  <a:txBody>
                    <a:bodyPr/>
                    <a:lstStyle/>
                    <a:p>
                      <a:pPr algn="ctr">
                        <a:lnSpc>
                          <a:spcPct val="100000"/>
                        </a:lnSpc>
                        <a:spcAft>
                          <a:spcPts val="0"/>
                        </a:spcAft>
                      </a:pPr>
                      <a:r>
                        <a:rPr lang="zh-CN" sz="1200">
                          <a:effectLst/>
                        </a:rPr>
                        <a:t>发展式文化（独创性战略）</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200">
                          <a:effectLst/>
                        </a:rPr>
                        <a:t>参与战略</a:t>
                      </a:r>
                      <a:endParaRPr lang="zh-CN" sz="1600">
                        <a:solidFill>
                          <a:srgbClr val="000000"/>
                        </a:solidFill>
                        <a:effectLst/>
                        <a:latin typeface="NEU-BZ-S92"/>
                        <a:ea typeface="方正书宋_GBK"/>
                        <a:cs typeface="Times New Roman"/>
                      </a:endParaRPr>
                    </a:p>
                  </a:txBody>
                  <a:tcPr marL="0" marR="0" marT="0" marB="0" anchor="ctr"/>
                </a:tc>
                <a:tc gridSpan="2">
                  <a:txBody>
                    <a:bodyPr/>
                    <a:lstStyle/>
                    <a:p>
                      <a:pPr algn="ctr">
                        <a:lnSpc>
                          <a:spcPct val="100000"/>
                        </a:lnSpc>
                        <a:spcAft>
                          <a:spcPts val="0"/>
                        </a:spcAft>
                      </a:pPr>
                      <a:r>
                        <a:rPr lang="zh-CN" sz="1200">
                          <a:effectLst/>
                        </a:rPr>
                        <a:t>家族式文化（高品质产品战略）</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3"/>
                  </a:ext>
                </a:extLst>
              </a:tr>
              <a:tr h="0">
                <a:tc rowSpan="5">
                  <a:txBody>
                    <a:bodyPr/>
                    <a:lstStyle/>
                    <a:p>
                      <a:pPr algn="ctr">
                        <a:lnSpc>
                          <a:spcPct val="100000"/>
                        </a:lnSpc>
                        <a:spcAft>
                          <a:spcPts val="0"/>
                        </a:spcAft>
                      </a:pPr>
                      <a:r>
                        <a:rPr lang="zh-CN" sz="1200">
                          <a:effectLst/>
                        </a:rPr>
                        <a:t>战略人力资源管理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招聘</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战略招聘为企业发现符合企业文化需求的人才，丰富企业人力资本，增强企业向心力</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r h="0">
                <a:tc vMerge="1">
                  <a:txBody>
                    <a:bodyPr/>
                    <a:lstStyle/>
                    <a:p>
                      <a:endParaRPr lang="zh-CN" altLang="en-US"/>
                    </a:p>
                  </a:txBody>
                  <a:tcPr/>
                </a:tc>
                <a:tc>
                  <a:txBody>
                    <a:bodyPr/>
                    <a:lstStyle/>
                    <a:p>
                      <a:pPr algn="ctr">
                        <a:lnSpc>
                          <a:spcPct val="100000"/>
                        </a:lnSpc>
                        <a:spcAft>
                          <a:spcPts val="0"/>
                        </a:spcAft>
                      </a:pPr>
                      <a:r>
                        <a:rPr lang="zh-CN" sz="1200">
                          <a:effectLst/>
                        </a:rPr>
                        <a:t>培训</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dirty="0">
                          <a:effectLst/>
                        </a:rPr>
                        <a:t>企业文化从物质、精神、行为以及制度四个层面对企业的培训进行指导</a:t>
                      </a:r>
                      <a:endParaRPr lang="zh-CN" sz="16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5"/>
                  </a:ext>
                </a:extLst>
              </a:tr>
              <a:tr h="0">
                <a:tc vMerge="1">
                  <a:txBody>
                    <a:bodyPr/>
                    <a:lstStyle/>
                    <a:p>
                      <a:endParaRPr lang="zh-CN" altLang="en-US"/>
                    </a:p>
                  </a:txBody>
                  <a:tcPr/>
                </a:tc>
                <a:tc>
                  <a:txBody>
                    <a:bodyPr/>
                    <a:lstStyle/>
                    <a:p>
                      <a:pPr algn="ctr">
                        <a:lnSpc>
                          <a:spcPct val="100000"/>
                        </a:lnSpc>
                        <a:spcAft>
                          <a:spcPts val="0"/>
                        </a:spcAft>
                      </a:pPr>
                      <a:r>
                        <a:rPr lang="zh-CN" sz="1200" dirty="0">
                          <a:effectLst/>
                        </a:rPr>
                        <a:t>绩效管理</a:t>
                      </a:r>
                      <a:endParaRPr lang="zh-CN" sz="16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基于企业文化的绩效管理，能够从企业发展战略出发，关注企业发展总绩效，向组织创新提出合理性建议</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6"/>
                  </a:ext>
                </a:extLst>
              </a:tr>
              <a:tr h="0">
                <a:tc vMerge="1">
                  <a:txBody>
                    <a:bodyPr/>
                    <a:lstStyle/>
                    <a:p>
                      <a:endParaRPr lang="zh-CN" altLang="en-US"/>
                    </a:p>
                  </a:txBody>
                  <a:tcPr/>
                </a:tc>
                <a:tc>
                  <a:txBody>
                    <a:bodyPr/>
                    <a:lstStyle/>
                    <a:p>
                      <a:pPr algn="ctr">
                        <a:lnSpc>
                          <a:spcPct val="100000"/>
                        </a:lnSpc>
                        <a:spcAft>
                          <a:spcPts val="0"/>
                        </a:spcAft>
                      </a:pPr>
                      <a:r>
                        <a:rPr lang="zh-CN" sz="1200">
                          <a:effectLst/>
                        </a:rPr>
                        <a:t>薪酬管理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战略薪酬管理能根据企业发展趋势制定员工的薪酬层次，并通过薪酬调整来提升员工对企业文化以及价值观的认同</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7"/>
                  </a:ext>
                </a:extLst>
              </a:tr>
              <a:tr h="0">
                <a:tc vMerge="1">
                  <a:txBody>
                    <a:bodyPr/>
                    <a:lstStyle/>
                    <a:p>
                      <a:endParaRPr lang="zh-CN" altLang="en-US"/>
                    </a:p>
                  </a:txBody>
                  <a:tcPr/>
                </a:tc>
                <a:tc>
                  <a:txBody>
                    <a:bodyPr/>
                    <a:lstStyle/>
                    <a:p>
                      <a:pPr algn="ctr">
                        <a:lnSpc>
                          <a:spcPct val="100000"/>
                        </a:lnSpc>
                        <a:spcAft>
                          <a:spcPts val="0"/>
                        </a:spcAft>
                      </a:pPr>
                      <a:r>
                        <a:rPr lang="zh-CN" sz="1200">
                          <a:effectLst/>
                        </a:rPr>
                        <a:t>沟通</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dirty="0">
                          <a:effectLst/>
                        </a:rPr>
                        <a:t>基于企业文化的人力资源管理沟通策略是通过企业沟通目标、沟通方法和沟通工具来增加员工对企业和企业愿景的认同感，从而促使企业组织中成员之间关系融洽</a:t>
                      </a:r>
                      <a:endParaRPr lang="zh-CN" sz="16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078972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3.1.2</a:t>
            </a:r>
            <a:r>
              <a:rPr lang="zh-CN" altLang="en-US" sz="2400" b="1" dirty="0">
                <a:solidFill>
                  <a:schemeClr val="bg1"/>
                </a:solidFill>
                <a:latin typeface="微软雅黑 Light" panose="020B0502040204020203" pitchFamily="34" charset="-122"/>
                <a:ea typeface="微软雅黑 Light" panose="020B0502040204020203" pitchFamily="34" charset="-122"/>
              </a:rPr>
              <a:t>　甄选的内容</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知识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能力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工作技能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性格和气质特点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个性倾向性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身体素质</a:t>
            </a:r>
          </a:p>
        </p:txBody>
      </p:sp>
    </p:spTree>
    <p:extLst>
      <p:ext uri="{BB962C8B-B14F-4D97-AF65-F5344CB8AC3E}">
        <p14:creationId xmlns:p14="http://schemas.microsoft.com/office/powerpoint/2010/main" val="34835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甄选主要关注候选者的哪些方面？</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试分析甄选体系的主要构成模块和内容。</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论述甄选的一般流程。</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分析不同甄选技术的优点和缺点。</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在进行不同工具的组合时，应该注意哪些问题？</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试分析企业战略与甄选之间的关系。</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试分析企业文化对甄选的影响。</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3.1.3</a:t>
            </a:r>
            <a:r>
              <a:rPr lang="zh-CN" altLang="en-US" sz="2400" b="1" dirty="0">
                <a:solidFill>
                  <a:schemeClr val="bg1"/>
                </a:solidFill>
                <a:latin typeface="微软雅黑 Light" panose="020B0502040204020203" pitchFamily="34" charset="-122"/>
                <a:ea typeface="微软雅黑 Light" panose="020B0502040204020203" pitchFamily="34" charset="-122"/>
              </a:rPr>
              <a:t>　甄选的意义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降低人员招聘的风险</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增强企业核心竞争力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有助于人员的安置和管理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为员工的职业生涯规划提供依据</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影响人力资源管理的其他职能活动</a:t>
            </a:r>
          </a:p>
        </p:txBody>
      </p:sp>
    </p:spTree>
    <p:extLst>
      <p:ext uri="{BB962C8B-B14F-4D97-AF65-F5344CB8AC3E}">
        <p14:creationId xmlns:p14="http://schemas.microsoft.com/office/powerpoint/2010/main" val="246492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3.1</a:t>
            </a:r>
            <a:r>
              <a:rPr kumimoji="1" lang="zh-CN" altLang="en-US" sz="2800" b="1" dirty="0">
                <a:solidFill>
                  <a:schemeClr val="bg1"/>
                </a:solidFill>
                <a:latin typeface="+mn-ea"/>
              </a:rPr>
              <a:t>  甄选概述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3.1.3</a:t>
            </a:r>
            <a:r>
              <a:rPr lang="zh-CN" altLang="en-US" sz="2400" b="1" dirty="0">
                <a:solidFill>
                  <a:schemeClr val="bg1"/>
                </a:solidFill>
                <a:latin typeface="微软雅黑 Light" panose="020B0502040204020203" pitchFamily="34" charset="-122"/>
                <a:ea typeface="微软雅黑 Light" panose="020B0502040204020203" pitchFamily="34" charset="-122"/>
              </a:rPr>
              <a:t>　甄选的意义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pic>
        <p:nvPicPr>
          <p:cNvPr id="4" name="3-1.EPS" descr="id:2147499248;FounderCES"/>
          <p:cNvPicPr/>
          <p:nvPr/>
        </p:nvPicPr>
        <p:blipFill>
          <a:blip r:embed="rId2">
            <a:duotone>
              <a:prstClr val="black"/>
              <a:schemeClr val="accent3">
                <a:tint val="45000"/>
                <a:satMod val="400000"/>
              </a:schemeClr>
            </a:duotone>
          </a:blip>
          <a:stretch>
            <a:fillRect/>
          </a:stretch>
        </p:blipFill>
        <p:spPr>
          <a:xfrm>
            <a:off x="2861201" y="1727518"/>
            <a:ext cx="3254330" cy="3007769"/>
          </a:xfrm>
          <a:prstGeom prst="rect">
            <a:avLst/>
          </a:prstGeom>
        </p:spPr>
      </p:pic>
    </p:spTree>
    <p:extLst>
      <p:ext uri="{BB962C8B-B14F-4D97-AF65-F5344CB8AC3E}">
        <p14:creationId xmlns:p14="http://schemas.microsoft.com/office/powerpoint/2010/main" val="237567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369</TotalTime>
  <Words>4809</Words>
  <Application>Microsoft Office PowerPoint</Application>
  <PresentationFormat>全屏显示(16:9)</PresentationFormat>
  <Paragraphs>755</Paragraphs>
  <Slides>71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NEU-BZ-S92</vt: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103</cp:revision>
  <dcterms:created xsi:type="dcterms:W3CDTF">2010-04-12T23:12:02Z</dcterms:created>
  <dcterms:modified xsi:type="dcterms:W3CDTF">2021-08-30T04:54:42Z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