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20" r:id="rId3"/>
    <p:sldId id="257" r:id="rId4"/>
    <p:sldId id="315" r:id="rId5"/>
    <p:sldId id="316" r:id="rId6"/>
    <p:sldId id="259" r:id="rId7"/>
    <p:sldId id="260" r:id="rId8"/>
    <p:sldId id="261" r:id="rId9"/>
    <p:sldId id="263" r:id="rId10"/>
    <p:sldId id="264" r:id="rId11"/>
    <p:sldId id="265" r:id="rId12"/>
    <p:sldId id="266" r:id="rId13"/>
    <p:sldId id="267" r:id="rId14"/>
    <p:sldId id="268" r:id="rId15"/>
    <p:sldId id="269" r:id="rId16"/>
    <p:sldId id="270" r:id="rId17"/>
    <p:sldId id="271" r:id="rId18"/>
    <p:sldId id="262" r:id="rId19"/>
    <p:sldId id="272" r:id="rId20"/>
    <p:sldId id="273" r:id="rId21"/>
    <p:sldId id="274" r:id="rId22"/>
    <p:sldId id="275" r:id="rId23"/>
    <p:sldId id="276" r:id="rId24"/>
    <p:sldId id="277" r:id="rId25"/>
    <p:sldId id="278" r:id="rId26"/>
    <p:sldId id="279" r:id="rId27"/>
    <p:sldId id="280" r:id="rId28"/>
    <p:sldId id="281" r:id="rId29"/>
    <p:sldId id="282" r:id="rId30"/>
    <p:sldId id="284" r:id="rId31"/>
    <p:sldId id="283" r:id="rId32"/>
    <p:sldId id="285" r:id="rId33"/>
    <p:sldId id="321" r:id="rId34"/>
    <p:sldId id="286" r:id="rId35"/>
    <p:sldId id="287" r:id="rId36"/>
    <p:sldId id="288" r:id="rId37"/>
    <p:sldId id="289" r:id="rId38"/>
    <p:sldId id="290" r:id="rId39"/>
    <p:sldId id="291" r:id="rId40"/>
    <p:sldId id="293" r:id="rId41"/>
    <p:sldId id="294" r:id="rId42"/>
    <p:sldId id="292"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7" r:id="rId63"/>
    <p:sldId id="318" r:id="rId64"/>
    <p:sldId id="319" r:id="rId65"/>
    <p:sldId id="322"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07768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1887365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2699799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501692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1363964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1126130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1332059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2806113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4142589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967780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113883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291177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136532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743092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888786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B2022C9-75A6-44A4-9F0B-C2BF73F9D4E5}"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3699353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B2022C9-75A6-44A4-9F0B-C2BF73F9D4E5}"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43EF487D-16F1-43FF-9CDD-B47A7E74F79E}" type="slidenum">
              <a:rPr lang="zh-CN" altLang="en-US" smtClean="0"/>
              <a:pPr/>
              <a:t>‹#›</a:t>
            </a:fld>
            <a:endParaRPr lang="zh-CN" altLang="en-US"/>
          </a:p>
        </p:txBody>
      </p:sp>
    </p:spTree>
    <p:extLst>
      <p:ext uri="{BB962C8B-B14F-4D97-AF65-F5344CB8AC3E}">
        <p14:creationId xmlns="" xmlns:p14="http://schemas.microsoft.com/office/powerpoint/2010/main" val="42441813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0300" y="1490134"/>
            <a:ext cx="5825202" cy="1646302"/>
          </a:xfrm>
        </p:spPr>
        <p:txBody>
          <a:bodyPr/>
          <a:lstStyle/>
          <a:p>
            <a:r>
              <a:rPr lang="zh-CN" altLang="zh-CN" dirty="0"/>
              <a:t>第</a:t>
            </a:r>
            <a:r>
              <a:rPr lang="en-US" altLang="zh-CN" dirty="0"/>
              <a:t>10</a:t>
            </a:r>
            <a:r>
              <a:rPr lang="zh-CN" altLang="zh-CN" dirty="0"/>
              <a:t>章　职业发展</a:t>
            </a:r>
            <a:endParaRPr lang="zh-CN" altLang="en-US" dirty="0"/>
          </a:p>
        </p:txBody>
      </p:sp>
    </p:spTree>
    <p:extLst>
      <p:ext uri="{BB962C8B-B14F-4D97-AF65-F5344CB8AC3E}">
        <p14:creationId xmlns="" xmlns:p14="http://schemas.microsoft.com/office/powerpoint/2010/main" val="693875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4524315"/>
          </a:xfrm>
          <a:prstGeom prst="rect">
            <a:avLst/>
          </a:prstGeom>
          <a:noFill/>
        </p:spPr>
        <p:txBody>
          <a:bodyPr wrap="square" rtlCol="0">
            <a:spAutoFit/>
          </a:bodyPr>
          <a:lstStyle/>
          <a:p>
            <a:r>
              <a:rPr lang="zh-CN" altLang="en-US" sz="2400" dirty="0"/>
              <a:t>（一）职业</a:t>
            </a:r>
            <a:r>
              <a:rPr lang="zh-CN" altLang="en-US" sz="2400" dirty="0" smtClean="0"/>
              <a:t>含义</a:t>
            </a:r>
            <a:endParaRPr lang="en-US" altLang="zh-CN" sz="2400" dirty="0" smtClean="0"/>
          </a:p>
          <a:p>
            <a:endParaRPr lang="zh-CN" altLang="en-US" sz="2400" dirty="0"/>
          </a:p>
          <a:p>
            <a:r>
              <a:rPr lang="zh-CN" altLang="en-US" sz="2400" dirty="0"/>
              <a:t>职业作为专业化的连续性经济活动方式，来自社会分工的发展，具有复杂多样的形式。据中国职业规划师协会统计，我国目前有</a:t>
            </a:r>
            <a:r>
              <a:rPr lang="en-US" altLang="zh-CN" sz="2400" dirty="0"/>
              <a:t>90</a:t>
            </a:r>
            <a:r>
              <a:rPr lang="zh-CN" altLang="en-US" sz="2400" dirty="0"/>
              <a:t>多种职业，大大超出了传统所说的三十六行。职业的发展状况和分类方式对于企业内部分工协作特别是职位设置具有直接影响</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职业特点</a:t>
            </a:r>
          </a:p>
          <a:p>
            <a:pPr marL="342900" indent="-342900">
              <a:buFont typeface="Wingdings" panose="05000000000000000000" pitchFamily="2" charset="2"/>
              <a:buChar char="ü"/>
            </a:pPr>
            <a:r>
              <a:rPr lang="zh-CN" altLang="en-US" sz="2400" dirty="0"/>
              <a:t>职业形成</a:t>
            </a:r>
          </a:p>
          <a:p>
            <a:pPr marL="342900" indent="-342900">
              <a:buFont typeface="Wingdings" panose="05000000000000000000" pitchFamily="2" charset="2"/>
              <a:buChar char="ü"/>
            </a:pPr>
            <a:r>
              <a:rPr lang="zh-CN" altLang="en-US" sz="2400" dirty="0"/>
              <a:t>职业状况</a:t>
            </a:r>
          </a:p>
        </p:txBody>
      </p:sp>
    </p:spTree>
    <p:extLst>
      <p:ext uri="{BB962C8B-B14F-4D97-AF65-F5344CB8AC3E}">
        <p14:creationId xmlns="" xmlns:p14="http://schemas.microsoft.com/office/powerpoint/2010/main" val="4272280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3416320"/>
          </a:xfrm>
          <a:prstGeom prst="rect">
            <a:avLst/>
          </a:prstGeom>
          <a:noFill/>
        </p:spPr>
        <p:txBody>
          <a:bodyPr wrap="square" rtlCol="0">
            <a:spAutoFit/>
          </a:bodyPr>
          <a:lstStyle/>
          <a:p>
            <a:r>
              <a:rPr lang="zh-CN" altLang="en-US" sz="2400" dirty="0"/>
              <a:t>（二）职业</a:t>
            </a:r>
            <a:r>
              <a:rPr lang="zh-CN" altLang="en-US" sz="2400" dirty="0" smtClean="0"/>
              <a:t>地位</a:t>
            </a:r>
            <a:endParaRPr lang="en-US" altLang="zh-CN" sz="2400" dirty="0" smtClean="0"/>
          </a:p>
          <a:p>
            <a:endParaRPr lang="zh-CN" altLang="en-US" sz="2400" dirty="0"/>
          </a:p>
          <a:p>
            <a:r>
              <a:rPr lang="zh-CN" altLang="en-US" sz="2400" dirty="0"/>
              <a:t>不同职业在社会分工协作中发挥的作用不同，获得的待遇不同，因此具有不同地位。职业地位通过职业价值体现出来，职业价值的差异引导劳动者产生的职业期望</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职业价值</a:t>
            </a:r>
          </a:p>
          <a:p>
            <a:pPr marL="342900" indent="-342900">
              <a:buFont typeface="Wingdings" panose="05000000000000000000" pitchFamily="2" charset="2"/>
              <a:buChar char="ü"/>
            </a:pPr>
            <a:r>
              <a:rPr lang="zh-CN" altLang="en-US" sz="2400" dirty="0"/>
              <a:t>职业期望</a:t>
            </a:r>
          </a:p>
        </p:txBody>
      </p:sp>
    </p:spTree>
    <p:extLst>
      <p:ext uri="{BB962C8B-B14F-4D97-AF65-F5344CB8AC3E}">
        <p14:creationId xmlns="" xmlns:p14="http://schemas.microsoft.com/office/powerpoint/2010/main" val="659185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4154984"/>
          </a:xfrm>
          <a:prstGeom prst="rect">
            <a:avLst/>
          </a:prstGeom>
          <a:noFill/>
        </p:spPr>
        <p:txBody>
          <a:bodyPr wrap="square" rtlCol="0">
            <a:spAutoFit/>
          </a:bodyPr>
          <a:lstStyle/>
          <a:p>
            <a:r>
              <a:rPr lang="zh-CN" altLang="en-US" sz="2400" dirty="0"/>
              <a:t>二、</a:t>
            </a:r>
            <a:r>
              <a:rPr lang="zh-CN" altLang="en-US" sz="2400" dirty="0" smtClean="0"/>
              <a:t>职业选择</a:t>
            </a:r>
            <a:endParaRPr lang="en-US" altLang="zh-CN" sz="2400" dirty="0" smtClean="0"/>
          </a:p>
          <a:p>
            <a:endParaRPr lang="zh-CN" altLang="en-US" sz="2400" dirty="0"/>
          </a:p>
          <a:p>
            <a:r>
              <a:rPr lang="zh-CN" altLang="en-US" sz="2400" dirty="0" smtClean="0"/>
              <a:t>职业选择是</a:t>
            </a:r>
            <a:r>
              <a:rPr lang="zh-CN" altLang="en-US" sz="2400" dirty="0"/>
              <a:t>劳动者对于从事什么类型职业活动的选择。由于职业差异的存在，人们总是希望从事价值较高的职业，并为此而努力。但在实际生活中，由于每个人自身特点和所处环境的约束，职业选择空间总是有限的。合适的职业选择对于劳动者具有重要意义</a:t>
            </a:r>
            <a:r>
              <a:rPr lang="zh-CN" altLang="en-US" sz="2400" dirty="0" smtClean="0"/>
              <a:t>。</a:t>
            </a:r>
            <a:endParaRPr lang="en-US" altLang="zh-CN" sz="2400" dirty="0" smtClean="0"/>
          </a:p>
          <a:p>
            <a:endParaRPr lang="zh-CN" altLang="en-US" sz="2400" dirty="0"/>
          </a:p>
          <a:p>
            <a:r>
              <a:rPr lang="zh-CN" altLang="en-US" sz="2400" dirty="0"/>
              <a:t>（一）职业选择状况</a:t>
            </a:r>
          </a:p>
          <a:p>
            <a:r>
              <a:rPr lang="zh-CN" altLang="en-US" sz="2400" dirty="0"/>
              <a:t>（二）职业选择理论</a:t>
            </a:r>
          </a:p>
        </p:txBody>
      </p:sp>
    </p:spTree>
    <p:extLst>
      <p:ext uri="{BB962C8B-B14F-4D97-AF65-F5344CB8AC3E}">
        <p14:creationId xmlns="" xmlns:p14="http://schemas.microsoft.com/office/powerpoint/2010/main" val="15893484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3785652"/>
          </a:xfrm>
          <a:prstGeom prst="rect">
            <a:avLst/>
          </a:prstGeom>
          <a:noFill/>
        </p:spPr>
        <p:txBody>
          <a:bodyPr wrap="square" rtlCol="0">
            <a:spAutoFit/>
          </a:bodyPr>
          <a:lstStyle/>
          <a:p>
            <a:r>
              <a:rPr lang="zh-CN" altLang="en-US" sz="2400" dirty="0"/>
              <a:t>（一）职业选择</a:t>
            </a:r>
            <a:r>
              <a:rPr lang="zh-CN" altLang="en-US" sz="2400" dirty="0" smtClean="0"/>
              <a:t>状况</a:t>
            </a:r>
            <a:endParaRPr lang="en-US" altLang="zh-CN" sz="2400" dirty="0" smtClean="0"/>
          </a:p>
          <a:p>
            <a:endParaRPr lang="zh-CN" altLang="en-US" sz="2400" dirty="0"/>
          </a:p>
          <a:p>
            <a:r>
              <a:rPr lang="zh-CN" altLang="en-US" sz="2400" dirty="0"/>
              <a:t>职业选择是人们对于职业发展机会的认识和把握，在一定职业期望推动下进行，受实际职业活动条件约束，目的是找到能够更好地实现自身劳动价值的持续经济活动方式。因此，职业选择是社会分工客观要求与社会成员主动选择的结合</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职业选择要求</a:t>
            </a:r>
          </a:p>
          <a:p>
            <a:pPr marL="342900" indent="-342900">
              <a:buFont typeface="Wingdings" panose="05000000000000000000" pitchFamily="2" charset="2"/>
              <a:buChar char="ü"/>
            </a:pPr>
            <a:r>
              <a:rPr lang="zh-CN" altLang="en-US" sz="2400" dirty="0"/>
              <a:t>职业价值观影响</a:t>
            </a:r>
          </a:p>
        </p:txBody>
      </p:sp>
    </p:spTree>
    <p:extLst>
      <p:ext uri="{BB962C8B-B14F-4D97-AF65-F5344CB8AC3E}">
        <p14:creationId xmlns="" xmlns:p14="http://schemas.microsoft.com/office/powerpoint/2010/main" val="28255024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3416320"/>
          </a:xfrm>
          <a:prstGeom prst="rect">
            <a:avLst/>
          </a:prstGeom>
          <a:noFill/>
        </p:spPr>
        <p:txBody>
          <a:bodyPr wrap="square" rtlCol="0">
            <a:spAutoFit/>
          </a:bodyPr>
          <a:lstStyle/>
          <a:p>
            <a:r>
              <a:rPr lang="zh-CN" altLang="en-US" sz="2400" dirty="0"/>
              <a:t>（二）职业选择</a:t>
            </a:r>
            <a:r>
              <a:rPr lang="zh-CN" altLang="en-US" sz="2400" dirty="0" smtClean="0"/>
              <a:t>理论</a:t>
            </a:r>
            <a:endParaRPr lang="en-US" altLang="zh-CN" sz="2400" dirty="0" smtClean="0"/>
          </a:p>
          <a:p>
            <a:endParaRPr lang="zh-CN" altLang="en-US" sz="2400" dirty="0"/>
          </a:p>
          <a:p>
            <a:r>
              <a:rPr lang="zh-CN" altLang="en-US" sz="2400" dirty="0"/>
              <a:t>职业选择理论是对于职业选择活动的研究结果，有助于理解职业选择规律，帮助劳动者提高职业选择合理性。对职业选择活动有不同的理论解释</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smtClean="0"/>
              <a:t>特质因素</a:t>
            </a:r>
            <a:r>
              <a:rPr lang="zh-CN" altLang="en-US" sz="2400" dirty="0"/>
              <a:t>理论</a:t>
            </a:r>
          </a:p>
          <a:p>
            <a:pPr marL="342900" indent="-342900">
              <a:buFont typeface="Wingdings" panose="05000000000000000000" pitchFamily="2" charset="2"/>
              <a:buChar char="ü"/>
            </a:pPr>
            <a:r>
              <a:rPr lang="zh-CN" altLang="en-US" sz="2400" dirty="0" smtClean="0"/>
              <a:t>人格职业</a:t>
            </a:r>
            <a:r>
              <a:rPr lang="zh-CN" altLang="en-US" sz="2400" dirty="0"/>
              <a:t>匹配理论</a:t>
            </a:r>
          </a:p>
          <a:p>
            <a:pPr marL="342900" indent="-342900">
              <a:buFont typeface="Wingdings" panose="05000000000000000000" pitchFamily="2" charset="2"/>
              <a:buChar char="ü"/>
            </a:pPr>
            <a:r>
              <a:rPr lang="zh-CN" altLang="en-US" sz="2400" dirty="0"/>
              <a:t>佛隆的择业动机理论</a:t>
            </a:r>
          </a:p>
        </p:txBody>
      </p:sp>
      <p:pic>
        <p:nvPicPr>
          <p:cNvPr id="4" name="10-3.EPS" descr="id:2147501478;FounderCES"/>
          <p:cNvPicPr/>
          <p:nvPr/>
        </p:nvPicPr>
        <p:blipFill>
          <a:blip r:embed="rId2" cstate="print">
            <a:duotone>
              <a:prstClr val="black"/>
              <a:schemeClr val="accent1">
                <a:tint val="45000"/>
                <a:satMod val="400000"/>
              </a:schemeClr>
            </a:duotone>
          </a:blip>
          <a:stretch>
            <a:fillRect/>
          </a:stretch>
        </p:blipFill>
        <p:spPr>
          <a:xfrm>
            <a:off x="4716966" y="4226312"/>
            <a:ext cx="3148814" cy="2097294"/>
          </a:xfrm>
          <a:prstGeom prst="rect">
            <a:avLst/>
          </a:prstGeom>
        </p:spPr>
      </p:pic>
    </p:spTree>
    <p:extLst>
      <p:ext uri="{BB962C8B-B14F-4D97-AF65-F5344CB8AC3E}">
        <p14:creationId xmlns="" xmlns:p14="http://schemas.microsoft.com/office/powerpoint/2010/main" val="13475722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4524315"/>
          </a:xfrm>
          <a:prstGeom prst="rect">
            <a:avLst/>
          </a:prstGeom>
          <a:noFill/>
        </p:spPr>
        <p:txBody>
          <a:bodyPr wrap="square" rtlCol="0">
            <a:spAutoFit/>
          </a:bodyPr>
          <a:lstStyle/>
          <a:p>
            <a:r>
              <a:rPr lang="zh-CN" altLang="en-US" sz="2400" dirty="0"/>
              <a:t>三、职业</a:t>
            </a:r>
            <a:r>
              <a:rPr lang="zh-CN" altLang="en-US" sz="2400" dirty="0" smtClean="0"/>
              <a:t>活动</a:t>
            </a:r>
            <a:endParaRPr lang="en-US" altLang="zh-CN" sz="2400" dirty="0" smtClean="0"/>
          </a:p>
          <a:p>
            <a:endParaRPr lang="zh-CN" altLang="en-US" sz="2400" dirty="0"/>
          </a:p>
          <a:p>
            <a:r>
              <a:rPr lang="zh-CN" altLang="en-US" sz="2400" dirty="0"/>
              <a:t>职业活动是劳动者进入一定职业领域发挥作用的过程。现代社会的职业活动常常依托一定组织进行，因此职业活动需要解决两个层面的问题：一是选择什么样的职业领域；二是如何处理与组织的关系。与此相应，有两种不同的职业活动方式，即自由职业者和职位工作者，二者的区别在于是否进行劳动能力有偿转让</a:t>
            </a:r>
            <a:r>
              <a:rPr lang="zh-CN" altLang="en-US" sz="2400" dirty="0" smtClean="0"/>
              <a:t>。</a:t>
            </a:r>
            <a:endParaRPr lang="en-US" altLang="zh-CN" sz="2400" dirty="0" smtClean="0"/>
          </a:p>
          <a:p>
            <a:endParaRPr lang="zh-CN" altLang="en-US" sz="2400" dirty="0"/>
          </a:p>
          <a:p>
            <a:r>
              <a:rPr lang="zh-CN" altLang="en-US" sz="2400" dirty="0"/>
              <a:t>（一）职业活动方式</a:t>
            </a:r>
          </a:p>
          <a:p>
            <a:r>
              <a:rPr lang="zh-CN" altLang="en-US" sz="2400" dirty="0"/>
              <a:t>（二）职业活动路径</a:t>
            </a:r>
          </a:p>
        </p:txBody>
      </p:sp>
    </p:spTree>
    <p:extLst>
      <p:ext uri="{BB962C8B-B14F-4D97-AF65-F5344CB8AC3E}">
        <p14:creationId xmlns="" xmlns:p14="http://schemas.microsoft.com/office/powerpoint/2010/main" val="22976518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3046988"/>
          </a:xfrm>
          <a:prstGeom prst="rect">
            <a:avLst/>
          </a:prstGeom>
          <a:noFill/>
        </p:spPr>
        <p:txBody>
          <a:bodyPr wrap="square" rtlCol="0">
            <a:spAutoFit/>
          </a:bodyPr>
          <a:lstStyle/>
          <a:p>
            <a:r>
              <a:rPr lang="zh-CN" altLang="en-US" sz="2400" dirty="0"/>
              <a:t>（一）职业活动</a:t>
            </a:r>
            <a:r>
              <a:rPr lang="zh-CN" altLang="en-US" sz="2400" dirty="0" smtClean="0"/>
              <a:t>方式</a:t>
            </a:r>
            <a:endParaRPr lang="en-US" altLang="zh-CN" sz="2400" dirty="0" smtClean="0"/>
          </a:p>
          <a:p>
            <a:endParaRPr lang="zh-CN" altLang="en-US" sz="2400" dirty="0"/>
          </a:p>
          <a:p>
            <a:r>
              <a:rPr lang="zh-CN" altLang="en-US" sz="2400" dirty="0"/>
              <a:t>根据如何处理职业领域和工作组织的关系，可以把职业活动的方式分为两种类型，即组织外的职业活动和组织内的职业活动</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组织外的职业活动</a:t>
            </a:r>
          </a:p>
          <a:p>
            <a:pPr marL="342900" indent="-342900">
              <a:buFont typeface="Wingdings" panose="05000000000000000000" pitchFamily="2" charset="2"/>
              <a:buChar char="ü"/>
            </a:pPr>
            <a:r>
              <a:rPr lang="zh-CN" altLang="en-US" sz="2400" dirty="0"/>
              <a:t>组织内的职业活动</a:t>
            </a:r>
          </a:p>
        </p:txBody>
      </p:sp>
    </p:spTree>
    <p:extLst>
      <p:ext uri="{BB962C8B-B14F-4D97-AF65-F5344CB8AC3E}">
        <p14:creationId xmlns="" xmlns:p14="http://schemas.microsoft.com/office/powerpoint/2010/main" val="7014577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4524315"/>
          </a:xfrm>
          <a:prstGeom prst="rect">
            <a:avLst/>
          </a:prstGeom>
          <a:noFill/>
        </p:spPr>
        <p:txBody>
          <a:bodyPr wrap="square" rtlCol="0">
            <a:spAutoFit/>
          </a:bodyPr>
          <a:lstStyle/>
          <a:p>
            <a:r>
              <a:rPr lang="zh-CN" altLang="en-US" sz="2400" dirty="0"/>
              <a:t>（二）职业活动</a:t>
            </a:r>
            <a:r>
              <a:rPr lang="zh-CN" altLang="en-US" sz="2400" dirty="0" smtClean="0"/>
              <a:t>路径</a:t>
            </a:r>
            <a:endParaRPr lang="en-US" altLang="zh-CN" sz="2400" dirty="0" smtClean="0"/>
          </a:p>
          <a:p>
            <a:endParaRPr lang="zh-CN" altLang="en-US" sz="2400" dirty="0"/>
          </a:p>
          <a:p>
            <a:r>
              <a:rPr lang="zh-CN" altLang="en-US" sz="2400" dirty="0"/>
              <a:t>由于职业活动包括组织内与组织外两种形式，因此进行职业活动必须解决一个问题，即是否进入组织和进入什么组织，对此的不同处理方式产生不同职业活动路径，涉及劳动者与组织相结合，以及劳动者与职位相结合两个基本环节。这两个环节是人事匹配在职业活动中的实现方式，结合状况影响匹配的效果</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smtClean="0"/>
              <a:t>劳动者与组织相结合</a:t>
            </a:r>
          </a:p>
          <a:p>
            <a:pPr marL="342900" indent="-342900">
              <a:buFont typeface="Wingdings" panose="05000000000000000000" pitchFamily="2" charset="2"/>
              <a:buChar char="ü"/>
            </a:pPr>
            <a:r>
              <a:rPr lang="zh-CN" altLang="en-US" sz="2400" dirty="0" smtClean="0"/>
              <a:t>劳动者与职位相结合</a:t>
            </a:r>
            <a:endParaRPr lang="zh-CN" altLang="en-US" sz="2400" dirty="0"/>
          </a:p>
        </p:txBody>
      </p:sp>
    </p:spTree>
    <p:extLst>
      <p:ext uri="{BB962C8B-B14F-4D97-AF65-F5344CB8AC3E}">
        <p14:creationId xmlns="" xmlns:p14="http://schemas.microsoft.com/office/powerpoint/2010/main" val="7227299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760548" y="2186608"/>
            <a:ext cx="3261111"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职业活动</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职业成长</a:t>
            </a:r>
          </a:p>
          <a:p>
            <a:pPr>
              <a:lnSpc>
                <a:spcPct val="150000"/>
              </a:lnSpc>
            </a:pPr>
            <a:r>
              <a:rPr lang="zh-CN" altLang="zh-CN" sz="2800" dirty="0"/>
              <a:t>第</a:t>
            </a:r>
            <a:r>
              <a:rPr lang="en-US" altLang="zh-CN" sz="2800" dirty="0"/>
              <a:t>3</a:t>
            </a:r>
            <a:r>
              <a:rPr lang="zh-CN" altLang="zh-CN" sz="2800" dirty="0"/>
              <a:t>节　职业开发</a:t>
            </a:r>
          </a:p>
          <a:p>
            <a:endParaRPr lang="zh-CN" altLang="en-US" sz="2800" dirty="0"/>
          </a:p>
        </p:txBody>
      </p:sp>
    </p:spTree>
    <p:extLst>
      <p:ext uri="{BB962C8B-B14F-4D97-AF65-F5344CB8AC3E}">
        <p14:creationId xmlns="" xmlns:p14="http://schemas.microsoft.com/office/powerpoint/2010/main" val="4143127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036905" cy="4154984"/>
          </a:xfrm>
          <a:prstGeom prst="rect">
            <a:avLst/>
          </a:prstGeom>
          <a:noFill/>
        </p:spPr>
        <p:txBody>
          <a:bodyPr wrap="square" rtlCol="0">
            <a:spAutoFit/>
          </a:bodyPr>
          <a:lstStyle/>
          <a:p>
            <a:r>
              <a:rPr lang="zh-CN" altLang="en-US" sz="2400" dirty="0"/>
              <a:t>职业发展对于劳动者具有重要意义，是劳动者价值提升的基本路径，为此需要进行长期努力。劳动者从形成职业能力到结束职业活动，是在社会分工协作中实现劳动价值的过程，贯穿于一生的活动之中，体现为劳动者的职业生涯历程。根据职业生涯规律构建职业发展阶梯，是企业人力资源管理的重要任务。为此要认识职业生涯、工作阶梯、员工流动</a:t>
            </a:r>
            <a:r>
              <a:rPr lang="zh-CN" altLang="en-US" sz="2400" dirty="0" smtClean="0"/>
              <a:t>。</a:t>
            </a:r>
            <a:endParaRPr lang="en-US" altLang="zh-CN" sz="2400" dirty="0" smtClean="0"/>
          </a:p>
          <a:p>
            <a:endParaRPr lang="en-US" altLang="zh-CN" sz="2400" dirty="0"/>
          </a:p>
          <a:p>
            <a:r>
              <a:rPr lang="zh-CN" altLang="en-US" sz="2400" dirty="0" smtClean="0"/>
              <a:t>一</a:t>
            </a:r>
            <a:r>
              <a:rPr lang="zh-CN" altLang="en-US" sz="2400" dirty="0"/>
              <a:t>、职业生涯</a:t>
            </a:r>
          </a:p>
          <a:p>
            <a:r>
              <a:rPr lang="zh-CN" altLang="en-US" sz="2400" dirty="0"/>
              <a:t>二、工作阶梯</a:t>
            </a:r>
          </a:p>
          <a:p>
            <a:r>
              <a:rPr lang="zh-CN" altLang="en-US" sz="2400" dirty="0"/>
              <a:t>三、员工流动</a:t>
            </a:r>
          </a:p>
        </p:txBody>
      </p:sp>
    </p:spTree>
    <p:extLst>
      <p:ext uri="{BB962C8B-B14F-4D97-AF65-F5344CB8AC3E}">
        <p14:creationId xmlns="" xmlns:p14="http://schemas.microsoft.com/office/powerpoint/2010/main" val="429340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036905" cy="5262979"/>
          </a:xfrm>
          <a:prstGeom prst="rect">
            <a:avLst/>
          </a:prstGeom>
          <a:noFill/>
        </p:spPr>
        <p:txBody>
          <a:bodyPr wrap="square" rtlCol="0">
            <a:spAutoFit/>
          </a:bodyPr>
          <a:lstStyle/>
          <a:p>
            <a:r>
              <a:rPr lang="zh-CN" altLang="en-US" sz="2400" dirty="0"/>
              <a:t>一、职业</a:t>
            </a:r>
            <a:r>
              <a:rPr lang="zh-CN" altLang="en-US" sz="2400" dirty="0" smtClean="0"/>
              <a:t>生涯</a:t>
            </a:r>
            <a:endParaRPr lang="en-US" altLang="zh-CN" sz="2400" dirty="0" smtClean="0"/>
          </a:p>
          <a:p>
            <a:endParaRPr lang="zh-CN" altLang="en-US" sz="2400" dirty="0"/>
          </a:p>
          <a:p>
            <a:r>
              <a:rPr lang="zh-CN" altLang="en-US" sz="2400" dirty="0"/>
              <a:t>职业生涯是现代社会中劳动者经济活动的生命历程，贯穿于整个人生过程之中，以通过劳动获取报酬的一段时间为主。现代社会中的职业多种多样，职业生涯不仅指在某一职业领域中的持续工作时间，也包括在不同职业领域中的活动转变。由于职业生涯不仅是劳动者工作生活的主要方式，而且是社会价值的主要实现方式，因此进行职业生涯安排具有重要意义</a:t>
            </a:r>
            <a:r>
              <a:rPr lang="zh-CN" altLang="en-US" sz="2400" dirty="0" smtClean="0"/>
              <a:t>。</a:t>
            </a:r>
            <a:endParaRPr lang="en-US" altLang="zh-CN" sz="2400" dirty="0" smtClean="0"/>
          </a:p>
          <a:p>
            <a:endParaRPr lang="zh-CN" altLang="en-US" sz="2400" dirty="0"/>
          </a:p>
          <a:p>
            <a:r>
              <a:rPr lang="zh-CN" altLang="en-US" sz="2400" dirty="0"/>
              <a:t>（一）职业生涯含义</a:t>
            </a:r>
          </a:p>
          <a:p>
            <a:r>
              <a:rPr lang="zh-CN" altLang="en-US" sz="2400" dirty="0"/>
              <a:t>（二）职业生涯发展</a:t>
            </a:r>
          </a:p>
          <a:p>
            <a:r>
              <a:rPr lang="zh-CN" altLang="en-US" sz="2400" dirty="0"/>
              <a:t>（三）职业生涯管理</a:t>
            </a:r>
          </a:p>
        </p:txBody>
      </p:sp>
    </p:spTree>
    <p:extLst>
      <p:ext uri="{BB962C8B-B14F-4D97-AF65-F5344CB8AC3E}">
        <p14:creationId xmlns="" xmlns:p14="http://schemas.microsoft.com/office/powerpoint/2010/main" val="28902447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036905" cy="4154984"/>
          </a:xfrm>
          <a:prstGeom prst="rect">
            <a:avLst/>
          </a:prstGeom>
          <a:noFill/>
        </p:spPr>
        <p:txBody>
          <a:bodyPr wrap="square" rtlCol="0">
            <a:spAutoFit/>
          </a:bodyPr>
          <a:lstStyle/>
          <a:p>
            <a:r>
              <a:rPr lang="zh-CN" altLang="en-US" sz="2400" dirty="0"/>
              <a:t>（一）职业生涯</a:t>
            </a:r>
            <a:r>
              <a:rPr lang="zh-CN" altLang="en-US" sz="2400" dirty="0" smtClean="0"/>
              <a:t>含义</a:t>
            </a:r>
            <a:endParaRPr lang="en-US" altLang="zh-CN" sz="2400" dirty="0" smtClean="0"/>
          </a:p>
          <a:p>
            <a:endParaRPr lang="zh-CN" altLang="en-US" sz="2400" dirty="0"/>
          </a:p>
          <a:p>
            <a:r>
              <a:rPr lang="zh-CN" altLang="en-US" sz="2400" dirty="0"/>
              <a:t>职业</a:t>
            </a:r>
            <a:r>
              <a:rPr lang="zh-CN" altLang="en-US" sz="2400" dirty="0" smtClean="0"/>
              <a:t>生涯是</a:t>
            </a:r>
            <a:r>
              <a:rPr lang="zh-CN" altLang="en-US" sz="2400" dirty="0"/>
              <a:t>人的生命历程中进入社会分工协作体系从事经济活动的过程，是职业活动在人生中的展开过程。由于职业活动涉及职业选择、职业实践、职业提升、职业终结等不同问题，在人生的不同阶段有不同表现，需要以不同方式解决，因此理解人的职业生涯及其活动规律具有重要意义</a:t>
            </a:r>
            <a:r>
              <a:rPr lang="zh-CN" altLang="en-US" sz="2400" dirty="0" smtClean="0"/>
              <a:t>。</a:t>
            </a:r>
            <a:endParaRPr lang="en-US" altLang="zh-CN" sz="2400" dirty="0" smtClean="0"/>
          </a:p>
          <a:p>
            <a:endParaRPr lang="zh-CN" altLang="en-US" sz="2400" dirty="0"/>
          </a:p>
          <a:p>
            <a:pPr marL="457200" indent="-457200">
              <a:buFont typeface="+mj-lt"/>
              <a:buAutoNum type="arabicPeriod"/>
            </a:pPr>
            <a:r>
              <a:rPr lang="zh-CN" altLang="en-US" sz="2400" dirty="0"/>
              <a:t>职业生涯的范围</a:t>
            </a:r>
          </a:p>
          <a:p>
            <a:pPr marL="457200" indent="-457200">
              <a:buFont typeface="+mj-lt"/>
              <a:buAutoNum type="arabicPeriod"/>
            </a:pPr>
            <a:r>
              <a:rPr lang="zh-CN" altLang="en-US" sz="2400" dirty="0"/>
              <a:t>职业生涯的阶段</a:t>
            </a:r>
          </a:p>
        </p:txBody>
      </p:sp>
    </p:spTree>
    <p:extLst>
      <p:ext uri="{BB962C8B-B14F-4D97-AF65-F5344CB8AC3E}">
        <p14:creationId xmlns="" xmlns:p14="http://schemas.microsoft.com/office/powerpoint/2010/main" val="37607602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4893647"/>
          </a:xfrm>
          <a:prstGeom prst="rect">
            <a:avLst/>
          </a:prstGeom>
          <a:noFill/>
        </p:spPr>
        <p:txBody>
          <a:bodyPr wrap="square" rtlCol="0">
            <a:spAutoFit/>
          </a:bodyPr>
          <a:lstStyle/>
          <a:p>
            <a:r>
              <a:rPr lang="en-US" altLang="zh-CN" sz="2400" dirty="0"/>
              <a:t>1.</a:t>
            </a:r>
            <a:r>
              <a:rPr lang="zh-CN" altLang="en-US" sz="2400" dirty="0"/>
              <a:t>职业生涯的</a:t>
            </a:r>
            <a:r>
              <a:rPr lang="zh-CN" altLang="en-US" sz="2400" dirty="0" smtClean="0"/>
              <a:t>范围</a:t>
            </a:r>
            <a:endParaRPr lang="en-US" altLang="zh-CN" sz="2400" dirty="0" smtClean="0"/>
          </a:p>
          <a:p>
            <a:endParaRPr lang="zh-CN" altLang="en-US" sz="2400" dirty="0"/>
          </a:p>
          <a:p>
            <a:r>
              <a:rPr lang="zh-CN" altLang="en-US" sz="2400" dirty="0"/>
              <a:t>职业生涯有广义与狭义之分</a:t>
            </a:r>
            <a:r>
              <a:rPr lang="zh-CN" altLang="en-US" sz="2400" dirty="0" smtClean="0"/>
              <a:t>。两种</a:t>
            </a:r>
            <a:r>
              <a:rPr lang="zh-CN" altLang="en-US" sz="2400" dirty="0"/>
              <a:t>职业生涯界定都强调如下几点</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）职业生涯是个体而非群体或组织的行为发展过程。</a:t>
            </a:r>
          </a:p>
          <a:p>
            <a:r>
              <a:rPr lang="zh-CN" altLang="en-US" sz="2400" dirty="0"/>
              <a:t>（</a:t>
            </a:r>
            <a:r>
              <a:rPr lang="en-US" altLang="zh-CN" sz="2400" dirty="0"/>
              <a:t>2</a:t>
            </a:r>
            <a:r>
              <a:rPr lang="zh-CN" altLang="en-US" sz="2400" dirty="0"/>
              <a:t>）职业生涯是人的有偿劳动经历，体现人们如何参与社会分工协作。</a:t>
            </a:r>
          </a:p>
          <a:p>
            <a:r>
              <a:rPr lang="zh-CN" altLang="en-US" sz="2400" dirty="0"/>
              <a:t>（</a:t>
            </a:r>
            <a:r>
              <a:rPr lang="en-US" altLang="zh-CN" sz="2400" dirty="0"/>
              <a:t>3</a:t>
            </a:r>
            <a:r>
              <a:rPr lang="zh-CN" altLang="en-US" sz="2400" dirty="0"/>
              <a:t>）职业生涯与人的生命过程相关，在不同个体之间存在差异。</a:t>
            </a:r>
          </a:p>
          <a:p>
            <a:r>
              <a:rPr lang="zh-CN" altLang="en-US" sz="2400" dirty="0"/>
              <a:t>（</a:t>
            </a:r>
            <a:r>
              <a:rPr lang="en-US" altLang="zh-CN" sz="2400" dirty="0"/>
              <a:t>4</a:t>
            </a:r>
            <a:r>
              <a:rPr lang="zh-CN" altLang="en-US" sz="2400" dirty="0"/>
              <a:t>）职业生涯是动态过程，刻画职业进入、活动和变更等方面的事件。</a:t>
            </a:r>
          </a:p>
          <a:p>
            <a:r>
              <a:rPr lang="zh-CN" altLang="en-US" sz="2400" dirty="0"/>
              <a:t>（</a:t>
            </a:r>
            <a:r>
              <a:rPr lang="en-US" altLang="zh-CN" sz="2400" dirty="0"/>
              <a:t>5</a:t>
            </a:r>
            <a:r>
              <a:rPr lang="zh-CN" altLang="en-US" sz="2400" dirty="0"/>
              <a:t>）职业生涯与人的劳动价值实现和提升密切相关。</a:t>
            </a:r>
          </a:p>
        </p:txBody>
      </p:sp>
    </p:spTree>
    <p:extLst>
      <p:ext uri="{BB962C8B-B14F-4D97-AF65-F5344CB8AC3E}">
        <p14:creationId xmlns="" xmlns:p14="http://schemas.microsoft.com/office/powerpoint/2010/main" val="20685494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4893647"/>
          </a:xfrm>
          <a:prstGeom prst="rect">
            <a:avLst/>
          </a:prstGeom>
          <a:noFill/>
        </p:spPr>
        <p:txBody>
          <a:bodyPr wrap="square" rtlCol="0">
            <a:spAutoFit/>
          </a:bodyPr>
          <a:lstStyle/>
          <a:p>
            <a:r>
              <a:rPr lang="en-US" altLang="zh-CN" sz="2400" dirty="0"/>
              <a:t>2.</a:t>
            </a:r>
            <a:r>
              <a:rPr lang="zh-CN" altLang="en-US" sz="2400" dirty="0"/>
              <a:t>职业生涯的</a:t>
            </a:r>
            <a:r>
              <a:rPr lang="zh-CN" altLang="en-US" sz="2400" dirty="0" smtClean="0"/>
              <a:t>阶段</a:t>
            </a:r>
            <a:endParaRPr lang="en-US" altLang="zh-CN" sz="2400" dirty="0" smtClean="0"/>
          </a:p>
          <a:p>
            <a:endParaRPr lang="zh-CN" altLang="en-US" sz="2400" dirty="0"/>
          </a:p>
          <a:p>
            <a:r>
              <a:rPr lang="zh-CN" altLang="en-US" sz="2400" dirty="0" smtClean="0"/>
              <a:t>美国</a:t>
            </a:r>
            <a:r>
              <a:rPr lang="zh-CN" altLang="en-US" sz="2400" dirty="0"/>
              <a:t>社会学家施恩将职业生涯分为</a:t>
            </a:r>
            <a:r>
              <a:rPr lang="en-US" altLang="zh-CN" sz="2400" dirty="0"/>
              <a:t>9</a:t>
            </a:r>
            <a:r>
              <a:rPr lang="zh-CN" altLang="en-US" sz="2400" dirty="0"/>
              <a:t>个阶段</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）成长、探索阶段（</a:t>
            </a:r>
            <a:r>
              <a:rPr lang="en-US" altLang="zh-CN" sz="2400" dirty="0"/>
              <a:t>0~20</a:t>
            </a:r>
            <a:r>
              <a:rPr lang="zh-CN" altLang="en-US" sz="2400" dirty="0"/>
              <a:t>岁）。</a:t>
            </a:r>
          </a:p>
          <a:p>
            <a:r>
              <a:rPr lang="zh-CN" altLang="en-US" sz="2400" dirty="0"/>
              <a:t>（</a:t>
            </a:r>
            <a:r>
              <a:rPr lang="en-US" altLang="zh-CN" sz="2400" dirty="0"/>
              <a:t>2</a:t>
            </a:r>
            <a:r>
              <a:rPr lang="zh-CN" altLang="en-US" sz="2400" dirty="0"/>
              <a:t>）进入工作阶段（</a:t>
            </a:r>
            <a:r>
              <a:rPr lang="en-US" altLang="zh-CN" sz="2400" dirty="0"/>
              <a:t>16~25</a:t>
            </a:r>
            <a:r>
              <a:rPr lang="zh-CN" altLang="en-US" sz="2400" dirty="0"/>
              <a:t>岁）。</a:t>
            </a:r>
          </a:p>
          <a:p>
            <a:r>
              <a:rPr lang="zh-CN" altLang="en-US" sz="2400" dirty="0"/>
              <a:t>（</a:t>
            </a:r>
            <a:r>
              <a:rPr lang="en-US" altLang="zh-CN" sz="2400" dirty="0"/>
              <a:t>3</a:t>
            </a:r>
            <a:r>
              <a:rPr lang="zh-CN" altLang="en-US" sz="2400" dirty="0"/>
              <a:t>）基础培训阶段（</a:t>
            </a:r>
            <a:r>
              <a:rPr lang="en-US" altLang="zh-CN" sz="2400" dirty="0"/>
              <a:t>16~25</a:t>
            </a:r>
            <a:r>
              <a:rPr lang="zh-CN" altLang="en-US" sz="2400" dirty="0"/>
              <a:t>岁）</a:t>
            </a:r>
            <a:r>
              <a:rPr lang="zh-CN" altLang="en-US" sz="2400" dirty="0" smtClean="0"/>
              <a:t>。</a:t>
            </a:r>
            <a:endParaRPr lang="zh-CN" altLang="en-US" sz="2400" dirty="0"/>
          </a:p>
          <a:p>
            <a:r>
              <a:rPr lang="zh-CN" altLang="en-US" sz="2400" dirty="0"/>
              <a:t>（</a:t>
            </a:r>
            <a:r>
              <a:rPr lang="en-US" altLang="zh-CN" sz="2400" dirty="0"/>
              <a:t>4</a:t>
            </a:r>
            <a:r>
              <a:rPr lang="zh-CN" altLang="en-US" sz="2400" dirty="0"/>
              <a:t>）获得职业资格阶段（</a:t>
            </a:r>
            <a:r>
              <a:rPr lang="en-US" altLang="zh-CN" sz="2400" dirty="0"/>
              <a:t>20~30</a:t>
            </a:r>
            <a:r>
              <a:rPr lang="zh-CN" altLang="en-US" sz="2400" dirty="0"/>
              <a:t>岁）。</a:t>
            </a:r>
          </a:p>
          <a:p>
            <a:r>
              <a:rPr lang="zh-CN" altLang="en-US" sz="2400" dirty="0"/>
              <a:t>（</a:t>
            </a:r>
            <a:r>
              <a:rPr lang="en-US" altLang="zh-CN" sz="2400" dirty="0"/>
              <a:t>5</a:t>
            </a:r>
            <a:r>
              <a:rPr lang="zh-CN" altLang="en-US" sz="2400" dirty="0"/>
              <a:t>）职业中期第一阶段（</a:t>
            </a:r>
            <a:r>
              <a:rPr lang="en-US" altLang="zh-CN" sz="2400" dirty="0"/>
              <a:t>25~40</a:t>
            </a:r>
            <a:r>
              <a:rPr lang="zh-CN" altLang="en-US" sz="2400" dirty="0"/>
              <a:t>岁）。</a:t>
            </a:r>
          </a:p>
          <a:p>
            <a:r>
              <a:rPr lang="zh-CN" altLang="en-US" sz="2400" dirty="0"/>
              <a:t>（</a:t>
            </a:r>
            <a:r>
              <a:rPr lang="en-US" altLang="zh-CN" sz="2400" dirty="0"/>
              <a:t>6</a:t>
            </a:r>
            <a:r>
              <a:rPr lang="zh-CN" altLang="en-US" sz="2400" dirty="0"/>
              <a:t>）职业中期第二阶段（</a:t>
            </a:r>
            <a:r>
              <a:rPr lang="en-US" altLang="zh-CN" sz="2400" dirty="0"/>
              <a:t>35~45</a:t>
            </a:r>
            <a:r>
              <a:rPr lang="zh-CN" altLang="en-US" sz="2400" dirty="0"/>
              <a:t>岁）。</a:t>
            </a:r>
          </a:p>
          <a:p>
            <a:r>
              <a:rPr lang="zh-CN" altLang="en-US" sz="2400" dirty="0"/>
              <a:t>（</a:t>
            </a:r>
            <a:r>
              <a:rPr lang="en-US" altLang="zh-CN" sz="2400" dirty="0"/>
              <a:t>7</a:t>
            </a:r>
            <a:r>
              <a:rPr lang="zh-CN" altLang="en-US" sz="2400" dirty="0"/>
              <a:t>）职业后期阶段（</a:t>
            </a:r>
            <a:r>
              <a:rPr lang="en-US" altLang="zh-CN" sz="2400" dirty="0"/>
              <a:t>45</a:t>
            </a:r>
            <a:r>
              <a:rPr lang="zh-CN" altLang="en-US" sz="2400" dirty="0"/>
              <a:t>岁后直到退休）。</a:t>
            </a:r>
          </a:p>
          <a:p>
            <a:r>
              <a:rPr lang="zh-CN" altLang="en-US" sz="2400" dirty="0"/>
              <a:t>（</a:t>
            </a:r>
            <a:r>
              <a:rPr lang="en-US" altLang="zh-CN" sz="2400" dirty="0"/>
              <a:t>8</a:t>
            </a:r>
            <a:r>
              <a:rPr lang="zh-CN" altLang="en-US" sz="2400" dirty="0"/>
              <a:t>）衰退和离职阶段。</a:t>
            </a:r>
          </a:p>
          <a:p>
            <a:r>
              <a:rPr lang="zh-CN" altLang="en-US" sz="2400" dirty="0"/>
              <a:t>（</a:t>
            </a:r>
            <a:r>
              <a:rPr lang="en-US" altLang="zh-CN" sz="2400" dirty="0"/>
              <a:t>9</a:t>
            </a:r>
            <a:r>
              <a:rPr lang="zh-CN" altLang="en-US" sz="2400" dirty="0"/>
              <a:t>）离开组织和职业的阶段</a:t>
            </a:r>
            <a:r>
              <a:rPr lang="en-US" altLang="zh-CN" sz="2400" dirty="0"/>
              <a:t>——</a:t>
            </a:r>
            <a:r>
              <a:rPr lang="zh-CN" altLang="en-US" sz="2400" dirty="0"/>
              <a:t>退休。</a:t>
            </a:r>
          </a:p>
        </p:txBody>
      </p:sp>
    </p:spTree>
    <p:extLst>
      <p:ext uri="{BB962C8B-B14F-4D97-AF65-F5344CB8AC3E}">
        <p14:creationId xmlns="" xmlns:p14="http://schemas.microsoft.com/office/powerpoint/2010/main" val="19023162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zh-CN" altLang="en-US" sz="2400" dirty="0"/>
              <a:t>（二）职业生涯</a:t>
            </a:r>
            <a:r>
              <a:rPr lang="zh-CN" altLang="en-US" sz="2400" dirty="0" smtClean="0"/>
              <a:t>发展</a:t>
            </a:r>
            <a:endParaRPr lang="en-US" altLang="zh-CN" sz="2400" dirty="0" smtClean="0"/>
          </a:p>
          <a:p>
            <a:endParaRPr lang="zh-CN" altLang="en-US" sz="2400" dirty="0"/>
          </a:p>
          <a:p>
            <a:r>
              <a:rPr lang="zh-CN" altLang="en-US" sz="2400" dirty="0"/>
              <a:t>职业</a:t>
            </a:r>
            <a:r>
              <a:rPr lang="zh-CN" altLang="en-US" sz="2400" dirty="0" smtClean="0"/>
              <a:t>发展是</a:t>
            </a:r>
            <a:r>
              <a:rPr lang="zh-CN" altLang="en-US" sz="2400" dirty="0"/>
              <a:t>职业生涯中劳动者的能力变化和成就实现过程，是劳动者实现社会价值的主要方式，从职业技能提高、组织地位上升、活动领域扩展等方面体现出来。劳动者要结合自身情况和社会条件选择合适的职业发展途径</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职业生涯发展的方式</a:t>
            </a:r>
          </a:p>
          <a:p>
            <a:r>
              <a:rPr lang="en-US" altLang="zh-CN" sz="2400" dirty="0"/>
              <a:t>2.</a:t>
            </a:r>
            <a:r>
              <a:rPr lang="zh-CN" altLang="en-US" sz="2400" dirty="0"/>
              <a:t>职业生涯发展的条件</a:t>
            </a:r>
          </a:p>
        </p:txBody>
      </p:sp>
    </p:spTree>
    <p:extLst>
      <p:ext uri="{BB962C8B-B14F-4D97-AF65-F5344CB8AC3E}">
        <p14:creationId xmlns="" xmlns:p14="http://schemas.microsoft.com/office/powerpoint/2010/main" val="39785765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4524315"/>
          </a:xfrm>
          <a:prstGeom prst="rect">
            <a:avLst/>
          </a:prstGeom>
          <a:noFill/>
        </p:spPr>
        <p:txBody>
          <a:bodyPr wrap="square" rtlCol="0">
            <a:spAutoFit/>
          </a:bodyPr>
          <a:lstStyle/>
          <a:p>
            <a:r>
              <a:rPr lang="en-US" altLang="zh-CN" sz="2400" dirty="0"/>
              <a:t>1.</a:t>
            </a:r>
            <a:r>
              <a:rPr lang="zh-CN" altLang="en-US" sz="2400" dirty="0"/>
              <a:t>职业生涯发展的</a:t>
            </a:r>
            <a:r>
              <a:rPr lang="zh-CN" altLang="en-US" sz="2400" dirty="0" smtClean="0"/>
              <a:t>方式</a:t>
            </a:r>
            <a:endParaRPr lang="en-US" altLang="zh-CN" sz="2400" dirty="0" smtClean="0"/>
          </a:p>
          <a:p>
            <a:endParaRPr lang="zh-CN" altLang="en-US" sz="2400" dirty="0"/>
          </a:p>
          <a:p>
            <a:r>
              <a:rPr lang="zh-CN" altLang="en-US" sz="2400" dirty="0"/>
              <a:t>职业生涯活动过程也是职业成就实现过程，体现人的职业发展。在现实生活中，职业成就可以在组织内与组织外实现，每种方式都包含两种办法：一是在职业转换中发展，即从价值较低的职业类型转入价值较高的职业类型，如从操作类职业转入专业技术类职业；二是在同一职业中发展，如从较低的专业技术层次晋升到较高的专业技术层次。</a:t>
            </a:r>
          </a:p>
          <a:p>
            <a:r>
              <a:rPr lang="zh-CN" altLang="en-US" sz="2400" dirty="0"/>
              <a:t>职业技能的提高</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组织地位的上升。</a:t>
            </a:r>
          </a:p>
          <a:p>
            <a:pPr marL="342900" indent="-342900">
              <a:buFont typeface="Wingdings" panose="05000000000000000000" pitchFamily="2" charset="2"/>
              <a:buChar char="ü"/>
            </a:pPr>
            <a:r>
              <a:rPr lang="zh-CN" altLang="en-US" sz="2400" dirty="0"/>
              <a:t>工作范围的拓展。</a:t>
            </a:r>
          </a:p>
        </p:txBody>
      </p:sp>
    </p:spTree>
    <p:extLst>
      <p:ext uri="{BB962C8B-B14F-4D97-AF65-F5344CB8AC3E}">
        <p14:creationId xmlns="" xmlns:p14="http://schemas.microsoft.com/office/powerpoint/2010/main" val="18158232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en-US" altLang="zh-CN" sz="2400" dirty="0"/>
              <a:t>2.</a:t>
            </a:r>
            <a:r>
              <a:rPr lang="zh-CN" altLang="en-US" sz="2400" dirty="0"/>
              <a:t>职业生涯发展的</a:t>
            </a:r>
            <a:r>
              <a:rPr lang="zh-CN" altLang="en-US" sz="2400" dirty="0" smtClean="0"/>
              <a:t>条件</a:t>
            </a:r>
            <a:endParaRPr lang="en-US" altLang="zh-CN" sz="2400" dirty="0" smtClean="0"/>
          </a:p>
          <a:p>
            <a:endParaRPr lang="zh-CN" altLang="en-US" sz="2400" dirty="0"/>
          </a:p>
          <a:p>
            <a:r>
              <a:rPr lang="zh-CN" altLang="en-US" sz="2400" dirty="0"/>
              <a:t>职业发展在一定环境条件下进行，大致可以分为社会条件和组织条件</a:t>
            </a:r>
            <a:r>
              <a:rPr lang="zh-CN" altLang="en-US" sz="2400" dirty="0" smtClean="0"/>
              <a:t>。</a:t>
            </a:r>
            <a:endParaRPr lang="en-US" altLang="zh-CN" sz="2400" dirty="0" smtClean="0"/>
          </a:p>
          <a:p>
            <a:endParaRPr lang="zh-CN" altLang="en-US" sz="2400" dirty="0"/>
          </a:p>
          <a:p>
            <a:r>
              <a:rPr lang="zh-CN" altLang="en-US" sz="2400" dirty="0"/>
              <a:t>职业发展的社会条件包括市场条件、法律条件、文化条件等，其中最重要的是职业市场的发展状况</a:t>
            </a:r>
            <a:r>
              <a:rPr lang="zh-CN" altLang="en-US" sz="2400" dirty="0" smtClean="0"/>
              <a:t>。</a:t>
            </a:r>
            <a:endParaRPr lang="en-US" altLang="zh-CN" sz="2400" dirty="0" smtClean="0"/>
          </a:p>
          <a:p>
            <a:endParaRPr lang="zh-CN" altLang="en-US" sz="2400" dirty="0"/>
          </a:p>
          <a:p>
            <a:r>
              <a:rPr lang="zh-CN" altLang="en-US" sz="2400" dirty="0"/>
              <a:t>职业发展的组织条件包括制度条件和资源条件。</a:t>
            </a:r>
          </a:p>
        </p:txBody>
      </p:sp>
    </p:spTree>
    <p:extLst>
      <p:ext uri="{BB962C8B-B14F-4D97-AF65-F5344CB8AC3E}">
        <p14:creationId xmlns="" xmlns:p14="http://schemas.microsoft.com/office/powerpoint/2010/main" val="30786465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zh-CN" altLang="en-US" sz="2400" dirty="0"/>
              <a:t>（三）职业生涯</a:t>
            </a:r>
            <a:r>
              <a:rPr lang="zh-CN" altLang="en-US" sz="2400" dirty="0" smtClean="0"/>
              <a:t>管理</a:t>
            </a:r>
            <a:endParaRPr lang="en-US" altLang="zh-CN" sz="2400" dirty="0" smtClean="0"/>
          </a:p>
          <a:p>
            <a:endParaRPr lang="zh-CN" altLang="en-US" sz="2400" dirty="0"/>
          </a:p>
          <a:p>
            <a:r>
              <a:rPr lang="zh-CN" altLang="en-US" sz="2400" dirty="0"/>
              <a:t>职业生涯</a:t>
            </a:r>
            <a:r>
              <a:rPr lang="zh-CN" altLang="en-US" sz="2400" dirty="0" smtClean="0"/>
              <a:t>管理是</a:t>
            </a:r>
            <a:r>
              <a:rPr lang="zh-CN" altLang="en-US" sz="2400" dirty="0"/>
              <a:t>对职业生涯发展的有计划促进，包括劳动者自身对职业生涯的管理和企业组织对员工职业生涯的管理。随着人才竞争对于企业发展的重要性上升，职业生涯管理已经成为企业人力资源管理的重要组成部分</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职业生涯管理角度</a:t>
            </a:r>
          </a:p>
          <a:p>
            <a:r>
              <a:rPr lang="en-US" altLang="zh-CN" sz="2400" dirty="0"/>
              <a:t>2.</a:t>
            </a:r>
            <a:r>
              <a:rPr lang="zh-CN" altLang="en-US" sz="2400" dirty="0"/>
              <a:t>职业生涯管理方式</a:t>
            </a:r>
          </a:p>
        </p:txBody>
      </p:sp>
    </p:spTree>
    <p:extLst>
      <p:ext uri="{BB962C8B-B14F-4D97-AF65-F5344CB8AC3E}">
        <p14:creationId xmlns="" xmlns:p14="http://schemas.microsoft.com/office/powerpoint/2010/main" val="4378332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4154984"/>
          </a:xfrm>
          <a:prstGeom prst="rect">
            <a:avLst/>
          </a:prstGeom>
          <a:noFill/>
        </p:spPr>
        <p:txBody>
          <a:bodyPr wrap="square" rtlCol="0">
            <a:spAutoFit/>
          </a:bodyPr>
          <a:lstStyle/>
          <a:p>
            <a:r>
              <a:rPr lang="zh-CN" altLang="en-US" sz="2400" dirty="0"/>
              <a:t>二、工作</a:t>
            </a:r>
            <a:r>
              <a:rPr lang="zh-CN" altLang="en-US" sz="2400" dirty="0" smtClean="0"/>
              <a:t>阶梯</a:t>
            </a:r>
            <a:endParaRPr lang="en-US" altLang="zh-CN" sz="2400" dirty="0" smtClean="0"/>
          </a:p>
          <a:p>
            <a:endParaRPr lang="zh-CN" altLang="en-US" sz="2400" dirty="0"/>
          </a:p>
          <a:p>
            <a:r>
              <a:rPr lang="zh-CN" altLang="en-US" sz="2400" dirty="0"/>
              <a:t>工作</a:t>
            </a:r>
            <a:r>
              <a:rPr lang="zh-CN" altLang="en-US" sz="2400" dirty="0" smtClean="0"/>
              <a:t>阶梯是</a:t>
            </a:r>
            <a:r>
              <a:rPr lang="zh-CN" altLang="en-US" sz="2400" dirty="0"/>
              <a:t>企业为促进员工在组织内发展建立的制度化途径，通过把企业不同工作职位和所需工作技能进行等级划分并确定相应的价值回报，引导员工以等级晋升的方式在组织中提高自身劳动价值。由于员工等级晋升往往在某种职业领域中进行，工作阶梯也称为组织中的职业阶梯</a:t>
            </a:r>
            <a:r>
              <a:rPr lang="zh-CN" altLang="en-US" sz="2400" dirty="0" smtClean="0"/>
              <a:t>。</a:t>
            </a:r>
            <a:endParaRPr lang="en-US" altLang="zh-CN" sz="2400" dirty="0" smtClean="0"/>
          </a:p>
          <a:p>
            <a:endParaRPr lang="zh-CN" altLang="en-US" sz="2400" dirty="0"/>
          </a:p>
          <a:p>
            <a:r>
              <a:rPr lang="zh-CN" altLang="en-US" sz="2400" dirty="0"/>
              <a:t>（一）工作阶梯功能</a:t>
            </a:r>
          </a:p>
          <a:p>
            <a:r>
              <a:rPr lang="zh-CN" altLang="en-US" sz="2400" dirty="0"/>
              <a:t>（二）工作阶梯结构</a:t>
            </a:r>
          </a:p>
          <a:p>
            <a:r>
              <a:rPr lang="zh-CN" altLang="en-US" sz="2400" dirty="0"/>
              <a:t>（三）工作阶梯建设</a:t>
            </a:r>
          </a:p>
        </p:txBody>
      </p:sp>
    </p:spTree>
    <p:extLst>
      <p:ext uri="{BB962C8B-B14F-4D97-AF65-F5344CB8AC3E}">
        <p14:creationId xmlns="" xmlns:p14="http://schemas.microsoft.com/office/powerpoint/2010/main" val="2248116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4524315"/>
          </a:xfrm>
          <a:prstGeom prst="rect">
            <a:avLst/>
          </a:prstGeom>
          <a:noFill/>
        </p:spPr>
        <p:txBody>
          <a:bodyPr wrap="square" rtlCol="0">
            <a:spAutoFit/>
          </a:bodyPr>
          <a:lstStyle/>
          <a:p>
            <a:r>
              <a:rPr lang="zh-CN" altLang="en-US" sz="2400" dirty="0"/>
              <a:t>（一）工作阶梯</a:t>
            </a:r>
            <a:r>
              <a:rPr lang="zh-CN" altLang="en-US" sz="2400" dirty="0" smtClean="0"/>
              <a:t>功能</a:t>
            </a:r>
            <a:endParaRPr lang="en-US" altLang="zh-CN" sz="2400" dirty="0" smtClean="0"/>
          </a:p>
          <a:p>
            <a:endParaRPr lang="zh-CN" altLang="en-US" sz="2400" dirty="0"/>
          </a:p>
          <a:p>
            <a:r>
              <a:rPr lang="zh-CN" altLang="en-US" sz="2400" dirty="0"/>
              <a:t>员工作为企业组织成员期望不断提升劳动价值，企业必须为员工价值提升提供空间和通道，引导和促进员工依托组织发展，工作阶梯为此建立。工作阶梯作为企业为员工价值提升建立的制度化通道，可以帮助员工结合企业要求理解自己的发展目标和实现途径，激励员工为此而努力。工作阶梯的功能可以从三个层次来理解</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提升员工价值</a:t>
            </a:r>
          </a:p>
          <a:p>
            <a:pPr marL="342900" indent="-342900">
              <a:buFont typeface="Wingdings" panose="05000000000000000000" pitchFamily="2" charset="2"/>
              <a:buChar char="ü"/>
            </a:pPr>
            <a:r>
              <a:rPr lang="zh-CN" altLang="en-US" sz="2400" dirty="0"/>
              <a:t>按组织要求提升员工价值</a:t>
            </a:r>
          </a:p>
          <a:p>
            <a:pPr marL="342900" indent="-342900">
              <a:buFont typeface="Wingdings" panose="05000000000000000000" pitchFamily="2" charset="2"/>
              <a:buChar char="ü"/>
            </a:pPr>
            <a:r>
              <a:rPr lang="zh-CN" altLang="en-US" sz="2400" dirty="0"/>
              <a:t>按组织要求以制度化方式提升员工价值</a:t>
            </a:r>
          </a:p>
        </p:txBody>
      </p:sp>
    </p:spTree>
    <p:extLst>
      <p:ext uri="{BB962C8B-B14F-4D97-AF65-F5344CB8AC3E}">
        <p14:creationId xmlns="" xmlns:p14="http://schemas.microsoft.com/office/powerpoint/2010/main" val="17697845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0" y="1683512"/>
            <a:ext cx="6447501" cy="3880773"/>
          </a:xfrm>
        </p:spPr>
        <p:txBody>
          <a:bodyPr>
            <a:noAutofit/>
          </a:bodyPr>
          <a:lstStyle/>
          <a:p>
            <a:r>
              <a:rPr lang="en-US" altLang="zh-CN" sz="2400" dirty="0"/>
              <a:t>1.</a:t>
            </a:r>
            <a:r>
              <a:rPr lang="zh-CN" altLang="zh-CN" sz="2400" dirty="0"/>
              <a:t>职业晋升和职业发展的关系</a:t>
            </a:r>
          </a:p>
          <a:p>
            <a:r>
              <a:rPr lang="en-US" altLang="zh-CN" sz="2400" dirty="0"/>
              <a:t>2.</a:t>
            </a:r>
            <a:r>
              <a:rPr lang="zh-CN" altLang="zh-CN" sz="2400" dirty="0"/>
              <a:t>职业选择对于职业生涯的意义</a:t>
            </a:r>
          </a:p>
          <a:p>
            <a:r>
              <a:rPr lang="en-US" altLang="zh-CN" sz="2400" dirty="0"/>
              <a:t>3.</a:t>
            </a:r>
            <a:r>
              <a:rPr lang="zh-CN" altLang="zh-CN" sz="2400" dirty="0"/>
              <a:t>组织内职业发展的特点和实现方式</a:t>
            </a:r>
          </a:p>
          <a:p>
            <a:r>
              <a:rPr lang="en-US" altLang="zh-CN" sz="2400" dirty="0"/>
              <a:t>4.</a:t>
            </a:r>
            <a:r>
              <a:rPr lang="zh-CN" altLang="zh-CN" sz="2400" dirty="0"/>
              <a:t>企业的工作阶梯设计方式和运行机理</a:t>
            </a:r>
          </a:p>
          <a:p>
            <a:r>
              <a:rPr lang="en-US" altLang="zh-CN" sz="2400" dirty="0"/>
              <a:t>5.</a:t>
            </a:r>
            <a:r>
              <a:rPr lang="zh-CN" altLang="zh-CN" sz="2400" dirty="0"/>
              <a:t>工作阶梯与人力资源管理职能的内在联系</a:t>
            </a:r>
          </a:p>
          <a:p>
            <a:r>
              <a:rPr lang="en-US" altLang="zh-CN" sz="2400" dirty="0"/>
              <a:t>6.</a:t>
            </a:r>
            <a:r>
              <a:rPr lang="zh-CN" altLang="zh-CN" sz="2400" dirty="0"/>
              <a:t>员工流动的影响和人才流失问题处理</a:t>
            </a:r>
          </a:p>
          <a:p>
            <a:r>
              <a:rPr lang="en-US" altLang="zh-CN" sz="2400" dirty="0"/>
              <a:t>7.</a:t>
            </a:r>
            <a:r>
              <a:rPr lang="zh-CN" altLang="zh-CN" sz="2400" dirty="0"/>
              <a:t>企业与员工之间双向选择的方式</a:t>
            </a:r>
          </a:p>
          <a:p>
            <a:r>
              <a:rPr lang="en-US" altLang="zh-CN" sz="2400" dirty="0"/>
              <a:t>8.</a:t>
            </a:r>
            <a:r>
              <a:rPr lang="zh-CN" altLang="zh-CN" sz="2400" dirty="0"/>
              <a:t>人力资源管理机制建设的意义</a:t>
            </a:r>
          </a:p>
          <a:p>
            <a:endParaRPr lang="zh-CN" altLang="en-US" sz="2400" dirty="0"/>
          </a:p>
        </p:txBody>
      </p:sp>
    </p:spTree>
    <p:extLst>
      <p:ext uri="{BB962C8B-B14F-4D97-AF65-F5344CB8AC3E}">
        <p14:creationId xmlns="" xmlns:p14="http://schemas.microsoft.com/office/powerpoint/2010/main" val="32568908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785652"/>
          </a:xfrm>
          <a:prstGeom prst="rect">
            <a:avLst/>
          </a:prstGeom>
          <a:noFill/>
        </p:spPr>
        <p:txBody>
          <a:bodyPr wrap="square" rtlCol="0">
            <a:spAutoFit/>
          </a:bodyPr>
          <a:lstStyle/>
          <a:p>
            <a:r>
              <a:rPr lang="zh-CN" altLang="en-US" sz="2400" dirty="0"/>
              <a:t>（二）工作阶梯</a:t>
            </a:r>
            <a:r>
              <a:rPr lang="zh-CN" altLang="en-US" sz="2400" dirty="0" smtClean="0"/>
              <a:t>结构</a:t>
            </a:r>
            <a:endParaRPr lang="en-US" altLang="zh-CN" sz="2400" dirty="0" smtClean="0"/>
          </a:p>
          <a:p>
            <a:endParaRPr lang="zh-CN" altLang="en-US" sz="2400" dirty="0"/>
          </a:p>
          <a:p>
            <a:r>
              <a:rPr lang="zh-CN" altLang="en-US" sz="2400" dirty="0"/>
              <a:t>工作阶梯作为员工在组织中提升劳动价值的制度化通道，由职位技能等级、等级薪酬待遇、员工晋升办法三种要素构成，三者之间相互联系和支持，以结构化的方式促进员工在企业中发展。不同企业从实际出发对三种要素的不同安排，使工作阶梯出现不同类型的差异</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工作阶梯的构成要素</a:t>
            </a:r>
          </a:p>
          <a:p>
            <a:pPr marL="342900" indent="-342900">
              <a:buFont typeface="Wingdings" panose="05000000000000000000" pitchFamily="2" charset="2"/>
              <a:buChar char="ü"/>
            </a:pPr>
            <a:r>
              <a:rPr lang="zh-CN" altLang="en-US" sz="2400" dirty="0"/>
              <a:t>工作阶梯类型</a:t>
            </a:r>
          </a:p>
        </p:txBody>
      </p:sp>
    </p:spTree>
    <p:extLst>
      <p:ext uri="{BB962C8B-B14F-4D97-AF65-F5344CB8AC3E}">
        <p14:creationId xmlns="" xmlns:p14="http://schemas.microsoft.com/office/powerpoint/2010/main" val="3897410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046988"/>
          </a:xfrm>
          <a:prstGeom prst="rect">
            <a:avLst/>
          </a:prstGeom>
          <a:noFill/>
        </p:spPr>
        <p:txBody>
          <a:bodyPr wrap="square" rtlCol="0">
            <a:spAutoFit/>
          </a:bodyPr>
          <a:lstStyle/>
          <a:p>
            <a:r>
              <a:rPr lang="en-US" altLang="zh-CN" sz="2400" dirty="0"/>
              <a:t>1.</a:t>
            </a:r>
            <a:r>
              <a:rPr lang="zh-CN" altLang="en-US" sz="2400" dirty="0"/>
              <a:t>工作阶梯的构成</a:t>
            </a:r>
            <a:r>
              <a:rPr lang="zh-CN" altLang="en-US" sz="2400" dirty="0" smtClean="0"/>
              <a:t>要素</a:t>
            </a:r>
            <a:endParaRPr lang="en-US" altLang="zh-CN" sz="2400" dirty="0" smtClean="0"/>
          </a:p>
          <a:p>
            <a:endParaRPr lang="zh-CN" altLang="en-US" sz="2400" dirty="0"/>
          </a:p>
          <a:p>
            <a:r>
              <a:rPr lang="zh-CN" altLang="en-US" sz="2400" dirty="0"/>
              <a:t>如上所述，工作阶梯由职位技能等级、等级薪酬差异、员工晋升办法三种要素构成</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）职位技能等级是对员工价值差异的制度性刻画。</a:t>
            </a:r>
          </a:p>
          <a:p>
            <a:r>
              <a:rPr lang="zh-CN" altLang="en-US" sz="2400" dirty="0"/>
              <a:t>（</a:t>
            </a:r>
            <a:r>
              <a:rPr lang="en-US" altLang="zh-CN" sz="2400" dirty="0"/>
              <a:t>2</a:t>
            </a:r>
            <a:r>
              <a:rPr lang="zh-CN" altLang="en-US" sz="2400" dirty="0"/>
              <a:t>）等级薪酬待遇是工作阶梯的第二个基本要素。</a:t>
            </a:r>
          </a:p>
          <a:p>
            <a:r>
              <a:rPr lang="zh-CN" altLang="en-US" sz="2400" dirty="0"/>
              <a:t>（</a:t>
            </a:r>
            <a:r>
              <a:rPr lang="en-US" altLang="zh-CN" sz="2400" dirty="0"/>
              <a:t>3</a:t>
            </a:r>
            <a:r>
              <a:rPr lang="zh-CN" altLang="en-US" sz="2400" dirty="0"/>
              <a:t>）员工晋升办法是工作阶梯的第三个要素。</a:t>
            </a:r>
          </a:p>
        </p:txBody>
      </p:sp>
    </p:spTree>
    <p:extLst>
      <p:ext uri="{BB962C8B-B14F-4D97-AF65-F5344CB8AC3E}">
        <p14:creationId xmlns="" xmlns:p14="http://schemas.microsoft.com/office/powerpoint/2010/main" val="33190784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785652"/>
          </a:xfrm>
          <a:prstGeom prst="rect">
            <a:avLst/>
          </a:prstGeom>
          <a:noFill/>
        </p:spPr>
        <p:txBody>
          <a:bodyPr wrap="square" rtlCol="0">
            <a:spAutoFit/>
          </a:bodyPr>
          <a:lstStyle/>
          <a:p>
            <a:r>
              <a:rPr lang="en-US" altLang="zh-CN" sz="2400" dirty="0"/>
              <a:t>2.</a:t>
            </a:r>
            <a:r>
              <a:rPr lang="zh-CN" altLang="en-US" sz="2400" dirty="0"/>
              <a:t>工作阶梯</a:t>
            </a:r>
            <a:r>
              <a:rPr lang="zh-CN" altLang="en-US" sz="2400" dirty="0" smtClean="0"/>
              <a:t>类型</a:t>
            </a:r>
            <a:endParaRPr lang="en-US" altLang="zh-CN" sz="2400" dirty="0" smtClean="0"/>
          </a:p>
          <a:p>
            <a:endParaRPr lang="zh-CN" altLang="en-US" sz="2400" dirty="0"/>
          </a:p>
          <a:p>
            <a:r>
              <a:rPr lang="zh-CN" altLang="en-US" sz="2400" dirty="0"/>
              <a:t>不同企业从实际情况出发，为员工在企业中的发展建立不同类型的工作阶梯，其中纵向工作阶梯、横向工作阶梯、双重工作阶梯是三种基本的工作阶梯类型</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）纵向工作阶梯</a:t>
            </a:r>
            <a:r>
              <a:rPr lang="zh-CN" altLang="en-US" sz="2400" dirty="0" smtClean="0"/>
              <a:t>，其</a:t>
            </a:r>
            <a:r>
              <a:rPr lang="zh-CN" altLang="en-US" sz="2400" dirty="0"/>
              <a:t>特点是以职位晋升为主要途径。</a:t>
            </a:r>
          </a:p>
          <a:p>
            <a:r>
              <a:rPr lang="zh-CN" altLang="en-US" sz="2400" dirty="0"/>
              <a:t>（</a:t>
            </a:r>
            <a:r>
              <a:rPr lang="en-US" altLang="zh-CN" sz="2400" dirty="0"/>
              <a:t>2</a:t>
            </a:r>
            <a:r>
              <a:rPr lang="zh-CN" altLang="en-US" sz="2400" dirty="0"/>
              <a:t>）横向工作阶梯，其特点是以技能提升为主要途径。</a:t>
            </a:r>
          </a:p>
          <a:p>
            <a:r>
              <a:rPr lang="zh-CN" altLang="en-US" sz="2400" dirty="0"/>
              <a:t>（</a:t>
            </a:r>
            <a:r>
              <a:rPr lang="en-US" altLang="zh-CN" sz="2400" dirty="0"/>
              <a:t>3</a:t>
            </a:r>
            <a:r>
              <a:rPr lang="zh-CN" altLang="en-US" sz="2400" dirty="0"/>
              <a:t>）双重工作阶梯，其特点是把职位晋升和技能提升结合在一起，为员工提供可以选择的不同职业发展通道。</a:t>
            </a:r>
          </a:p>
        </p:txBody>
      </p:sp>
    </p:spTree>
    <p:extLst>
      <p:ext uri="{BB962C8B-B14F-4D97-AF65-F5344CB8AC3E}">
        <p14:creationId xmlns="" xmlns:p14="http://schemas.microsoft.com/office/powerpoint/2010/main" val="35936343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046988"/>
          </a:xfrm>
          <a:prstGeom prst="rect">
            <a:avLst/>
          </a:prstGeom>
          <a:noFill/>
        </p:spPr>
        <p:txBody>
          <a:bodyPr wrap="square" rtlCol="0">
            <a:spAutoFit/>
          </a:bodyPr>
          <a:lstStyle/>
          <a:p>
            <a:r>
              <a:rPr lang="zh-CN" altLang="en-US" sz="2400" dirty="0"/>
              <a:t>（三）工作阶梯</a:t>
            </a:r>
            <a:r>
              <a:rPr lang="zh-CN" altLang="en-US" sz="2400" dirty="0" smtClean="0"/>
              <a:t>建设</a:t>
            </a:r>
            <a:endParaRPr lang="en-US" altLang="zh-CN" sz="2400" dirty="0" smtClean="0"/>
          </a:p>
          <a:p>
            <a:endParaRPr lang="zh-CN" altLang="en-US" sz="2400" dirty="0"/>
          </a:p>
          <a:p>
            <a:r>
              <a:rPr lang="zh-CN" altLang="en-US" sz="2400" dirty="0"/>
              <a:t>设计科学合理的工作阶梯并加以有效实施，吸引合适的员工选择合适的通道在企业中发展，是人力资源管理的重要任务</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工作阶梯的设计</a:t>
            </a:r>
          </a:p>
          <a:p>
            <a:pPr marL="342900" indent="-342900">
              <a:buFont typeface="Wingdings" panose="05000000000000000000" pitchFamily="2" charset="2"/>
              <a:buChar char="ü"/>
            </a:pPr>
            <a:r>
              <a:rPr lang="zh-CN" altLang="en-US" sz="2400" dirty="0"/>
              <a:t>工作阶梯的应用</a:t>
            </a:r>
          </a:p>
        </p:txBody>
      </p:sp>
    </p:spTree>
    <p:extLst>
      <p:ext uri="{BB962C8B-B14F-4D97-AF65-F5344CB8AC3E}">
        <p14:creationId xmlns="" xmlns:p14="http://schemas.microsoft.com/office/powerpoint/2010/main" val="42067821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zh-CN" altLang="en-US" sz="2400" dirty="0"/>
              <a:t>三、员工</a:t>
            </a:r>
            <a:r>
              <a:rPr lang="zh-CN" altLang="en-US" sz="2400" dirty="0" smtClean="0"/>
              <a:t>流动</a:t>
            </a:r>
            <a:endParaRPr lang="en-US" altLang="zh-CN" sz="2400" dirty="0" smtClean="0"/>
          </a:p>
          <a:p>
            <a:endParaRPr lang="zh-CN" altLang="en-US" sz="2400" dirty="0"/>
          </a:p>
          <a:p>
            <a:r>
              <a:rPr lang="zh-CN" altLang="en-US" sz="2400" dirty="0"/>
              <a:t>员工流动是劳动者在不同组织之间的流动，特别是离开原组织寻找其他工作机会。员工流动的产生原因在于劳动力转让条件变化，体现为劳动契约关系的终止。不正常的员工流动会影响人力资源优化配置，需要改进</a:t>
            </a:r>
            <a:r>
              <a:rPr lang="zh-CN" altLang="en-US" sz="2400" dirty="0" smtClean="0"/>
              <a:t>。</a:t>
            </a:r>
            <a:endParaRPr lang="en-US" altLang="zh-CN" sz="2400" dirty="0" smtClean="0"/>
          </a:p>
          <a:p>
            <a:endParaRPr lang="zh-CN" altLang="en-US" sz="2400" dirty="0"/>
          </a:p>
          <a:p>
            <a:r>
              <a:rPr lang="zh-CN" altLang="en-US" sz="2400" dirty="0"/>
              <a:t>（一）员工流动的含义</a:t>
            </a:r>
          </a:p>
          <a:p>
            <a:r>
              <a:rPr lang="zh-CN" altLang="en-US" sz="2400" dirty="0"/>
              <a:t>（二）员工流动的处理</a:t>
            </a:r>
          </a:p>
        </p:txBody>
      </p:sp>
    </p:spTree>
    <p:extLst>
      <p:ext uri="{BB962C8B-B14F-4D97-AF65-F5344CB8AC3E}">
        <p14:creationId xmlns="" xmlns:p14="http://schemas.microsoft.com/office/powerpoint/2010/main" val="25392905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zh-CN" altLang="en-US" sz="2400" dirty="0"/>
              <a:t>（一）员工流动的</a:t>
            </a:r>
            <a:r>
              <a:rPr lang="zh-CN" altLang="en-US" sz="2400" dirty="0" smtClean="0"/>
              <a:t>含义</a:t>
            </a:r>
            <a:endParaRPr lang="en-US" altLang="zh-CN" sz="2400" dirty="0" smtClean="0"/>
          </a:p>
          <a:p>
            <a:endParaRPr lang="zh-CN" altLang="en-US" sz="2400" dirty="0"/>
          </a:p>
          <a:p>
            <a:r>
              <a:rPr lang="zh-CN" altLang="en-US" sz="2400" dirty="0"/>
              <a:t>员工</a:t>
            </a:r>
            <a:r>
              <a:rPr lang="zh-CN" altLang="en-US" sz="2400" dirty="0" smtClean="0"/>
              <a:t>流动指</a:t>
            </a:r>
            <a:r>
              <a:rPr lang="zh-CN" altLang="en-US" sz="2400" dirty="0"/>
              <a:t>劳动者从一个组织流出，在劳动市场上另行寻找工作机会，是劳动合同终止和重新求职的过程。市场经济条件下的员工流动是常见现象，但有正常流动和不正常流动的区分，需要区别对待</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员工流动的方式</a:t>
            </a:r>
          </a:p>
          <a:p>
            <a:r>
              <a:rPr lang="en-US" altLang="zh-CN" sz="2400" dirty="0"/>
              <a:t>2.</a:t>
            </a:r>
            <a:r>
              <a:rPr lang="zh-CN" altLang="en-US" sz="2400" dirty="0"/>
              <a:t>员工流动的影响</a:t>
            </a:r>
          </a:p>
        </p:txBody>
      </p:sp>
    </p:spTree>
    <p:extLst>
      <p:ext uri="{BB962C8B-B14F-4D97-AF65-F5344CB8AC3E}">
        <p14:creationId xmlns="" xmlns:p14="http://schemas.microsoft.com/office/powerpoint/2010/main" val="22851011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2677656"/>
          </a:xfrm>
          <a:prstGeom prst="rect">
            <a:avLst/>
          </a:prstGeom>
          <a:noFill/>
        </p:spPr>
        <p:txBody>
          <a:bodyPr wrap="square" rtlCol="0">
            <a:spAutoFit/>
          </a:bodyPr>
          <a:lstStyle/>
          <a:p>
            <a:r>
              <a:rPr lang="zh-CN" altLang="en-US" sz="2400" dirty="0"/>
              <a:t>（二）员工流动的</a:t>
            </a:r>
            <a:r>
              <a:rPr lang="zh-CN" altLang="en-US" sz="2400" dirty="0" smtClean="0"/>
              <a:t>处理</a:t>
            </a:r>
            <a:endParaRPr lang="en-US" altLang="zh-CN" sz="2400" dirty="0" smtClean="0"/>
          </a:p>
          <a:p>
            <a:endParaRPr lang="zh-CN" altLang="en-US" sz="2400" dirty="0"/>
          </a:p>
          <a:p>
            <a:r>
              <a:rPr lang="zh-CN" altLang="en-US" sz="2400" dirty="0"/>
              <a:t>员工流动有利有弊，要区别对待。要分析员工流动原因和结果，对不同的员工流动方式采取有针对性的解决办法</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员工流动的原因</a:t>
            </a:r>
          </a:p>
          <a:p>
            <a:r>
              <a:rPr lang="en-US" altLang="zh-CN" sz="2400" dirty="0"/>
              <a:t>2.</a:t>
            </a:r>
            <a:r>
              <a:rPr lang="zh-CN" altLang="en-US" sz="2400" dirty="0"/>
              <a:t>员工流动的对策</a:t>
            </a:r>
          </a:p>
        </p:txBody>
      </p:sp>
    </p:spTree>
    <p:extLst>
      <p:ext uri="{BB962C8B-B14F-4D97-AF65-F5344CB8AC3E}">
        <p14:creationId xmlns="" xmlns:p14="http://schemas.microsoft.com/office/powerpoint/2010/main" val="24122726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2677656"/>
          </a:xfrm>
          <a:prstGeom prst="rect">
            <a:avLst/>
          </a:prstGeom>
          <a:noFill/>
        </p:spPr>
        <p:txBody>
          <a:bodyPr wrap="square" rtlCol="0">
            <a:spAutoFit/>
          </a:bodyPr>
          <a:lstStyle/>
          <a:p>
            <a:r>
              <a:rPr lang="en-US" altLang="zh-CN" sz="2400" dirty="0"/>
              <a:t>1.</a:t>
            </a:r>
            <a:r>
              <a:rPr lang="zh-CN" altLang="en-US" sz="2400" dirty="0"/>
              <a:t>员工流动的</a:t>
            </a:r>
            <a:r>
              <a:rPr lang="zh-CN" altLang="en-US" sz="2400" dirty="0" smtClean="0"/>
              <a:t>原因</a:t>
            </a:r>
            <a:endParaRPr lang="en-US" altLang="zh-CN" sz="2400" dirty="0" smtClean="0"/>
          </a:p>
          <a:p>
            <a:endParaRPr lang="zh-CN" altLang="en-US" sz="2400" dirty="0"/>
          </a:p>
          <a:p>
            <a:r>
              <a:rPr lang="zh-CN" altLang="en-US" sz="2400" dirty="0"/>
              <a:t>员工流动的原因可以从市场、企业、员工三个方面分析</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a:t>
            </a:r>
            <a:r>
              <a:rPr lang="zh-CN" altLang="en-US" sz="2400" dirty="0" smtClean="0"/>
              <a:t>市场状况</a:t>
            </a:r>
            <a:endParaRPr lang="en-US" altLang="zh-CN" sz="2400" dirty="0"/>
          </a:p>
          <a:p>
            <a:r>
              <a:rPr lang="zh-CN" altLang="en-US" sz="2400" dirty="0" smtClean="0"/>
              <a:t>（</a:t>
            </a:r>
            <a:r>
              <a:rPr lang="en-US" altLang="zh-CN" sz="2400" dirty="0"/>
              <a:t>2</a:t>
            </a:r>
            <a:r>
              <a:rPr lang="zh-CN" altLang="en-US" sz="2400" dirty="0"/>
              <a:t>）企业</a:t>
            </a:r>
            <a:r>
              <a:rPr lang="zh-CN" altLang="en-US" sz="2400" dirty="0" smtClean="0"/>
              <a:t>状况</a:t>
            </a:r>
            <a:endParaRPr lang="en-US" altLang="zh-CN" sz="2400" dirty="0" smtClean="0"/>
          </a:p>
          <a:p>
            <a:r>
              <a:rPr lang="zh-CN" altLang="en-US" sz="2400" dirty="0" smtClean="0"/>
              <a:t>（</a:t>
            </a:r>
            <a:r>
              <a:rPr lang="en-US" altLang="zh-CN" sz="2400" dirty="0"/>
              <a:t>3</a:t>
            </a:r>
            <a:r>
              <a:rPr lang="zh-CN" altLang="en-US" sz="2400" dirty="0"/>
              <a:t>）员工</a:t>
            </a:r>
            <a:r>
              <a:rPr lang="zh-CN" altLang="en-US" sz="2400" dirty="0" smtClean="0"/>
              <a:t>状况</a:t>
            </a:r>
            <a:endParaRPr lang="zh-CN" altLang="en-US" sz="2400" dirty="0"/>
          </a:p>
        </p:txBody>
      </p:sp>
    </p:spTree>
    <p:extLst>
      <p:ext uri="{BB962C8B-B14F-4D97-AF65-F5344CB8AC3E}">
        <p14:creationId xmlns="" xmlns:p14="http://schemas.microsoft.com/office/powerpoint/2010/main" val="2006596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职业成长</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en-US" altLang="zh-CN" sz="2400" dirty="0"/>
              <a:t>2.</a:t>
            </a:r>
            <a:r>
              <a:rPr lang="zh-CN" altLang="en-US" sz="2400" dirty="0"/>
              <a:t>员工流动的</a:t>
            </a:r>
            <a:r>
              <a:rPr lang="zh-CN" altLang="en-US" sz="2400" dirty="0" smtClean="0"/>
              <a:t>对策</a:t>
            </a:r>
            <a:endParaRPr lang="en-US" altLang="zh-CN" sz="2400" dirty="0" smtClean="0"/>
          </a:p>
          <a:p>
            <a:endParaRPr lang="zh-CN" altLang="en-US" sz="2400" dirty="0"/>
          </a:p>
          <a:p>
            <a:r>
              <a:rPr lang="zh-CN" altLang="en-US" sz="2400" dirty="0"/>
              <a:t>优化员工流动状态，引导员工合理流动，是员工队伍建设的要求。其中最重要的任务是防范关键员工流失。为此需要采取相应对策</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）识别关键人才</a:t>
            </a:r>
          </a:p>
          <a:p>
            <a:r>
              <a:rPr lang="zh-CN" altLang="en-US" sz="2400" dirty="0"/>
              <a:t>（</a:t>
            </a:r>
            <a:r>
              <a:rPr lang="en-US" altLang="zh-CN" sz="2400" dirty="0"/>
              <a:t>2</a:t>
            </a:r>
            <a:r>
              <a:rPr lang="zh-CN" altLang="en-US" sz="2400" dirty="0"/>
              <a:t>）揭示重要员工流失的原因</a:t>
            </a:r>
          </a:p>
          <a:p>
            <a:r>
              <a:rPr lang="zh-CN" altLang="en-US" sz="2400" dirty="0"/>
              <a:t>（</a:t>
            </a:r>
            <a:r>
              <a:rPr lang="en-US" altLang="zh-CN" sz="2400" dirty="0"/>
              <a:t>3</a:t>
            </a:r>
            <a:r>
              <a:rPr lang="zh-CN" altLang="en-US" sz="2400" dirty="0"/>
              <a:t>）制定具有长期效应的办法</a:t>
            </a:r>
          </a:p>
        </p:txBody>
      </p:sp>
    </p:spTree>
    <p:extLst>
      <p:ext uri="{BB962C8B-B14F-4D97-AF65-F5344CB8AC3E}">
        <p14:creationId xmlns="" xmlns:p14="http://schemas.microsoft.com/office/powerpoint/2010/main" val="42557642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2214139" y="1670986"/>
            <a:ext cx="4164360" cy="2981522"/>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en-US" altLang="zh-CN" sz="2800" dirty="0" smtClean="0"/>
              <a:t>HDL</a:t>
            </a:r>
            <a:r>
              <a:rPr lang="zh-CN" altLang="zh-CN" sz="2800" dirty="0" smtClean="0"/>
              <a:t>的员工发展</a:t>
            </a:r>
            <a:endParaRPr lang="en-US" altLang="zh-CN" sz="2800" dirty="0" smtClean="0">
              <a:latin typeface="+mn-ea"/>
            </a:endParaRPr>
          </a:p>
          <a:p>
            <a:pPr indent="455613">
              <a:lnSpc>
                <a:spcPct val="150000"/>
              </a:lnSpc>
            </a:pPr>
            <a:r>
              <a:rPr lang="zh-CN" altLang="zh-CN" sz="2800" dirty="0" smtClean="0"/>
              <a:t>第</a:t>
            </a:r>
            <a:r>
              <a:rPr lang="en-US" altLang="zh-CN" sz="2800" dirty="0" smtClean="0"/>
              <a:t>1</a:t>
            </a:r>
            <a:r>
              <a:rPr lang="zh-CN" altLang="zh-CN" sz="2800" dirty="0" smtClean="0"/>
              <a:t>节　职业活动</a:t>
            </a:r>
            <a:endParaRPr lang="en-US" altLang="zh-CN" sz="2800" dirty="0" smtClean="0"/>
          </a:p>
          <a:p>
            <a:pPr indent="455613">
              <a:lnSpc>
                <a:spcPct val="150000"/>
              </a:lnSpc>
            </a:pPr>
            <a:r>
              <a:rPr lang="zh-CN" altLang="zh-CN" sz="2800" dirty="0" smtClean="0"/>
              <a:t>第</a:t>
            </a:r>
            <a:r>
              <a:rPr lang="en-US" altLang="zh-CN" sz="2800" dirty="0" smtClean="0"/>
              <a:t>2</a:t>
            </a:r>
            <a:r>
              <a:rPr lang="zh-CN" altLang="zh-CN" sz="2800" dirty="0" smtClean="0"/>
              <a:t>节　职业成长</a:t>
            </a:r>
            <a:endParaRPr lang="en-US" altLang="zh-CN" sz="2800" dirty="0" smtClean="0"/>
          </a:p>
          <a:p>
            <a:pPr indent="455613">
              <a:lnSpc>
                <a:spcPct val="150000"/>
              </a:lnSpc>
            </a:pPr>
            <a:r>
              <a:rPr lang="zh-CN" altLang="zh-CN" sz="2800" dirty="0" smtClean="0"/>
              <a:t>第</a:t>
            </a:r>
            <a:r>
              <a:rPr lang="en-US" altLang="zh-CN" sz="2800" dirty="0" smtClean="0"/>
              <a:t>3</a:t>
            </a:r>
            <a:r>
              <a:rPr lang="zh-CN" altLang="zh-CN" sz="2800" dirty="0" smtClean="0"/>
              <a:t>节　职业开发</a:t>
            </a: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760548" y="2186608"/>
            <a:ext cx="3261111"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职业活动</a:t>
            </a:r>
          </a:p>
          <a:p>
            <a:pPr>
              <a:lnSpc>
                <a:spcPct val="150000"/>
              </a:lnSpc>
            </a:pPr>
            <a:r>
              <a:rPr lang="zh-CN" altLang="zh-CN" sz="2800" dirty="0"/>
              <a:t>第</a:t>
            </a:r>
            <a:r>
              <a:rPr lang="en-US" altLang="zh-CN" sz="2800" dirty="0"/>
              <a:t>2</a:t>
            </a:r>
            <a:r>
              <a:rPr lang="zh-CN" altLang="zh-CN" sz="2800" dirty="0"/>
              <a:t>节　职业成长</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职业开发</a:t>
            </a:r>
          </a:p>
          <a:p>
            <a:endParaRPr lang="zh-CN" altLang="en-US" sz="2800" dirty="0"/>
          </a:p>
        </p:txBody>
      </p:sp>
    </p:spTree>
    <p:extLst>
      <p:ext uri="{BB962C8B-B14F-4D97-AF65-F5344CB8AC3E}">
        <p14:creationId xmlns="" xmlns:p14="http://schemas.microsoft.com/office/powerpoint/2010/main" val="13697719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4893647"/>
          </a:xfrm>
          <a:prstGeom prst="rect">
            <a:avLst/>
          </a:prstGeom>
          <a:noFill/>
        </p:spPr>
        <p:txBody>
          <a:bodyPr wrap="square" rtlCol="0">
            <a:spAutoFit/>
          </a:bodyPr>
          <a:lstStyle/>
          <a:p>
            <a:r>
              <a:rPr lang="zh-CN" altLang="en-US" sz="2400" dirty="0" smtClean="0"/>
              <a:t>职业</a:t>
            </a:r>
            <a:r>
              <a:rPr lang="zh-CN" altLang="en-US" sz="2400" dirty="0"/>
              <a:t>生涯发展过程是劳动者能力与素质的开发过程，需要企业与员工共同努力。企业作为有计划的分工协作组织，依靠员工的共同努力提高生产经营效益，把合适的员工保留下来，打造稳定可靠的高质量骨干员工队伍，对于企业的可持续发展具有根本意义</a:t>
            </a:r>
            <a:r>
              <a:rPr lang="zh-CN" altLang="en-US" sz="2400" dirty="0" smtClean="0"/>
              <a:t>。如何</a:t>
            </a:r>
            <a:r>
              <a:rPr lang="zh-CN" altLang="en-US" sz="2400" dirty="0"/>
              <a:t>把企业生产经营需要和员工职业发展要求结合起来，在企业和员工双向选择的基础上建立双向促进机制，吸引合适员工与企业共同发展，是企业人力资源管理的战略任务</a:t>
            </a:r>
            <a:r>
              <a:rPr lang="zh-CN" altLang="en-US" sz="2400" dirty="0" smtClean="0"/>
              <a:t>。</a:t>
            </a:r>
            <a:endParaRPr lang="en-US" altLang="zh-CN" sz="2400" dirty="0" smtClean="0"/>
          </a:p>
          <a:p>
            <a:endParaRPr lang="en-US" altLang="zh-CN" sz="2400" dirty="0" smtClean="0"/>
          </a:p>
          <a:p>
            <a:r>
              <a:rPr lang="zh-CN" altLang="zh-CN" sz="2400" dirty="0"/>
              <a:t>一、双向选择</a:t>
            </a:r>
          </a:p>
          <a:p>
            <a:r>
              <a:rPr lang="zh-CN" altLang="zh-CN" sz="2400" dirty="0"/>
              <a:t>二、职业规划</a:t>
            </a:r>
          </a:p>
          <a:p>
            <a:r>
              <a:rPr lang="zh-CN" altLang="zh-CN" sz="2400" dirty="0"/>
              <a:t>三、企业机制</a:t>
            </a:r>
          </a:p>
          <a:p>
            <a:endParaRPr lang="zh-CN" altLang="en-US" sz="2400" dirty="0"/>
          </a:p>
        </p:txBody>
      </p:sp>
    </p:spTree>
    <p:extLst>
      <p:ext uri="{BB962C8B-B14F-4D97-AF65-F5344CB8AC3E}">
        <p14:creationId xmlns="" xmlns:p14="http://schemas.microsoft.com/office/powerpoint/2010/main" val="17264153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4154984"/>
          </a:xfrm>
          <a:prstGeom prst="rect">
            <a:avLst/>
          </a:prstGeom>
          <a:noFill/>
        </p:spPr>
        <p:txBody>
          <a:bodyPr wrap="square" rtlCol="0">
            <a:spAutoFit/>
          </a:bodyPr>
          <a:lstStyle/>
          <a:p>
            <a:r>
              <a:rPr lang="zh-CN" altLang="en-US" sz="2400" dirty="0"/>
              <a:t>一、</a:t>
            </a:r>
            <a:r>
              <a:rPr lang="zh-CN" altLang="en-US" sz="2400" dirty="0" smtClean="0"/>
              <a:t>双向选择</a:t>
            </a:r>
            <a:endParaRPr lang="en-US" altLang="zh-CN" sz="2400" dirty="0" smtClean="0"/>
          </a:p>
          <a:p>
            <a:endParaRPr lang="zh-CN" altLang="en-US" sz="2400" dirty="0"/>
          </a:p>
          <a:p>
            <a:r>
              <a:rPr lang="zh-CN" altLang="en-US" sz="2400" dirty="0" smtClean="0"/>
              <a:t>双向选择是</a:t>
            </a:r>
            <a:r>
              <a:rPr lang="zh-CN" altLang="en-US" sz="2400" dirty="0"/>
              <a:t>指交易各方平等互利地选择交易对象、交易内容和交易方式。在劳动交易的双向选择中，企业按照一定标准和要求选择员工，员工按照一定标准和期望选择企业，由此进行双向选择与磨合，推动员工队伍建设和动态调整。其中企业建立的员工管理制度具有主导作用，使员工队伍建设中的双向选择出现</a:t>
            </a:r>
            <a:r>
              <a:rPr lang="zh-CN" altLang="en-US" sz="2400" dirty="0" smtClean="0"/>
              <a:t>特殊情况。</a:t>
            </a:r>
            <a:endParaRPr lang="en-US" altLang="zh-CN" sz="2400" dirty="0" smtClean="0"/>
          </a:p>
          <a:p>
            <a:endParaRPr lang="zh-CN" altLang="en-US" sz="2400" dirty="0"/>
          </a:p>
          <a:p>
            <a:r>
              <a:rPr lang="zh-CN" altLang="en-US" sz="2400" dirty="0"/>
              <a:t>（一）双向选择的含义</a:t>
            </a:r>
          </a:p>
          <a:p>
            <a:r>
              <a:rPr lang="zh-CN" altLang="en-US" sz="2400" dirty="0"/>
              <a:t>（二）双向选择的机制</a:t>
            </a:r>
          </a:p>
        </p:txBody>
      </p:sp>
    </p:spTree>
    <p:extLst>
      <p:ext uri="{BB962C8B-B14F-4D97-AF65-F5344CB8AC3E}">
        <p14:creationId xmlns="" xmlns:p14="http://schemas.microsoft.com/office/powerpoint/2010/main" val="20828465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3416320"/>
          </a:xfrm>
          <a:prstGeom prst="rect">
            <a:avLst/>
          </a:prstGeom>
          <a:noFill/>
        </p:spPr>
        <p:txBody>
          <a:bodyPr wrap="square" rtlCol="0">
            <a:spAutoFit/>
          </a:bodyPr>
          <a:lstStyle/>
          <a:p>
            <a:r>
              <a:rPr lang="zh-CN" altLang="zh-CN" sz="2400" dirty="0"/>
              <a:t>（一）双向选择的</a:t>
            </a:r>
            <a:r>
              <a:rPr lang="zh-CN" altLang="zh-CN" sz="2400" dirty="0" smtClean="0"/>
              <a:t>含义</a:t>
            </a:r>
            <a:endParaRPr lang="en-US" altLang="zh-CN" sz="2400" dirty="0" smtClean="0"/>
          </a:p>
          <a:p>
            <a:endParaRPr lang="zh-CN" altLang="zh-CN" sz="2400" dirty="0"/>
          </a:p>
          <a:p>
            <a:r>
              <a:rPr lang="zh-CN" altLang="zh-CN" sz="2400" dirty="0"/>
              <a:t>市场经济建立在平等互利的交换基础之上，以交换者之间的双向选择为基本方式。劳动交易也是如此，依赖于企业与员工之间的双向选择。只有在双向选择的基础上，企业对于员工能力这一</a:t>
            </a:r>
            <a:r>
              <a:rPr lang="en-US" altLang="zh-CN" sz="2400" dirty="0"/>
              <a:t>“</a:t>
            </a:r>
            <a:r>
              <a:rPr lang="zh-CN" altLang="zh-CN" sz="2400" dirty="0"/>
              <a:t>活资源</a:t>
            </a:r>
            <a:r>
              <a:rPr lang="en-US" altLang="zh-CN" sz="2400" dirty="0"/>
              <a:t>”</a:t>
            </a:r>
            <a:r>
              <a:rPr lang="zh-CN" altLang="zh-CN" sz="2400" dirty="0"/>
              <a:t>的利用与开发才能有效进行</a:t>
            </a:r>
            <a:r>
              <a:rPr lang="zh-CN" altLang="zh-CN" sz="2400" dirty="0" smtClean="0"/>
              <a:t>。</a:t>
            </a:r>
            <a:endParaRPr lang="en-US" altLang="zh-CN" sz="2400" dirty="0" smtClean="0"/>
          </a:p>
          <a:p>
            <a:endParaRPr lang="zh-CN" altLang="zh-CN" sz="2400" dirty="0"/>
          </a:p>
          <a:p>
            <a:r>
              <a:rPr lang="en-US" altLang="zh-CN" sz="2400" dirty="0"/>
              <a:t>1.</a:t>
            </a:r>
            <a:r>
              <a:rPr lang="zh-CN" altLang="zh-CN" sz="2400" dirty="0"/>
              <a:t>双向选择的特点</a:t>
            </a:r>
          </a:p>
          <a:p>
            <a:r>
              <a:rPr lang="en-US" altLang="zh-CN" sz="2400" dirty="0"/>
              <a:t>2.</a:t>
            </a:r>
            <a:r>
              <a:rPr lang="zh-CN" altLang="zh-CN" sz="2400" dirty="0"/>
              <a:t>双向选择的过程</a:t>
            </a:r>
          </a:p>
        </p:txBody>
      </p:sp>
    </p:spTree>
    <p:extLst>
      <p:ext uri="{BB962C8B-B14F-4D97-AF65-F5344CB8AC3E}">
        <p14:creationId xmlns="" xmlns:p14="http://schemas.microsoft.com/office/powerpoint/2010/main" val="22527144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3046988"/>
          </a:xfrm>
          <a:prstGeom prst="rect">
            <a:avLst/>
          </a:prstGeom>
          <a:noFill/>
        </p:spPr>
        <p:txBody>
          <a:bodyPr wrap="square" rtlCol="0">
            <a:spAutoFit/>
          </a:bodyPr>
          <a:lstStyle/>
          <a:p>
            <a:r>
              <a:rPr lang="en-US" altLang="zh-CN" sz="2400" dirty="0"/>
              <a:t>1.</a:t>
            </a:r>
            <a:r>
              <a:rPr lang="zh-CN" altLang="en-US" sz="2400" dirty="0"/>
              <a:t>双向选择的</a:t>
            </a:r>
            <a:r>
              <a:rPr lang="zh-CN" altLang="en-US" sz="2400" dirty="0" smtClean="0"/>
              <a:t>特点</a:t>
            </a:r>
            <a:endParaRPr lang="en-US" altLang="zh-CN" sz="2400" dirty="0" smtClean="0"/>
          </a:p>
          <a:p>
            <a:endParaRPr lang="zh-CN" altLang="en-US" sz="2400" dirty="0"/>
          </a:p>
          <a:p>
            <a:r>
              <a:rPr lang="zh-CN" altLang="en-US" sz="2400" dirty="0"/>
              <a:t>人力资源管理在企业和员工双向选择的基础上进行，对此可以从三个方面理解</a:t>
            </a:r>
            <a:r>
              <a:rPr lang="zh-CN" altLang="en-US" sz="2400" dirty="0" smtClean="0"/>
              <a:t>。</a:t>
            </a:r>
            <a:endParaRPr lang="en-US" altLang="zh-CN" sz="2400" dirty="0" smtClean="0"/>
          </a:p>
          <a:p>
            <a:endParaRPr lang="zh-CN" altLang="en-US" sz="2400" dirty="0"/>
          </a:p>
          <a:p>
            <a:r>
              <a:rPr lang="zh-CN" altLang="en-US" sz="2400" dirty="0"/>
              <a:t>（</a:t>
            </a:r>
            <a:r>
              <a:rPr lang="en-US" altLang="zh-CN" sz="2400" dirty="0"/>
              <a:t>1</a:t>
            </a:r>
            <a:r>
              <a:rPr lang="zh-CN" altLang="en-US" sz="2400" dirty="0"/>
              <a:t>）双向选择的内容是关于劳动能力使用与回报的比较。</a:t>
            </a:r>
          </a:p>
          <a:p>
            <a:r>
              <a:rPr lang="zh-CN" altLang="en-US" sz="2400" dirty="0"/>
              <a:t>（</a:t>
            </a:r>
            <a:r>
              <a:rPr lang="en-US" altLang="zh-CN" sz="2400" dirty="0"/>
              <a:t>2</a:t>
            </a:r>
            <a:r>
              <a:rPr lang="zh-CN" altLang="en-US" sz="2400" dirty="0"/>
              <a:t>）双向选择的方式是对于企业规章制度的理解和执行。</a:t>
            </a:r>
          </a:p>
          <a:p>
            <a:r>
              <a:rPr lang="zh-CN" altLang="en-US" sz="2400" dirty="0"/>
              <a:t>（</a:t>
            </a:r>
            <a:r>
              <a:rPr lang="en-US" altLang="zh-CN" sz="2400" dirty="0"/>
              <a:t>3</a:t>
            </a:r>
            <a:r>
              <a:rPr lang="zh-CN" altLang="en-US" sz="2400" dirty="0"/>
              <a:t>）双向选择的作用是劳动契约关系的优化。</a:t>
            </a:r>
          </a:p>
        </p:txBody>
      </p:sp>
    </p:spTree>
    <p:extLst>
      <p:ext uri="{BB962C8B-B14F-4D97-AF65-F5344CB8AC3E}">
        <p14:creationId xmlns="" xmlns:p14="http://schemas.microsoft.com/office/powerpoint/2010/main" val="35756576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2677656"/>
          </a:xfrm>
          <a:prstGeom prst="rect">
            <a:avLst/>
          </a:prstGeom>
          <a:noFill/>
        </p:spPr>
        <p:txBody>
          <a:bodyPr wrap="square" rtlCol="0">
            <a:spAutoFit/>
          </a:bodyPr>
          <a:lstStyle/>
          <a:p>
            <a:r>
              <a:rPr lang="en-US" altLang="zh-CN" sz="2400" dirty="0"/>
              <a:t>2.</a:t>
            </a:r>
            <a:r>
              <a:rPr lang="zh-CN" altLang="en-US" sz="2400" dirty="0"/>
              <a:t>双向选择的</a:t>
            </a:r>
            <a:r>
              <a:rPr lang="zh-CN" altLang="en-US" sz="2400" dirty="0" smtClean="0"/>
              <a:t>过程</a:t>
            </a:r>
            <a:endParaRPr lang="en-US" altLang="zh-CN" sz="2400" dirty="0" smtClean="0"/>
          </a:p>
          <a:p>
            <a:endParaRPr lang="zh-CN" altLang="en-US" sz="2400" dirty="0"/>
          </a:p>
          <a:p>
            <a:r>
              <a:rPr lang="zh-CN" altLang="en-US" sz="2400" dirty="0"/>
              <a:t>不管是企业对劳动者能力和需求的认识，还是劳动者对企业规章制度的认识，都不是一蹴而就的，需要逐步理解和不断磨合。与此相应，双向选择成为一个选择、匹配、再选择、再匹配的持续过程。这个过程的关键在于企业要求与员工要求的动态对接。</a:t>
            </a:r>
          </a:p>
        </p:txBody>
      </p:sp>
    </p:spTree>
    <p:extLst>
      <p:ext uri="{BB962C8B-B14F-4D97-AF65-F5344CB8AC3E}">
        <p14:creationId xmlns="" xmlns:p14="http://schemas.microsoft.com/office/powerpoint/2010/main" val="7924457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461665"/>
          </a:xfrm>
          <a:prstGeom prst="rect">
            <a:avLst/>
          </a:prstGeom>
          <a:noFill/>
        </p:spPr>
        <p:txBody>
          <a:bodyPr wrap="square" rtlCol="0">
            <a:spAutoFit/>
          </a:bodyPr>
          <a:lstStyle/>
          <a:p>
            <a:r>
              <a:rPr lang="en-US" altLang="zh-CN" sz="2400" dirty="0"/>
              <a:t>2.</a:t>
            </a:r>
            <a:r>
              <a:rPr lang="zh-CN" altLang="en-US" sz="2400" dirty="0"/>
              <a:t>双向选择的</a:t>
            </a:r>
            <a:r>
              <a:rPr lang="zh-CN" altLang="en-US" sz="2400" dirty="0" smtClean="0"/>
              <a:t>过程</a:t>
            </a:r>
            <a:endParaRPr lang="en-US" altLang="zh-CN" sz="2400" dirty="0" smtClean="0"/>
          </a:p>
        </p:txBody>
      </p:sp>
      <p:pic>
        <p:nvPicPr>
          <p:cNvPr id="4" name="10-5.EPS" descr="id:2147501980;FounderCES"/>
          <p:cNvPicPr/>
          <p:nvPr/>
        </p:nvPicPr>
        <p:blipFill>
          <a:blip r:embed="rId2" cstate="print">
            <a:duotone>
              <a:prstClr val="black"/>
              <a:schemeClr val="accent2">
                <a:tint val="45000"/>
                <a:satMod val="400000"/>
              </a:schemeClr>
            </a:duotone>
          </a:blip>
          <a:stretch>
            <a:fillRect/>
          </a:stretch>
        </p:blipFill>
        <p:spPr>
          <a:xfrm>
            <a:off x="2493387" y="2118732"/>
            <a:ext cx="3628632" cy="4226311"/>
          </a:xfrm>
          <a:prstGeom prst="rect">
            <a:avLst/>
          </a:prstGeom>
        </p:spPr>
      </p:pic>
    </p:spTree>
    <p:extLst>
      <p:ext uri="{BB962C8B-B14F-4D97-AF65-F5344CB8AC3E}">
        <p14:creationId xmlns="" xmlns:p14="http://schemas.microsoft.com/office/powerpoint/2010/main" val="414877335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4154984"/>
          </a:xfrm>
          <a:prstGeom prst="rect">
            <a:avLst/>
          </a:prstGeom>
          <a:noFill/>
        </p:spPr>
        <p:txBody>
          <a:bodyPr wrap="square" rtlCol="0">
            <a:spAutoFit/>
          </a:bodyPr>
          <a:lstStyle/>
          <a:p>
            <a:r>
              <a:rPr lang="zh-CN" altLang="en-US" sz="2400" dirty="0"/>
              <a:t>（二）双向选择的</a:t>
            </a:r>
            <a:r>
              <a:rPr lang="zh-CN" altLang="en-US" sz="2400" dirty="0" smtClean="0"/>
              <a:t>机制</a:t>
            </a:r>
            <a:endParaRPr lang="en-US" altLang="zh-CN" sz="2400" dirty="0" smtClean="0"/>
          </a:p>
          <a:p>
            <a:endParaRPr lang="zh-CN" altLang="en-US" sz="2400" dirty="0"/>
          </a:p>
          <a:p>
            <a:r>
              <a:rPr lang="zh-CN" altLang="en-US" sz="2400" dirty="0"/>
              <a:t>企业与员工的双向选择不是一次性的，而是一个不断持续的过程，其作用在于把劳动者组织起来，建立有计划的分工协作体系，通过提高工作效率更好地实现企业与员工双方的期望。因此，对双向选择的理解要从二者的利益要求入手，分析员工管理制度对于双方利益的影响方式，找到改进规章制度促进双方发展的方法</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双向选择的关键</a:t>
            </a:r>
          </a:p>
          <a:p>
            <a:r>
              <a:rPr lang="en-US" altLang="zh-CN" sz="2400" dirty="0"/>
              <a:t>2.</a:t>
            </a:r>
            <a:r>
              <a:rPr lang="zh-CN" altLang="en-US" sz="2400" dirty="0"/>
              <a:t>双向选择的引导</a:t>
            </a:r>
          </a:p>
        </p:txBody>
      </p:sp>
    </p:spTree>
    <p:extLst>
      <p:ext uri="{BB962C8B-B14F-4D97-AF65-F5344CB8AC3E}">
        <p14:creationId xmlns="" xmlns:p14="http://schemas.microsoft.com/office/powerpoint/2010/main" val="24692371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1" y="1361661"/>
            <a:ext cx="7930321" cy="461665"/>
          </a:xfrm>
          <a:prstGeom prst="rect">
            <a:avLst/>
          </a:prstGeom>
          <a:noFill/>
        </p:spPr>
        <p:txBody>
          <a:bodyPr wrap="square" rtlCol="0">
            <a:spAutoFit/>
          </a:bodyPr>
          <a:lstStyle/>
          <a:p>
            <a:r>
              <a:rPr lang="en-US" altLang="zh-CN" sz="2400" dirty="0" smtClean="0"/>
              <a:t>1</a:t>
            </a:r>
            <a:r>
              <a:rPr lang="en-US" altLang="zh-CN" sz="2400" dirty="0"/>
              <a:t>.</a:t>
            </a:r>
            <a:r>
              <a:rPr lang="zh-CN" altLang="en-US" sz="2400" dirty="0"/>
              <a:t>双向选择的</a:t>
            </a:r>
            <a:r>
              <a:rPr lang="zh-CN" altLang="en-US" sz="2400" dirty="0" smtClean="0"/>
              <a:t>关键</a:t>
            </a:r>
            <a:endParaRPr lang="zh-CN" altLang="en-US" sz="2400" dirty="0"/>
          </a:p>
        </p:txBody>
      </p:sp>
      <p:pic>
        <p:nvPicPr>
          <p:cNvPr id="4" name="10-6.EPS" descr="id:2147502003;FounderCES"/>
          <p:cNvPicPr/>
          <p:nvPr/>
        </p:nvPicPr>
        <p:blipFill>
          <a:blip r:embed="rId2" cstate="print">
            <a:duotone>
              <a:prstClr val="black"/>
              <a:schemeClr val="accent5">
                <a:tint val="45000"/>
                <a:satMod val="400000"/>
              </a:schemeClr>
            </a:duotone>
          </a:blip>
          <a:stretch>
            <a:fillRect/>
          </a:stretch>
        </p:blipFill>
        <p:spPr>
          <a:xfrm>
            <a:off x="1645425" y="2575387"/>
            <a:ext cx="5366744" cy="2431870"/>
          </a:xfrm>
          <a:prstGeom prst="rect">
            <a:avLst/>
          </a:prstGeom>
        </p:spPr>
      </p:pic>
    </p:spTree>
    <p:extLst>
      <p:ext uri="{BB962C8B-B14F-4D97-AF65-F5344CB8AC3E}">
        <p14:creationId xmlns="" xmlns:p14="http://schemas.microsoft.com/office/powerpoint/2010/main" val="15675818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4154984"/>
          </a:xfrm>
          <a:prstGeom prst="rect">
            <a:avLst/>
          </a:prstGeom>
          <a:noFill/>
        </p:spPr>
        <p:txBody>
          <a:bodyPr wrap="square" rtlCol="0">
            <a:spAutoFit/>
          </a:bodyPr>
          <a:lstStyle/>
          <a:p>
            <a:r>
              <a:rPr lang="zh-CN" altLang="en-US" sz="2400" dirty="0"/>
              <a:t>二、职业</a:t>
            </a:r>
            <a:r>
              <a:rPr lang="zh-CN" altLang="en-US" sz="2400" dirty="0" smtClean="0"/>
              <a:t>规划</a:t>
            </a:r>
            <a:endParaRPr lang="en-US" altLang="zh-CN" sz="2400" dirty="0" smtClean="0"/>
          </a:p>
          <a:p>
            <a:endParaRPr lang="zh-CN" altLang="en-US" sz="2400" dirty="0"/>
          </a:p>
          <a:p>
            <a:r>
              <a:rPr lang="zh-CN" altLang="en-US" sz="2400" dirty="0"/>
              <a:t>职业</a:t>
            </a:r>
            <a:r>
              <a:rPr lang="zh-CN" altLang="en-US" sz="2400" dirty="0" smtClean="0"/>
              <a:t>规划是</a:t>
            </a:r>
            <a:r>
              <a:rPr lang="zh-CN" altLang="en-US" sz="2400" dirty="0"/>
              <a:t>对职业发展的计划与安排，包括员工自身的职业发展计划和企业促进员工职业发展的工作计划。对员工职业规划提供指导，帮助员工合理地制定和实现职业发展目标，是职业规划的管理工作，能够吸引合适员工与企业共同发展，对于建立骨干员工队伍具有战略意义</a:t>
            </a:r>
            <a:r>
              <a:rPr lang="zh-CN" altLang="en-US" sz="2400" dirty="0" smtClean="0"/>
              <a:t>。</a:t>
            </a:r>
            <a:endParaRPr lang="en-US" altLang="zh-CN" sz="2400" dirty="0" smtClean="0"/>
          </a:p>
          <a:p>
            <a:endParaRPr lang="zh-CN" altLang="en-US" sz="2400" dirty="0"/>
          </a:p>
          <a:p>
            <a:r>
              <a:rPr lang="zh-CN" altLang="en-US" sz="2400" dirty="0"/>
              <a:t>（一）职业规划</a:t>
            </a:r>
          </a:p>
          <a:p>
            <a:r>
              <a:rPr lang="zh-CN" altLang="en-US" sz="2400" dirty="0"/>
              <a:t>（二）职业规划管理</a:t>
            </a:r>
          </a:p>
        </p:txBody>
      </p:sp>
    </p:spTree>
    <p:extLst>
      <p:ext uri="{BB962C8B-B14F-4D97-AF65-F5344CB8AC3E}">
        <p14:creationId xmlns="" xmlns:p14="http://schemas.microsoft.com/office/powerpoint/2010/main" val="3421342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HDL</a:t>
            </a:r>
            <a:r>
              <a:rPr lang="zh-CN" altLang="zh-CN" sz="2800" dirty="0" smtClean="0"/>
              <a:t>的员工发展</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3416320"/>
          </a:xfrm>
          <a:prstGeom prst="rect">
            <a:avLst/>
          </a:prstGeom>
          <a:noFill/>
        </p:spPr>
        <p:txBody>
          <a:bodyPr wrap="square" rtlCol="0">
            <a:spAutoFit/>
          </a:bodyPr>
          <a:lstStyle/>
          <a:p>
            <a:r>
              <a:rPr lang="zh-CN" altLang="en-US" sz="2400" dirty="0"/>
              <a:t>（一）职业</a:t>
            </a:r>
            <a:r>
              <a:rPr lang="zh-CN" altLang="en-US" sz="2400" dirty="0" smtClean="0"/>
              <a:t>规划</a:t>
            </a:r>
            <a:endParaRPr lang="en-US" altLang="zh-CN" sz="2400" dirty="0" smtClean="0"/>
          </a:p>
          <a:p>
            <a:endParaRPr lang="zh-CN" altLang="en-US" sz="2400" dirty="0"/>
          </a:p>
          <a:p>
            <a:r>
              <a:rPr lang="zh-CN" altLang="en-US" sz="2400" dirty="0"/>
              <a:t>员工以职业价值提升为发展目标，为此需要制定和实施职业发展规划。其主要任务是，处理好自身特点和组织要求之间的关系，利用组织提供的机会改进职业技能与素质，依靠组织不断提高职业活动的价值</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职业规划的依据</a:t>
            </a:r>
          </a:p>
          <a:p>
            <a:r>
              <a:rPr lang="en-US" altLang="zh-CN" sz="2400" dirty="0"/>
              <a:t>2.</a:t>
            </a:r>
            <a:r>
              <a:rPr lang="zh-CN" altLang="en-US" sz="2400" dirty="0"/>
              <a:t>职业规划的重点</a:t>
            </a:r>
          </a:p>
        </p:txBody>
      </p:sp>
    </p:spTree>
    <p:extLst>
      <p:ext uri="{BB962C8B-B14F-4D97-AF65-F5344CB8AC3E}">
        <p14:creationId xmlns="" xmlns:p14="http://schemas.microsoft.com/office/powerpoint/2010/main" val="30797452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3046988"/>
          </a:xfrm>
          <a:prstGeom prst="rect">
            <a:avLst/>
          </a:prstGeom>
          <a:noFill/>
        </p:spPr>
        <p:txBody>
          <a:bodyPr wrap="square" rtlCol="0">
            <a:spAutoFit/>
          </a:bodyPr>
          <a:lstStyle/>
          <a:p>
            <a:r>
              <a:rPr lang="en-US" altLang="zh-CN" sz="2400" dirty="0"/>
              <a:t>1.</a:t>
            </a:r>
            <a:r>
              <a:rPr lang="zh-CN" altLang="en-US" sz="2400" dirty="0"/>
              <a:t>职业规划的</a:t>
            </a:r>
            <a:r>
              <a:rPr lang="zh-CN" altLang="en-US" sz="2400" dirty="0" smtClean="0"/>
              <a:t>依据</a:t>
            </a:r>
            <a:endParaRPr lang="en-US" altLang="zh-CN" sz="2400" dirty="0" smtClean="0"/>
          </a:p>
          <a:p>
            <a:endParaRPr lang="zh-CN" altLang="en-US" sz="2400" dirty="0"/>
          </a:p>
          <a:p>
            <a:r>
              <a:rPr lang="zh-CN" altLang="en-US" sz="2400" dirty="0"/>
              <a:t>职业规划的依据在于劳动者对自身特点和工作环境的认识</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分析自身特点</a:t>
            </a:r>
          </a:p>
          <a:p>
            <a:pPr marL="342900" indent="-342900">
              <a:buFont typeface="Wingdings" panose="05000000000000000000" pitchFamily="2" charset="2"/>
              <a:buChar char="ü"/>
            </a:pPr>
            <a:r>
              <a:rPr lang="zh-CN" altLang="en-US" sz="2400" dirty="0"/>
              <a:t>分析工作环境，包括外部市场环境和组织内部环境，后者具有更直接的意义</a:t>
            </a:r>
          </a:p>
        </p:txBody>
      </p:sp>
    </p:spTree>
    <p:extLst>
      <p:ext uri="{BB962C8B-B14F-4D97-AF65-F5344CB8AC3E}">
        <p14:creationId xmlns="" xmlns:p14="http://schemas.microsoft.com/office/powerpoint/2010/main" val="35296502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4154984"/>
          </a:xfrm>
          <a:prstGeom prst="rect">
            <a:avLst/>
          </a:prstGeom>
          <a:noFill/>
        </p:spPr>
        <p:txBody>
          <a:bodyPr wrap="square" rtlCol="0">
            <a:spAutoFit/>
          </a:bodyPr>
          <a:lstStyle/>
          <a:p>
            <a:r>
              <a:rPr lang="en-US" altLang="zh-CN" sz="2400" dirty="0"/>
              <a:t>2.</a:t>
            </a:r>
            <a:r>
              <a:rPr lang="zh-CN" altLang="en-US" sz="2400" dirty="0"/>
              <a:t>职业规划的</a:t>
            </a:r>
            <a:r>
              <a:rPr lang="zh-CN" altLang="en-US" sz="2400" dirty="0" smtClean="0"/>
              <a:t>重点</a:t>
            </a:r>
            <a:endParaRPr lang="en-US" altLang="zh-CN" sz="2400" dirty="0" smtClean="0"/>
          </a:p>
          <a:p>
            <a:endParaRPr lang="zh-CN" altLang="en-US" sz="2400" dirty="0"/>
          </a:p>
          <a:p>
            <a:r>
              <a:rPr lang="zh-CN" altLang="en-US" sz="2400" dirty="0"/>
              <a:t>职业规划的重点是在自身特点和客观环境分析的基础上，确立职业方向，选择工作领域，针对职业生涯不同阶段的要求明确职业发展目标和实现方式</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职业方向的</a:t>
            </a:r>
            <a:r>
              <a:rPr lang="zh-CN" altLang="en-US" sz="2400" dirty="0" smtClean="0"/>
              <a:t>选择</a:t>
            </a:r>
            <a:endParaRPr lang="zh-CN" altLang="en-US" sz="2400" dirty="0"/>
          </a:p>
          <a:p>
            <a:pPr marL="342900" indent="-342900">
              <a:buFont typeface="Wingdings" panose="05000000000000000000" pitchFamily="2" charset="2"/>
              <a:buChar char="ü"/>
            </a:pPr>
            <a:r>
              <a:rPr lang="zh-CN" altLang="en-US" sz="2400" dirty="0"/>
              <a:t>职业路线的</a:t>
            </a:r>
            <a:r>
              <a:rPr lang="zh-CN" altLang="en-US" sz="2400" dirty="0" smtClean="0"/>
              <a:t>分析</a:t>
            </a:r>
            <a:endParaRPr lang="zh-CN" altLang="en-US" sz="2400" dirty="0"/>
          </a:p>
          <a:p>
            <a:pPr marL="342900" indent="-342900">
              <a:buFont typeface="Wingdings" panose="05000000000000000000" pitchFamily="2" charset="2"/>
              <a:buChar char="ü"/>
            </a:pPr>
            <a:r>
              <a:rPr lang="zh-CN" altLang="en-US" sz="2400" dirty="0"/>
              <a:t>职业目标的确定</a:t>
            </a:r>
          </a:p>
          <a:p>
            <a:pPr marL="342900" indent="-342900">
              <a:buFont typeface="Wingdings" panose="05000000000000000000" pitchFamily="2" charset="2"/>
              <a:buChar char="ü"/>
            </a:pPr>
            <a:r>
              <a:rPr lang="zh-CN" altLang="en-US" sz="2400" dirty="0"/>
              <a:t>职业活动的计划</a:t>
            </a:r>
          </a:p>
          <a:p>
            <a:pPr marL="342900" indent="-342900">
              <a:buFont typeface="Wingdings" panose="05000000000000000000" pitchFamily="2" charset="2"/>
              <a:buChar char="ü"/>
            </a:pPr>
            <a:r>
              <a:rPr lang="zh-CN" altLang="en-US" sz="2400" dirty="0"/>
              <a:t>职业发展的评估</a:t>
            </a:r>
          </a:p>
        </p:txBody>
      </p:sp>
    </p:spTree>
    <p:extLst>
      <p:ext uri="{BB962C8B-B14F-4D97-AF65-F5344CB8AC3E}">
        <p14:creationId xmlns="" xmlns:p14="http://schemas.microsoft.com/office/powerpoint/2010/main" val="24964688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3785652"/>
          </a:xfrm>
          <a:prstGeom prst="rect">
            <a:avLst/>
          </a:prstGeom>
          <a:noFill/>
        </p:spPr>
        <p:txBody>
          <a:bodyPr wrap="square" rtlCol="0">
            <a:spAutoFit/>
          </a:bodyPr>
          <a:lstStyle/>
          <a:p>
            <a:r>
              <a:rPr lang="zh-CN" altLang="en-US" sz="2400" dirty="0"/>
              <a:t>（二）职业规划</a:t>
            </a:r>
            <a:r>
              <a:rPr lang="zh-CN" altLang="en-US" sz="2400" dirty="0" smtClean="0"/>
              <a:t>管理</a:t>
            </a:r>
            <a:endParaRPr lang="en-US" altLang="zh-CN" sz="2400" dirty="0" smtClean="0"/>
          </a:p>
          <a:p>
            <a:endParaRPr lang="zh-CN" altLang="en-US" sz="2400" dirty="0"/>
          </a:p>
          <a:p>
            <a:r>
              <a:rPr lang="zh-CN" altLang="en-US" sz="2400" dirty="0"/>
              <a:t>职业规划管理是企业组织对于员工职业选择与发展的指导和规范，在现代人力资源管理工作中具有重要地位。它主要从两个方面展开：一是为员工的职业规划提供指导帮助；二是为员工的职业发展建立组织平台</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职业规划指导</a:t>
            </a:r>
          </a:p>
          <a:p>
            <a:pPr marL="342900" indent="-342900">
              <a:buFont typeface="Wingdings" panose="05000000000000000000" pitchFamily="2" charset="2"/>
              <a:buChar char="ü"/>
            </a:pPr>
            <a:r>
              <a:rPr lang="zh-CN" altLang="en-US" sz="2400" dirty="0"/>
              <a:t>职业发展平台</a:t>
            </a:r>
          </a:p>
          <a:p>
            <a:pPr marL="342900" indent="-342900">
              <a:buFont typeface="Wingdings" panose="05000000000000000000" pitchFamily="2" charset="2"/>
              <a:buChar char="ü"/>
            </a:pPr>
            <a:r>
              <a:rPr lang="zh-CN" altLang="en-US" sz="2400" dirty="0"/>
              <a:t>职业开发投资</a:t>
            </a:r>
          </a:p>
        </p:txBody>
      </p:sp>
    </p:spTree>
    <p:extLst>
      <p:ext uri="{BB962C8B-B14F-4D97-AF65-F5344CB8AC3E}">
        <p14:creationId xmlns="" xmlns:p14="http://schemas.microsoft.com/office/powerpoint/2010/main" val="1305094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2308324"/>
          </a:xfrm>
          <a:prstGeom prst="rect">
            <a:avLst/>
          </a:prstGeom>
          <a:noFill/>
        </p:spPr>
        <p:txBody>
          <a:bodyPr wrap="square" rtlCol="0">
            <a:spAutoFit/>
          </a:bodyPr>
          <a:lstStyle/>
          <a:p>
            <a:r>
              <a:rPr lang="en-US" altLang="zh-CN" sz="2400" dirty="0"/>
              <a:t>1.</a:t>
            </a:r>
            <a:r>
              <a:rPr lang="zh-CN" altLang="en-US" sz="2400" dirty="0"/>
              <a:t>职业规划</a:t>
            </a:r>
            <a:r>
              <a:rPr lang="zh-CN" altLang="en-US" sz="2400" dirty="0" smtClean="0"/>
              <a:t>指导</a:t>
            </a:r>
            <a:endParaRPr lang="en-US" altLang="zh-CN" sz="2400" dirty="0" smtClean="0"/>
          </a:p>
          <a:p>
            <a:endParaRPr lang="zh-CN" altLang="en-US" sz="2400" dirty="0"/>
          </a:p>
          <a:p>
            <a:r>
              <a:rPr lang="zh-CN" altLang="en-US" sz="2400" dirty="0"/>
              <a:t>进行员工职业规划指导主要包括以下两方面内容</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为员工提供职位需求</a:t>
            </a:r>
            <a:r>
              <a:rPr lang="zh-CN" altLang="en-US" sz="2400" dirty="0" smtClean="0"/>
              <a:t>信息</a:t>
            </a:r>
            <a:endParaRPr lang="zh-CN" altLang="en-US" sz="2400" dirty="0"/>
          </a:p>
          <a:p>
            <a:pPr marL="342900" indent="-342900">
              <a:buFont typeface="Wingdings" panose="05000000000000000000" pitchFamily="2" charset="2"/>
              <a:buChar char="ü"/>
            </a:pPr>
            <a:r>
              <a:rPr lang="zh-CN" altLang="en-US" sz="2400" dirty="0"/>
              <a:t>为员工提供专门咨询</a:t>
            </a:r>
            <a:r>
              <a:rPr lang="zh-CN" altLang="en-US" sz="2400" dirty="0" smtClean="0"/>
              <a:t>服务</a:t>
            </a:r>
            <a:endParaRPr lang="zh-CN" altLang="en-US" sz="2400" dirty="0"/>
          </a:p>
        </p:txBody>
      </p:sp>
    </p:spTree>
    <p:extLst>
      <p:ext uri="{BB962C8B-B14F-4D97-AF65-F5344CB8AC3E}">
        <p14:creationId xmlns="" xmlns:p14="http://schemas.microsoft.com/office/powerpoint/2010/main" val="17798064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3785652"/>
          </a:xfrm>
          <a:prstGeom prst="rect">
            <a:avLst/>
          </a:prstGeom>
          <a:noFill/>
        </p:spPr>
        <p:txBody>
          <a:bodyPr wrap="square" rtlCol="0">
            <a:spAutoFit/>
          </a:bodyPr>
          <a:lstStyle/>
          <a:p>
            <a:r>
              <a:rPr lang="en-US" altLang="zh-CN" sz="2400" dirty="0"/>
              <a:t>2.</a:t>
            </a:r>
            <a:r>
              <a:rPr lang="zh-CN" altLang="en-US" sz="2400" dirty="0"/>
              <a:t>职业发展</a:t>
            </a:r>
            <a:r>
              <a:rPr lang="zh-CN" altLang="en-US" sz="2400" dirty="0" smtClean="0"/>
              <a:t>平台</a:t>
            </a:r>
            <a:endParaRPr lang="en-US" altLang="zh-CN" sz="2400" dirty="0" smtClean="0"/>
          </a:p>
          <a:p>
            <a:endParaRPr lang="zh-CN" altLang="en-US" sz="2400" dirty="0"/>
          </a:p>
          <a:p>
            <a:r>
              <a:rPr lang="zh-CN" altLang="en-US" sz="2400" dirty="0"/>
              <a:t>职业发展平台是组织为员工提供的职业发展空间、路径和支持条件，员工可以根据需要有选择地利用，通常以制度方式体现出来。建立工作阶梯、加强培训开发、优化人事配置是职业发展平台建设最重要的内容</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建立工作阶梯</a:t>
            </a:r>
          </a:p>
          <a:p>
            <a:pPr marL="342900" indent="-342900">
              <a:buFont typeface="Wingdings" panose="05000000000000000000" pitchFamily="2" charset="2"/>
              <a:buChar char="ü"/>
            </a:pPr>
            <a:r>
              <a:rPr lang="zh-CN" altLang="en-US" sz="2400" dirty="0"/>
              <a:t>加强培训开发</a:t>
            </a:r>
          </a:p>
          <a:p>
            <a:pPr marL="342900" indent="-342900">
              <a:buFont typeface="Wingdings" panose="05000000000000000000" pitchFamily="2" charset="2"/>
              <a:buChar char="ü"/>
            </a:pPr>
            <a:r>
              <a:rPr lang="zh-CN" altLang="en-US" sz="2400" dirty="0"/>
              <a:t>优化人事配置</a:t>
            </a:r>
          </a:p>
        </p:txBody>
      </p:sp>
    </p:spTree>
    <p:extLst>
      <p:ext uri="{BB962C8B-B14F-4D97-AF65-F5344CB8AC3E}">
        <p14:creationId xmlns="" xmlns:p14="http://schemas.microsoft.com/office/powerpoint/2010/main" val="17905900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508002" y="1361661"/>
            <a:ext cx="7294216" cy="4524315"/>
          </a:xfrm>
          <a:prstGeom prst="rect">
            <a:avLst/>
          </a:prstGeom>
          <a:noFill/>
        </p:spPr>
        <p:txBody>
          <a:bodyPr wrap="square" rtlCol="0">
            <a:spAutoFit/>
          </a:bodyPr>
          <a:lstStyle/>
          <a:p>
            <a:r>
              <a:rPr lang="en-US" altLang="zh-CN" sz="2400" dirty="0"/>
              <a:t>3.</a:t>
            </a:r>
            <a:r>
              <a:rPr lang="zh-CN" altLang="en-US" sz="2400" dirty="0"/>
              <a:t>职业开发</a:t>
            </a:r>
            <a:r>
              <a:rPr lang="zh-CN" altLang="en-US" sz="2400" dirty="0" smtClean="0"/>
              <a:t>投资</a:t>
            </a:r>
            <a:endParaRPr lang="en-US" altLang="zh-CN" sz="2400" dirty="0" smtClean="0"/>
          </a:p>
          <a:p>
            <a:endParaRPr lang="zh-CN" altLang="en-US" sz="2400" dirty="0"/>
          </a:p>
          <a:p>
            <a:r>
              <a:rPr lang="zh-CN" altLang="en-US" sz="2400" dirty="0"/>
              <a:t>职业开发投资是为提高员工职业能力和职业价值所支付的费用，是职业规划指导和职业平台建设赖以实现的条件，目的是吸引、激励、保留、培养骨干员工，建立稳定的人才队伍。这些工作对企业发展的促进作用并非立竿见影，要从企业与员工共同发展的角度进行长期规划</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职业开发投资是长期投资的内容，不是短期成本</a:t>
            </a:r>
          </a:p>
          <a:p>
            <a:pPr marL="342900" indent="-342900">
              <a:buFont typeface="Wingdings" panose="05000000000000000000" pitchFamily="2" charset="2"/>
              <a:buChar char="ü"/>
            </a:pPr>
            <a:r>
              <a:rPr lang="zh-CN" altLang="en-US" sz="2400" dirty="0"/>
              <a:t>职业开发投资面向长期员工进行，不是短期雇用</a:t>
            </a:r>
          </a:p>
          <a:p>
            <a:pPr marL="342900" indent="-342900">
              <a:buFont typeface="Wingdings" panose="05000000000000000000" pitchFamily="2" charset="2"/>
              <a:buChar char="ü"/>
            </a:pPr>
            <a:r>
              <a:rPr lang="zh-CN" altLang="en-US" sz="2400" dirty="0"/>
              <a:t>职业开发投资是长期合作的基础，不是短期交易</a:t>
            </a:r>
          </a:p>
        </p:txBody>
      </p:sp>
    </p:spTree>
    <p:extLst>
      <p:ext uri="{BB962C8B-B14F-4D97-AF65-F5344CB8AC3E}">
        <p14:creationId xmlns="" xmlns:p14="http://schemas.microsoft.com/office/powerpoint/2010/main" val="21282707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378793" y="1270000"/>
            <a:ext cx="7652024" cy="4524315"/>
          </a:xfrm>
          <a:prstGeom prst="rect">
            <a:avLst/>
          </a:prstGeom>
          <a:noFill/>
        </p:spPr>
        <p:txBody>
          <a:bodyPr wrap="square" rtlCol="0">
            <a:spAutoFit/>
          </a:bodyPr>
          <a:lstStyle/>
          <a:p>
            <a:r>
              <a:rPr lang="zh-CN" altLang="en-US" sz="2400" dirty="0"/>
              <a:t>三、企业</a:t>
            </a:r>
            <a:r>
              <a:rPr lang="zh-CN" altLang="en-US" sz="2400" dirty="0" smtClean="0"/>
              <a:t>机制</a:t>
            </a:r>
            <a:endParaRPr lang="en-US" altLang="zh-CN" sz="2400" dirty="0" smtClean="0"/>
          </a:p>
          <a:p>
            <a:endParaRPr lang="zh-CN" altLang="en-US" sz="2400" dirty="0"/>
          </a:p>
          <a:p>
            <a:r>
              <a:rPr lang="zh-CN" altLang="en-US" sz="2400" dirty="0"/>
              <a:t>企业</a:t>
            </a:r>
            <a:r>
              <a:rPr lang="zh-CN" altLang="en-US" sz="2400" dirty="0" smtClean="0"/>
              <a:t>机制是</a:t>
            </a:r>
            <a:r>
              <a:rPr lang="zh-CN" altLang="en-US" sz="2400" dirty="0"/>
              <a:t>企业把要素资源整合为生产经营能力的制度化方式，以人力资源和物力资源的整合特别是员工能力与动力的整合为关键。在不同经济社会条件下，由于员工管理具有不同政策倾向和实现方式，出现了不同的人力资源机制类型。随着人才竞争的发展，把企业和员工之间的双向选择转变为双向促进，通过人力资源管理机制的改进促进企业发展，已经成为企业机制建设的关键</a:t>
            </a:r>
            <a:r>
              <a:rPr lang="zh-CN" altLang="en-US" sz="2400" dirty="0" smtClean="0"/>
              <a:t>。</a:t>
            </a:r>
            <a:endParaRPr lang="en-US" altLang="zh-CN" sz="2400" dirty="0" smtClean="0"/>
          </a:p>
          <a:p>
            <a:endParaRPr lang="zh-CN" altLang="en-US" sz="2400" dirty="0"/>
          </a:p>
          <a:p>
            <a:r>
              <a:rPr lang="zh-CN" altLang="en-US" sz="2400" dirty="0"/>
              <a:t>（一）企业机制的性质</a:t>
            </a:r>
          </a:p>
          <a:p>
            <a:r>
              <a:rPr lang="zh-CN" altLang="en-US" sz="2400" dirty="0"/>
              <a:t>（二）企业机制的建设</a:t>
            </a:r>
          </a:p>
        </p:txBody>
      </p:sp>
    </p:spTree>
    <p:extLst>
      <p:ext uri="{BB962C8B-B14F-4D97-AF65-F5344CB8AC3E}">
        <p14:creationId xmlns="" xmlns:p14="http://schemas.microsoft.com/office/powerpoint/2010/main" val="36078962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378793" y="1270000"/>
            <a:ext cx="7652024" cy="3785652"/>
          </a:xfrm>
          <a:prstGeom prst="rect">
            <a:avLst/>
          </a:prstGeom>
          <a:noFill/>
        </p:spPr>
        <p:txBody>
          <a:bodyPr wrap="square" rtlCol="0">
            <a:spAutoFit/>
          </a:bodyPr>
          <a:lstStyle/>
          <a:p>
            <a:r>
              <a:rPr lang="zh-CN" altLang="en-US" sz="2400" dirty="0"/>
              <a:t>（一）企业机制的</a:t>
            </a:r>
            <a:r>
              <a:rPr lang="zh-CN" altLang="en-US" sz="2400" dirty="0" smtClean="0"/>
              <a:t>性质</a:t>
            </a:r>
            <a:endParaRPr lang="en-US" altLang="zh-CN" sz="2400" dirty="0" smtClean="0"/>
          </a:p>
          <a:p>
            <a:endParaRPr lang="zh-CN" altLang="en-US" sz="2400" dirty="0"/>
          </a:p>
          <a:p>
            <a:r>
              <a:rPr lang="zh-CN" altLang="en-US" sz="2400" dirty="0"/>
              <a:t>企业的特点是以权威指挥代替讨价还价，从而减少分工协作的交易成本提高生产经营效益。为此必须建立一定的制度规范对企业成员进行约束激励，并把企业制度要求转变为员工行为准则。企业机制的核心内容就是这种制度化行为准则的建立和运行</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企业制度规范</a:t>
            </a:r>
          </a:p>
          <a:p>
            <a:pPr marL="342900" indent="-342900">
              <a:buFont typeface="Wingdings" panose="05000000000000000000" pitchFamily="2" charset="2"/>
              <a:buChar char="ü"/>
            </a:pPr>
            <a:r>
              <a:rPr lang="zh-CN" altLang="en-US" sz="2400" dirty="0"/>
              <a:t>企业内部信任</a:t>
            </a:r>
          </a:p>
        </p:txBody>
      </p:sp>
    </p:spTree>
    <p:extLst>
      <p:ext uri="{BB962C8B-B14F-4D97-AF65-F5344CB8AC3E}">
        <p14:creationId xmlns="" xmlns:p14="http://schemas.microsoft.com/office/powerpoint/2010/main" val="20979502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378793" y="1270000"/>
            <a:ext cx="7652024" cy="3785652"/>
          </a:xfrm>
          <a:prstGeom prst="rect">
            <a:avLst/>
          </a:prstGeom>
          <a:noFill/>
        </p:spPr>
        <p:txBody>
          <a:bodyPr wrap="square" rtlCol="0">
            <a:spAutoFit/>
          </a:bodyPr>
          <a:lstStyle/>
          <a:p>
            <a:r>
              <a:rPr lang="zh-CN" altLang="en-US" sz="2400" dirty="0"/>
              <a:t>（二）企业机制的</a:t>
            </a:r>
            <a:r>
              <a:rPr lang="zh-CN" altLang="en-US" sz="2400" dirty="0" smtClean="0"/>
              <a:t>建设</a:t>
            </a:r>
            <a:endParaRPr lang="en-US" altLang="zh-CN" sz="2400" dirty="0" smtClean="0"/>
          </a:p>
          <a:p>
            <a:endParaRPr lang="zh-CN" altLang="en-US" sz="2400" dirty="0"/>
          </a:p>
          <a:p>
            <a:r>
              <a:rPr lang="zh-CN" altLang="en-US" sz="2400" dirty="0"/>
              <a:t>在不同的经济社会条件下，根据不同的管理目标和政策，形成了不同的员工管理模式，体现了人力资源管理机制的差异。随着经济增长方式的变化和企业人才竞争的加剧，通过企业与员工的双向促进推动二者共同发展，已经成为企业人力资源管理机制发展的趋势</a:t>
            </a:r>
            <a:r>
              <a:rPr lang="zh-CN" altLang="en-US" sz="2400" dirty="0" smtClean="0"/>
              <a:t>。</a:t>
            </a:r>
            <a:endParaRPr lang="en-US" altLang="zh-CN" sz="2400" dirty="0" smtClean="0"/>
          </a:p>
          <a:p>
            <a:endParaRPr lang="zh-CN" altLang="en-US" sz="2400" dirty="0"/>
          </a:p>
          <a:p>
            <a:r>
              <a:rPr lang="en-US" altLang="zh-CN" sz="2400" dirty="0"/>
              <a:t>1.</a:t>
            </a:r>
            <a:r>
              <a:rPr lang="zh-CN" altLang="en-US" sz="2400" dirty="0"/>
              <a:t>人力资源管理机制</a:t>
            </a:r>
          </a:p>
          <a:p>
            <a:r>
              <a:rPr lang="en-US" altLang="zh-CN" sz="2400" dirty="0"/>
              <a:t>2.</a:t>
            </a:r>
            <a:r>
              <a:rPr lang="zh-CN" altLang="en-US" sz="2400" dirty="0"/>
              <a:t>企业管理机制建设</a:t>
            </a:r>
          </a:p>
        </p:txBody>
      </p:sp>
    </p:spTree>
    <p:extLst>
      <p:ext uri="{BB962C8B-B14F-4D97-AF65-F5344CB8AC3E}">
        <p14:creationId xmlns="" xmlns:p14="http://schemas.microsoft.com/office/powerpoint/2010/main" val="15077239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引言</a:t>
            </a:r>
            <a:endParaRPr lang="zh-CN" altLang="en-US" dirty="0"/>
          </a:p>
        </p:txBody>
      </p:sp>
      <p:sp>
        <p:nvSpPr>
          <p:cNvPr id="3" name="文本框 2"/>
          <p:cNvSpPr txBox="1"/>
          <p:nvPr/>
        </p:nvSpPr>
        <p:spPr>
          <a:xfrm>
            <a:off x="508001" y="1391478"/>
            <a:ext cx="7235687" cy="5262979"/>
          </a:xfrm>
          <a:prstGeom prst="rect">
            <a:avLst/>
          </a:prstGeom>
          <a:noFill/>
        </p:spPr>
        <p:txBody>
          <a:bodyPr wrap="square" rtlCol="0">
            <a:spAutoFit/>
          </a:bodyPr>
          <a:lstStyle/>
          <a:p>
            <a:r>
              <a:rPr lang="zh-CN" altLang="zh-CN" sz="2400" dirty="0"/>
              <a:t>企业人力资源管理的任务是从提升员工价值角度促进企业发展，必须重视员工的职业开发。职业是稳定的专业化经济活动方式，来自社会分工的发展，在现代社会中是劳动者实现劳动价值的主要形式</a:t>
            </a:r>
            <a:r>
              <a:rPr lang="zh-CN" altLang="zh-CN" sz="2400" dirty="0" smtClean="0"/>
              <a:t>。为</a:t>
            </a:r>
            <a:r>
              <a:rPr lang="zh-CN" altLang="zh-CN" sz="2400" dirty="0"/>
              <a:t>员工职业发展创造条件，吸引合适员工与企业共同发展，是建立骨干员工队伍的途径。为此要根据企业发展需要建立员工职业发展阶梯，推动合适员工依托企业进行职业发展。职业阶梯是职位等级、技能水平、绩效考评、薪酬分配等不同人力资源管理职能的整合，体现了员工定价机制的作用，在企业人力资源管理中具有提纲挈领的作用。人力资源管理的根本任务是通过企业人力资源管理的机制建设促进员工和企业共同发展。本章探讨职业活动、职业成长、职业开发。</a:t>
            </a:r>
          </a:p>
          <a:p>
            <a:endParaRPr lang="zh-CN" altLang="en-US" sz="2400" dirty="0"/>
          </a:p>
        </p:txBody>
      </p:sp>
    </p:spTree>
    <p:extLst>
      <p:ext uri="{BB962C8B-B14F-4D97-AF65-F5344CB8AC3E}">
        <p14:creationId xmlns="" xmlns:p14="http://schemas.microsoft.com/office/powerpoint/2010/main" val="28694331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378793" y="1270000"/>
            <a:ext cx="7652024" cy="3785652"/>
          </a:xfrm>
          <a:prstGeom prst="rect">
            <a:avLst/>
          </a:prstGeom>
          <a:noFill/>
        </p:spPr>
        <p:txBody>
          <a:bodyPr wrap="square" rtlCol="0">
            <a:spAutoFit/>
          </a:bodyPr>
          <a:lstStyle/>
          <a:p>
            <a:r>
              <a:rPr lang="en-US" altLang="zh-CN" sz="2400" dirty="0"/>
              <a:t>1.</a:t>
            </a:r>
            <a:r>
              <a:rPr lang="zh-CN" altLang="en-US" sz="2400" dirty="0"/>
              <a:t>人力资源管理</a:t>
            </a:r>
            <a:r>
              <a:rPr lang="zh-CN" altLang="en-US" sz="2400" dirty="0" smtClean="0"/>
              <a:t>机制</a:t>
            </a:r>
            <a:endParaRPr lang="en-US" altLang="zh-CN" sz="2400" dirty="0" smtClean="0"/>
          </a:p>
          <a:p>
            <a:endParaRPr lang="zh-CN" altLang="en-US" sz="2400" dirty="0"/>
          </a:p>
          <a:p>
            <a:r>
              <a:rPr lang="zh-CN" altLang="en-US" sz="2400" dirty="0"/>
              <a:t>在不同的经济社会条件下，企业有不同的政策导向，也就出现了不同的员工管理模式，这些管理模式体现了企业与员工之间关系处理的不同原则，大致可以分为监督式、训练式、开发式三种不同的人力资源管理机制</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监督式管理机制</a:t>
            </a:r>
          </a:p>
          <a:p>
            <a:pPr marL="342900" indent="-342900">
              <a:buFont typeface="Wingdings" panose="05000000000000000000" pitchFamily="2" charset="2"/>
              <a:buChar char="ü"/>
            </a:pPr>
            <a:r>
              <a:rPr lang="zh-CN" altLang="en-US" sz="2400" dirty="0"/>
              <a:t>训练式管理机制</a:t>
            </a:r>
          </a:p>
          <a:p>
            <a:pPr marL="342900" indent="-342900">
              <a:buFont typeface="Wingdings" panose="05000000000000000000" pitchFamily="2" charset="2"/>
              <a:buChar char="ü"/>
            </a:pPr>
            <a:r>
              <a:rPr lang="zh-CN" altLang="en-US" sz="2400" dirty="0"/>
              <a:t>开发式管理机制</a:t>
            </a:r>
          </a:p>
        </p:txBody>
      </p:sp>
    </p:spTree>
    <p:extLst>
      <p:ext uri="{BB962C8B-B14F-4D97-AF65-F5344CB8AC3E}">
        <p14:creationId xmlns="" xmlns:p14="http://schemas.microsoft.com/office/powerpoint/2010/main" val="2618409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职业开发</a:t>
            </a:r>
          </a:p>
        </p:txBody>
      </p:sp>
      <p:sp>
        <p:nvSpPr>
          <p:cNvPr id="3" name="文本框 2"/>
          <p:cNvSpPr txBox="1"/>
          <p:nvPr/>
        </p:nvSpPr>
        <p:spPr>
          <a:xfrm>
            <a:off x="378793" y="1270000"/>
            <a:ext cx="7652024" cy="3416320"/>
          </a:xfrm>
          <a:prstGeom prst="rect">
            <a:avLst/>
          </a:prstGeom>
          <a:noFill/>
        </p:spPr>
        <p:txBody>
          <a:bodyPr wrap="square" rtlCol="0">
            <a:spAutoFit/>
          </a:bodyPr>
          <a:lstStyle/>
          <a:p>
            <a:r>
              <a:rPr lang="en-US" altLang="zh-CN" sz="2400" dirty="0"/>
              <a:t>2.</a:t>
            </a:r>
            <a:r>
              <a:rPr lang="zh-CN" altLang="en-US" sz="2400" dirty="0"/>
              <a:t>企业管理机制</a:t>
            </a:r>
            <a:r>
              <a:rPr lang="zh-CN" altLang="en-US" sz="2400" dirty="0" smtClean="0"/>
              <a:t>建设</a:t>
            </a:r>
            <a:endParaRPr lang="en-US" altLang="zh-CN" sz="2400" dirty="0" smtClean="0"/>
          </a:p>
          <a:p>
            <a:endParaRPr lang="zh-CN" altLang="en-US" sz="2400" dirty="0"/>
          </a:p>
          <a:p>
            <a:r>
              <a:rPr lang="zh-CN" altLang="en-US" sz="2400" dirty="0"/>
              <a:t>人力资源管理机制从监督式向训练式和开发式转变，根本原因在于人力资源的地位与作用不断上升。企业作为不同资源所有者之间的合作体系，合作方式会随着资源地位与作用的变化而变化。在物力资本稀缺的情况下，出现的是资本雇佣劳动的企业机制；在人力资源更为重要的情况下，出现的是资本与劳动合作乃至劳动利用资本。</a:t>
            </a:r>
          </a:p>
        </p:txBody>
      </p:sp>
    </p:spTree>
    <p:extLst>
      <p:ext uri="{BB962C8B-B14F-4D97-AF65-F5344CB8AC3E}">
        <p14:creationId xmlns="" xmlns:p14="http://schemas.microsoft.com/office/powerpoint/2010/main" val="89090053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本章小结</a:t>
            </a:r>
            <a:endParaRPr lang="zh-CN" altLang="en-US" dirty="0"/>
          </a:p>
        </p:txBody>
      </p:sp>
      <p:sp>
        <p:nvSpPr>
          <p:cNvPr id="3" name="文本框 2"/>
          <p:cNvSpPr txBox="1"/>
          <p:nvPr/>
        </p:nvSpPr>
        <p:spPr>
          <a:xfrm>
            <a:off x="508000" y="1391478"/>
            <a:ext cx="8145345" cy="5632311"/>
          </a:xfrm>
          <a:prstGeom prst="rect">
            <a:avLst/>
          </a:prstGeom>
          <a:noFill/>
        </p:spPr>
        <p:txBody>
          <a:bodyPr wrap="square" rtlCol="0">
            <a:spAutoFit/>
          </a:bodyPr>
          <a:lstStyle/>
          <a:p>
            <a:r>
              <a:rPr lang="zh-CN" altLang="zh-CN" sz="2400" dirty="0" smtClean="0"/>
              <a:t>从员工价值提升角度促进企业发展，是企业人力资源管理的特点和本质要求，通过员工职业开发实现。</a:t>
            </a:r>
          </a:p>
          <a:p>
            <a:r>
              <a:rPr lang="en-US" altLang="zh-CN" sz="2400" dirty="0" smtClean="0"/>
              <a:t> </a:t>
            </a:r>
            <a:endParaRPr lang="zh-CN" altLang="zh-CN" sz="2400" dirty="0" smtClean="0"/>
          </a:p>
          <a:p>
            <a:r>
              <a:rPr lang="zh-CN" altLang="zh-CN" sz="2400" dirty="0" smtClean="0"/>
              <a:t>职业发展以职业生涯为基础，涉及职业选择、职业定位、职业活动等一系列问题，这些问题的解决方式影响劳动者能够取得什么样的职业成就。</a:t>
            </a:r>
          </a:p>
          <a:p>
            <a:r>
              <a:rPr lang="en-US" altLang="zh-CN" sz="2400" dirty="0" smtClean="0"/>
              <a:t> </a:t>
            </a:r>
            <a:endParaRPr lang="zh-CN" altLang="zh-CN" sz="2400" dirty="0" smtClean="0"/>
          </a:p>
          <a:p>
            <a:r>
              <a:rPr lang="zh-CN" altLang="zh-CN" sz="2400" dirty="0" smtClean="0"/>
              <a:t>为了引导员工在组织内发展，需要建立合理的工作阶梯。</a:t>
            </a:r>
          </a:p>
          <a:p>
            <a:r>
              <a:rPr lang="en-US" altLang="zh-CN" sz="2400" dirty="0" smtClean="0"/>
              <a:t> </a:t>
            </a:r>
            <a:endParaRPr lang="zh-CN" altLang="zh-CN" sz="2400" dirty="0" smtClean="0"/>
          </a:p>
          <a:p>
            <a:r>
              <a:rPr lang="zh-CN" altLang="zh-CN" sz="2400" dirty="0" smtClean="0"/>
              <a:t>不同企业从自身需要出发，会建立具有不同特点的工作阶梯，适用于吸引和保留不同类型的员工。</a:t>
            </a:r>
          </a:p>
          <a:p>
            <a:r>
              <a:rPr lang="en-US" altLang="zh-CN" sz="2400" dirty="0" smtClean="0"/>
              <a:t> </a:t>
            </a:r>
            <a:endParaRPr lang="zh-CN" altLang="zh-CN" sz="2400" dirty="0" smtClean="0"/>
          </a:p>
          <a:p>
            <a:r>
              <a:rPr lang="zh-CN" altLang="zh-CN" sz="2400" dirty="0" smtClean="0"/>
              <a:t>企业机制是把要素资源整合为生产经营能力的制度化方式，以员工能力与动力的整合为核心内容。</a:t>
            </a:r>
          </a:p>
          <a:p>
            <a:endParaRPr lang="zh-CN" altLang="en-US" sz="2400" dirty="0"/>
          </a:p>
        </p:txBody>
      </p:sp>
    </p:spTree>
    <p:extLst>
      <p:ext uri="{BB962C8B-B14F-4D97-AF65-F5344CB8AC3E}">
        <p14:creationId xmlns="" xmlns:p14="http://schemas.microsoft.com/office/powerpoint/2010/main" val="28694331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3" name="文本框 2"/>
          <p:cNvSpPr txBox="1"/>
          <p:nvPr/>
        </p:nvSpPr>
        <p:spPr>
          <a:xfrm>
            <a:off x="508000" y="1391478"/>
            <a:ext cx="8145345" cy="5262979"/>
          </a:xfrm>
          <a:prstGeom prst="rect">
            <a:avLst/>
          </a:prstGeom>
          <a:noFill/>
        </p:spPr>
        <p:txBody>
          <a:bodyPr wrap="square" rtlCol="0">
            <a:spAutoFit/>
          </a:bodyPr>
          <a:lstStyle/>
          <a:p>
            <a:r>
              <a:rPr lang="zh-CN" altLang="zh-CN" sz="2400" dirty="0" smtClean="0"/>
              <a:t>职业（</a:t>
            </a:r>
            <a:r>
              <a:rPr lang="en-US" altLang="zh-CN" sz="2400" dirty="0" smtClean="0"/>
              <a:t>occupation</a:t>
            </a:r>
            <a:r>
              <a:rPr lang="zh-CN" altLang="zh-CN" sz="2400" dirty="0" smtClean="0"/>
              <a:t>）</a:t>
            </a:r>
          </a:p>
          <a:p>
            <a:r>
              <a:rPr lang="zh-CN" altLang="zh-CN" sz="2400" dirty="0" smtClean="0"/>
              <a:t>职业选择（</a:t>
            </a:r>
            <a:r>
              <a:rPr lang="en-US" altLang="zh-CN" sz="2400" dirty="0" smtClean="0"/>
              <a:t>career choice</a:t>
            </a:r>
            <a:r>
              <a:rPr lang="zh-CN" altLang="zh-CN" sz="2400" dirty="0" smtClean="0"/>
              <a:t>）</a:t>
            </a:r>
          </a:p>
          <a:p>
            <a:r>
              <a:rPr lang="zh-CN" altLang="zh-CN" sz="2400" dirty="0" smtClean="0"/>
              <a:t>特质</a:t>
            </a:r>
            <a:r>
              <a:rPr lang="en-US" altLang="zh-CN" sz="2400" dirty="0" smtClean="0"/>
              <a:t>-</a:t>
            </a:r>
            <a:r>
              <a:rPr lang="zh-CN" altLang="zh-CN" sz="2400" dirty="0" smtClean="0"/>
              <a:t>因素理论（</a:t>
            </a:r>
            <a:r>
              <a:rPr lang="en-US" altLang="zh-CN" sz="2400" dirty="0" smtClean="0"/>
              <a:t>trait-factor theory</a:t>
            </a:r>
            <a:r>
              <a:rPr lang="zh-CN" altLang="zh-CN" sz="2400" dirty="0" smtClean="0"/>
              <a:t>）</a:t>
            </a:r>
          </a:p>
          <a:p>
            <a:r>
              <a:rPr lang="zh-CN" altLang="zh-CN" sz="2400" dirty="0" smtClean="0"/>
              <a:t>人格</a:t>
            </a:r>
            <a:r>
              <a:rPr lang="en-US" altLang="zh-CN" sz="2400" dirty="0" smtClean="0"/>
              <a:t>-</a:t>
            </a:r>
            <a:r>
              <a:rPr lang="zh-CN" altLang="zh-CN" sz="2400" dirty="0" smtClean="0"/>
              <a:t>职业匹配理论（</a:t>
            </a:r>
            <a:r>
              <a:rPr lang="en-US" altLang="zh-CN" sz="2400" dirty="0" smtClean="0"/>
              <a:t>personality-job fit theory</a:t>
            </a:r>
            <a:r>
              <a:rPr lang="zh-CN" altLang="zh-CN" sz="2400" dirty="0" smtClean="0"/>
              <a:t>）</a:t>
            </a:r>
          </a:p>
          <a:p>
            <a:r>
              <a:rPr lang="zh-CN" altLang="zh-CN" sz="2400" dirty="0" smtClean="0"/>
              <a:t>择业动机理论（</a:t>
            </a:r>
            <a:r>
              <a:rPr lang="en-US" altLang="zh-CN" sz="2400" dirty="0" smtClean="0"/>
              <a:t>career motivation theory</a:t>
            </a:r>
            <a:r>
              <a:rPr lang="zh-CN" altLang="zh-CN" sz="2400" dirty="0" smtClean="0"/>
              <a:t>）</a:t>
            </a:r>
          </a:p>
          <a:p>
            <a:r>
              <a:rPr lang="zh-CN" altLang="zh-CN" sz="2400" dirty="0" smtClean="0"/>
              <a:t>职业生涯（</a:t>
            </a:r>
            <a:r>
              <a:rPr lang="en-US" altLang="zh-CN" sz="2400" dirty="0" smtClean="0"/>
              <a:t>career</a:t>
            </a:r>
            <a:r>
              <a:rPr lang="zh-CN" altLang="zh-CN" sz="2400" dirty="0" smtClean="0"/>
              <a:t>）</a:t>
            </a:r>
          </a:p>
          <a:p>
            <a:r>
              <a:rPr lang="zh-CN" altLang="zh-CN" sz="2400" dirty="0" smtClean="0"/>
              <a:t>职业发展（</a:t>
            </a:r>
            <a:r>
              <a:rPr lang="en-US" altLang="zh-CN" sz="2400" dirty="0" smtClean="0"/>
              <a:t>career development</a:t>
            </a:r>
            <a:r>
              <a:rPr lang="zh-CN" altLang="zh-CN" sz="2400" dirty="0" smtClean="0"/>
              <a:t>）</a:t>
            </a:r>
          </a:p>
          <a:p>
            <a:r>
              <a:rPr lang="zh-CN" altLang="zh-CN" sz="2400" dirty="0" smtClean="0"/>
              <a:t>职业生涯管理（</a:t>
            </a:r>
            <a:r>
              <a:rPr lang="en-US" altLang="zh-CN" sz="2400" dirty="0" smtClean="0"/>
              <a:t>career management</a:t>
            </a:r>
            <a:r>
              <a:rPr lang="zh-CN" altLang="zh-CN" sz="2400" dirty="0" smtClean="0"/>
              <a:t>）</a:t>
            </a:r>
          </a:p>
          <a:p>
            <a:r>
              <a:rPr lang="zh-CN" altLang="zh-CN" sz="2400" dirty="0" smtClean="0"/>
              <a:t>工作阶梯（</a:t>
            </a:r>
            <a:r>
              <a:rPr lang="en-US" altLang="zh-CN" sz="2400" dirty="0" smtClean="0"/>
              <a:t>promotion ladders</a:t>
            </a:r>
            <a:r>
              <a:rPr lang="zh-CN" altLang="zh-CN" sz="2400" dirty="0" smtClean="0"/>
              <a:t>）</a:t>
            </a:r>
          </a:p>
          <a:p>
            <a:r>
              <a:rPr lang="zh-CN" altLang="zh-CN" sz="2400" dirty="0" smtClean="0"/>
              <a:t>员工流动（</a:t>
            </a:r>
            <a:r>
              <a:rPr lang="en-US" altLang="zh-CN" sz="2400" dirty="0" smtClean="0"/>
              <a:t>employee turnover</a:t>
            </a:r>
            <a:r>
              <a:rPr lang="zh-CN" altLang="zh-CN" sz="2400" dirty="0" smtClean="0"/>
              <a:t>）</a:t>
            </a:r>
          </a:p>
          <a:p>
            <a:r>
              <a:rPr lang="zh-CN" altLang="zh-CN" sz="2400" dirty="0" smtClean="0"/>
              <a:t>双向选择（</a:t>
            </a:r>
            <a:r>
              <a:rPr lang="en-US" altLang="zh-CN" sz="2400" dirty="0" smtClean="0"/>
              <a:t>two-way choice</a:t>
            </a:r>
            <a:r>
              <a:rPr lang="zh-CN" altLang="zh-CN" sz="2400" dirty="0" smtClean="0"/>
              <a:t>）</a:t>
            </a:r>
          </a:p>
          <a:p>
            <a:r>
              <a:rPr lang="zh-CN" altLang="zh-CN" sz="2400" dirty="0" smtClean="0"/>
              <a:t>职业规划（</a:t>
            </a:r>
            <a:r>
              <a:rPr lang="en-US" altLang="zh-CN" sz="2400" dirty="0" smtClean="0"/>
              <a:t>career plan</a:t>
            </a:r>
            <a:r>
              <a:rPr lang="zh-CN" altLang="zh-CN" sz="2400" dirty="0" smtClean="0"/>
              <a:t>）</a:t>
            </a:r>
          </a:p>
          <a:p>
            <a:r>
              <a:rPr lang="zh-CN" altLang="zh-CN" sz="2400" dirty="0" smtClean="0"/>
              <a:t>企业机制（</a:t>
            </a:r>
            <a:r>
              <a:rPr lang="en-US" altLang="zh-CN" sz="2400" dirty="0" smtClean="0"/>
              <a:t>management mechanism of enterprise</a:t>
            </a:r>
            <a:r>
              <a:rPr lang="zh-CN" altLang="zh-CN" sz="2400" dirty="0" smtClean="0"/>
              <a:t>）</a:t>
            </a:r>
          </a:p>
          <a:p>
            <a:r>
              <a:rPr lang="zh-CN" altLang="zh-CN" sz="2400" dirty="0" smtClean="0"/>
              <a:t>内部信任（</a:t>
            </a:r>
            <a:r>
              <a:rPr lang="en-US" altLang="zh-CN" sz="2400" dirty="0" smtClean="0"/>
              <a:t>internal trust</a:t>
            </a:r>
            <a:endParaRPr lang="zh-CN" altLang="zh-CN" sz="2400" dirty="0" smtClean="0"/>
          </a:p>
        </p:txBody>
      </p:sp>
    </p:spTree>
    <p:extLst>
      <p:ext uri="{BB962C8B-B14F-4D97-AF65-F5344CB8AC3E}">
        <p14:creationId xmlns="" xmlns:p14="http://schemas.microsoft.com/office/powerpoint/2010/main" val="28694331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3" name="文本框 2"/>
          <p:cNvSpPr txBox="1"/>
          <p:nvPr/>
        </p:nvSpPr>
        <p:spPr>
          <a:xfrm>
            <a:off x="508000" y="1391478"/>
            <a:ext cx="8145345" cy="4154984"/>
          </a:xfrm>
          <a:prstGeom prst="rect">
            <a:avLst/>
          </a:prstGeom>
          <a:noFill/>
        </p:spPr>
        <p:txBody>
          <a:bodyPr wrap="square" rtlCol="0">
            <a:spAutoFit/>
          </a:bodyPr>
          <a:lstStyle/>
          <a:p>
            <a:r>
              <a:rPr lang="en-US" altLang="zh-CN" sz="2200" dirty="0" smtClean="0"/>
              <a:t>1.</a:t>
            </a:r>
            <a:r>
              <a:rPr lang="zh-CN" altLang="zh-CN" sz="2200" dirty="0" smtClean="0"/>
              <a:t>什么是职业？与职位有什么联系与区别？</a:t>
            </a:r>
          </a:p>
          <a:p>
            <a:r>
              <a:rPr lang="en-US" altLang="zh-CN" sz="2200" dirty="0" smtClean="0"/>
              <a:t>2.</a:t>
            </a:r>
            <a:r>
              <a:rPr lang="zh-CN" altLang="zh-CN" sz="2200" dirty="0" smtClean="0"/>
              <a:t>如何理解职业差异和职业价值？如何进行合理的职业选择？</a:t>
            </a:r>
          </a:p>
          <a:p>
            <a:r>
              <a:rPr lang="en-US" altLang="zh-CN" sz="2200" dirty="0" smtClean="0"/>
              <a:t>3.</a:t>
            </a:r>
            <a:r>
              <a:rPr lang="zh-CN" altLang="zh-CN" sz="2200" dirty="0" smtClean="0"/>
              <a:t>职业活动有哪些不同方式？创业与就业具有什么职业活动区别？</a:t>
            </a:r>
          </a:p>
          <a:p>
            <a:r>
              <a:rPr lang="en-US" altLang="zh-CN" sz="2200" dirty="0" smtClean="0"/>
              <a:t>4.</a:t>
            </a:r>
            <a:r>
              <a:rPr lang="zh-CN" altLang="zh-CN" sz="2200" dirty="0" smtClean="0"/>
              <a:t>如何理解职业生涯？分为哪些主要阶段？</a:t>
            </a:r>
          </a:p>
          <a:p>
            <a:r>
              <a:rPr lang="en-US" altLang="zh-CN" sz="2200" dirty="0" smtClean="0"/>
              <a:t>5.</a:t>
            </a:r>
            <a:r>
              <a:rPr lang="zh-CN" altLang="zh-CN" sz="2200" dirty="0" smtClean="0"/>
              <a:t>员工职业生涯发展的特点是什么？与企业有什么关系？</a:t>
            </a:r>
          </a:p>
          <a:p>
            <a:r>
              <a:rPr lang="en-US" altLang="zh-CN" sz="2200" dirty="0" smtClean="0"/>
              <a:t>6.</a:t>
            </a:r>
            <a:r>
              <a:rPr lang="zh-CN" altLang="zh-CN" sz="2200" dirty="0" smtClean="0"/>
              <a:t>什么叫作工作阶梯？对于员工职业发展有什么意义？</a:t>
            </a:r>
          </a:p>
          <a:p>
            <a:r>
              <a:rPr lang="en-US" altLang="zh-CN" sz="2200" dirty="0" smtClean="0"/>
              <a:t>7.</a:t>
            </a:r>
            <a:r>
              <a:rPr lang="zh-CN" altLang="zh-CN" sz="2200" dirty="0" smtClean="0"/>
              <a:t>工作阶梯主要由哪些方面的内容构成？有哪些不同类型？</a:t>
            </a:r>
          </a:p>
          <a:p>
            <a:r>
              <a:rPr lang="en-US" altLang="zh-CN" sz="2200" dirty="0" smtClean="0"/>
              <a:t>8.</a:t>
            </a:r>
            <a:r>
              <a:rPr lang="zh-CN" altLang="zh-CN" sz="2200" dirty="0" smtClean="0"/>
              <a:t>如何进行工作阶梯设计与运行？涉及哪些人力资源职能工作？</a:t>
            </a:r>
          </a:p>
          <a:p>
            <a:r>
              <a:rPr lang="en-US" altLang="zh-CN" sz="2200" dirty="0" smtClean="0"/>
              <a:t>9.</a:t>
            </a:r>
            <a:r>
              <a:rPr lang="zh-CN" altLang="zh-CN" sz="2200" dirty="0" smtClean="0"/>
              <a:t>如何理解员工流动的意义？如何引导和改进员工流动状况？</a:t>
            </a:r>
          </a:p>
          <a:p>
            <a:r>
              <a:rPr lang="en-US" altLang="zh-CN" sz="2200" dirty="0" smtClean="0"/>
              <a:t>10.</a:t>
            </a:r>
            <a:r>
              <a:rPr lang="zh-CN" altLang="zh-CN" sz="2200" dirty="0" smtClean="0"/>
              <a:t>员工与企业之间的双向选择是如何进行的？需要注意哪些环节？</a:t>
            </a:r>
          </a:p>
          <a:p>
            <a:r>
              <a:rPr lang="en-US" altLang="zh-CN" sz="2200" dirty="0" smtClean="0"/>
              <a:t>11.</a:t>
            </a:r>
            <a:r>
              <a:rPr lang="zh-CN" altLang="zh-CN" sz="2200" dirty="0" smtClean="0"/>
              <a:t>如何促进员工职业发展？有哪些方面的促进措施？</a:t>
            </a:r>
          </a:p>
          <a:p>
            <a:r>
              <a:rPr lang="en-US" altLang="zh-CN" sz="2200" dirty="0" smtClean="0"/>
              <a:t>12.</a:t>
            </a:r>
            <a:r>
              <a:rPr lang="zh-CN" altLang="zh-CN" sz="2200" dirty="0" smtClean="0"/>
              <a:t>什么叫作人力资源管理机制？对于企业机制建设有什么影响？</a:t>
            </a:r>
            <a:endParaRPr lang="zh-CN" altLang="zh-CN" sz="2200" dirty="0"/>
          </a:p>
        </p:txBody>
      </p:sp>
    </p:spTree>
    <p:extLst>
      <p:ext uri="{BB962C8B-B14F-4D97-AF65-F5344CB8AC3E}">
        <p14:creationId xmlns="" xmlns:p14="http://schemas.microsoft.com/office/powerpoint/2010/main" val="28694331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2760548" y="2186608"/>
            <a:ext cx="3261111" cy="246221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职业活动</a:t>
            </a:r>
          </a:p>
          <a:p>
            <a:pPr>
              <a:lnSpc>
                <a:spcPct val="150000"/>
              </a:lnSpc>
            </a:pPr>
            <a:r>
              <a:rPr lang="zh-CN" altLang="zh-CN" sz="2800" dirty="0"/>
              <a:t>第</a:t>
            </a:r>
            <a:r>
              <a:rPr lang="en-US" altLang="zh-CN" sz="2800" dirty="0"/>
              <a:t>2</a:t>
            </a:r>
            <a:r>
              <a:rPr lang="zh-CN" altLang="zh-CN" sz="2800" dirty="0"/>
              <a:t>节　职业成长</a:t>
            </a:r>
          </a:p>
          <a:p>
            <a:pPr>
              <a:lnSpc>
                <a:spcPct val="150000"/>
              </a:lnSpc>
            </a:pPr>
            <a:r>
              <a:rPr lang="zh-CN" altLang="zh-CN" sz="2800" dirty="0"/>
              <a:t>第</a:t>
            </a:r>
            <a:r>
              <a:rPr lang="en-US" altLang="zh-CN" sz="2800" dirty="0"/>
              <a:t>3</a:t>
            </a:r>
            <a:r>
              <a:rPr lang="zh-CN" altLang="zh-CN" sz="2800" dirty="0"/>
              <a:t>节　职业开发</a:t>
            </a:r>
          </a:p>
          <a:p>
            <a:endParaRPr lang="zh-CN" altLang="en-US" sz="2800" dirty="0"/>
          </a:p>
        </p:txBody>
      </p:sp>
    </p:spTree>
    <p:extLst>
      <p:ext uri="{BB962C8B-B14F-4D97-AF65-F5344CB8AC3E}">
        <p14:creationId xmlns="" xmlns:p14="http://schemas.microsoft.com/office/powerpoint/2010/main" val="31718355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620079"/>
            <a:ext cx="7036905" cy="4524315"/>
          </a:xfrm>
          <a:prstGeom prst="rect">
            <a:avLst/>
          </a:prstGeom>
          <a:noFill/>
        </p:spPr>
        <p:txBody>
          <a:bodyPr wrap="square" rtlCol="0">
            <a:spAutoFit/>
          </a:bodyPr>
          <a:lstStyle/>
          <a:p>
            <a:r>
              <a:rPr lang="zh-CN" altLang="zh-CN" sz="2400" dirty="0"/>
              <a:t>现代社会劳动分工极为发达，对工作技能的要求越来越专业化，劳动者如果在某一专业领域持续发展，不断提高专业技能和工作效率，就可能创造更大的绩效、取得更好的劳动报酬。职业是相对稳定、不断持续的专业活动领域，职业发展是劳动者提升劳动价值的基本途径。为此需要理解职业性质，进行职业选择，优化职业活动</a:t>
            </a:r>
            <a:r>
              <a:rPr lang="zh-CN" altLang="zh-CN" sz="2400" dirty="0" smtClean="0"/>
              <a:t>。</a:t>
            </a:r>
            <a:endParaRPr lang="en-US" altLang="zh-CN" sz="2400" dirty="0" smtClean="0"/>
          </a:p>
          <a:p>
            <a:endParaRPr lang="zh-CN" altLang="zh-CN" sz="2400" dirty="0"/>
          </a:p>
          <a:p>
            <a:r>
              <a:rPr lang="zh-CN" altLang="zh-CN" sz="2400" dirty="0"/>
              <a:t>一、职业性质</a:t>
            </a:r>
          </a:p>
          <a:p>
            <a:r>
              <a:rPr lang="zh-CN" altLang="zh-CN" sz="2400" dirty="0"/>
              <a:t>二、职业选择</a:t>
            </a:r>
          </a:p>
          <a:p>
            <a:r>
              <a:rPr lang="zh-CN" altLang="zh-CN" sz="2400" dirty="0"/>
              <a:t>三、职业活动</a:t>
            </a:r>
          </a:p>
          <a:p>
            <a:endParaRPr lang="zh-CN" altLang="en-US" sz="2400" dirty="0"/>
          </a:p>
        </p:txBody>
      </p:sp>
    </p:spTree>
    <p:extLst>
      <p:ext uri="{BB962C8B-B14F-4D97-AF65-F5344CB8AC3E}">
        <p14:creationId xmlns="" xmlns:p14="http://schemas.microsoft.com/office/powerpoint/2010/main" val="919144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职业活动</a:t>
            </a:r>
            <a:br>
              <a:rPr lang="zh-CN" altLang="en-US" dirty="0"/>
            </a:br>
            <a:endParaRPr lang="zh-CN" altLang="en-US" dirty="0"/>
          </a:p>
        </p:txBody>
      </p:sp>
      <p:sp>
        <p:nvSpPr>
          <p:cNvPr id="3" name="文本框 2"/>
          <p:cNvSpPr txBox="1"/>
          <p:nvPr/>
        </p:nvSpPr>
        <p:spPr>
          <a:xfrm>
            <a:off x="508001" y="1361661"/>
            <a:ext cx="7036905" cy="4524315"/>
          </a:xfrm>
          <a:prstGeom prst="rect">
            <a:avLst/>
          </a:prstGeom>
          <a:noFill/>
        </p:spPr>
        <p:txBody>
          <a:bodyPr wrap="square" rtlCol="0">
            <a:spAutoFit/>
          </a:bodyPr>
          <a:lstStyle/>
          <a:p>
            <a:r>
              <a:rPr lang="zh-CN" altLang="en-US" sz="2400" dirty="0"/>
              <a:t>一、职业</a:t>
            </a:r>
            <a:r>
              <a:rPr lang="zh-CN" altLang="en-US" sz="2400" dirty="0" smtClean="0"/>
              <a:t>性质</a:t>
            </a:r>
            <a:endParaRPr lang="en-US" altLang="zh-CN" sz="2400" dirty="0" smtClean="0"/>
          </a:p>
          <a:p>
            <a:endParaRPr lang="zh-CN" altLang="en-US" sz="2400" dirty="0"/>
          </a:p>
          <a:p>
            <a:r>
              <a:rPr lang="zh-CN" altLang="en-US" sz="2400" dirty="0" smtClean="0"/>
              <a:t>职业是</a:t>
            </a:r>
            <a:r>
              <a:rPr lang="zh-CN" altLang="en-US" sz="2400" dirty="0"/>
              <a:t>人们为了获取物质报酬而从事的连续性社会工作，具有经济性、稳定性和专业化的特点，是社会分工协作的实现形式。现代社会分工复杂，出现了多种多样的职业，不同职业之间相互联系，具有不同的地位、作用与价值，需要不同的能力和条件。劳动者通常以职业选择的方式进入社会分工协作，以职业活动的方式实现和提升劳动价值</a:t>
            </a:r>
            <a:r>
              <a:rPr lang="zh-CN" altLang="en-US" sz="2400" dirty="0" smtClean="0"/>
              <a:t>。</a:t>
            </a:r>
            <a:endParaRPr lang="en-US" altLang="zh-CN" sz="2400" dirty="0" smtClean="0"/>
          </a:p>
          <a:p>
            <a:endParaRPr lang="zh-CN" altLang="en-US" sz="2400" dirty="0"/>
          </a:p>
          <a:p>
            <a:r>
              <a:rPr lang="zh-CN" altLang="en-US" sz="2400" dirty="0"/>
              <a:t>（一）职业含义</a:t>
            </a:r>
          </a:p>
          <a:p>
            <a:r>
              <a:rPr lang="zh-CN" altLang="en-US" sz="2400" dirty="0"/>
              <a:t>（二）职业地位</a:t>
            </a:r>
          </a:p>
        </p:txBody>
      </p:sp>
    </p:spTree>
    <p:extLst>
      <p:ext uri="{BB962C8B-B14F-4D97-AF65-F5344CB8AC3E}">
        <p14:creationId xmlns="" xmlns:p14="http://schemas.microsoft.com/office/powerpoint/2010/main" val="2751688700"/>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107</TotalTime>
  <Words>5264</Words>
  <Application>Microsoft Office PowerPoint</Application>
  <PresentationFormat>全屏显示(4:3)</PresentationFormat>
  <Paragraphs>496</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主题2</vt:lpstr>
      <vt:lpstr>第10章　职业发展</vt:lpstr>
      <vt:lpstr> </vt:lpstr>
      <vt:lpstr>学习目标</vt:lpstr>
      <vt:lpstr>本章结构</vt:lpstr>
      <vt:lpstr>引例</vt:lpstr>
      <vt:lpstr>引言</vt:lpstr>
      <vt:lpstr>本章内容</vt:lpstr>
      <vt:lpstr>第1节　职业活动 </vt:lpstr>
      <vt:lpstr>第1节　职业活动 </vt:lpstr>
      <vt:lpstr>第1节　职业活动 </vt:lpstr>
      <vt:lpstr>第1节　职业活动 </vt:lpstr>
      <vt:lpstr>第1节　职业活动 </vt:lpstr>
      <vt:lpstr>第1节　职业活动 </vt:lpstr>
      <vt:lpstr>第1节　职业活动 </vt:lpstr>
      <vt:lpstr>第1节　职业活动 </vt:lpstr>
      <vt:lpstr>第1节　职业活动 </vt:lpstr>
      <vt:lpstr>第1节　职业活动 </vt:lpstr>
      <vt:lpstr>本章内容</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第2节　职业成长</vt:lpstr>
      <vt:lpstr> </vt:lpstr>
      <vt:lpstr>第2节　职业成长</vt:lpstr>
      <vt:lpstr>第2节　职业成长</vt:lpstr>
      <vt:lpstr>第2节　职业成长</vt:lpstr>
      <vt:lpstr>第2节　职业成长</vt:lpstr>
      <vt:lpstr>第2节　职业成长</vt:lpstr>
      <vt:lpstr>第2节　职业成长</vt:lpstr>
      <vt:lpstr>本章内容</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第3节　职业开发</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第10章　职业发展</dc:title>
  <dc:creator>dell</dc:creator>
  <cp:lastModifiedBy>XCHY</cp:lastModifiedBy>
  <cp:revision>9</cp:revision>
  <dcterms:created xsi:type="dcterms:W3CDTF">2019-07-07T01:54:54Z</dcterms:created>
  <dcterms:modified xsi:type="dcterms:W3CDTF">2019-07-29T02:38:40Z</dcterms:modified>
</cp:coreProperties>
</file>