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5"/>
  </p:notesMasterIdLst>
  <p:handoutMasterIdLst>
    <p:handoutMasterId r:id="rId56"/>
  </p:handoutMasterIdLst>
  <p:sldIdLst>
    <p:sldId id="8736" r:id="rId3"/>
    <p:sldId id="8845" r:id="rId4"/>
    <p:sldId id="8846" r:id="rId5"/>
    <p:sldId id="8687" r:id="rId6"/>
    <p:sldId id="8688" r:id="rId7"/>
    <p:sldId id="8689" r:id="rId8"/>
    <p:sldId id="8690" r:id="rId9"/>
    <p:sldId id="8691" r:id="rId10"/>
    <p:sldId id="8692" r:id="rId11"/>
    <p:sldId id="8693" r:id="rId12"/>
    <p:sldId id="8694" r:id="rId13"/>
    <p:sldId id="8695" r:id="rId14"/>
    <p:sldId id="8696" r:id="rId15"/>
    <p:sldId id="8697" r:id="rId16"/>
    <p:sldId id="8698" r:id="rId17"/>
    <p:sldId id="8699" r:id="rId18"/>
    <p:sldId id="8700" r:id="rId19"/>
    <p:sldId id="8701" r:id="rId20"/>
    <p:sldId id="8702" r:id="rId21"/>
    <p:sldId id="8703" r:id="rId22"/>
    <p:sldId id="8704" r:id="rId23"/>
    <p:sldId id="8705" r:id="rId24"/>
    <p:sldId id="8706" r:id="rId25"/>
    <p:sldId id="8707" r:id="rId26"/>
    <p:sldId id="8708" r:id="rId27"/>
    <p:sldId id="8709" r:id="rId28"/>
    <p:sldId id="8710" r:id="rId29"/>
    <p:sldId id="8711" r:id="rId30"/>
    <p:sldId id="8712" r:id="rId31"/>
    <p:sldId id="8713" r:id="rId32"/>
    <p:sldId id="8714" r:id="rId33"/>
    <p:sldId id="8715" r:id="rId34"/>
    <p:sldId id="8716" r:id="rId35"/>
    <p:sldId id="8717" r:id="rId36"/>
    <p:sldId id="8718" r:id="rId37"/>
    <p:sldId id="8719" r:id="rId38"/>
    <p:sldId id="8720" r:id="rId39"/>
    <p:sldId id="8721" r:id="rId40"/>
    <p:sldId id="8722" r:id="rId41"/>
    <p:sldId id="8723" r:id="rId42"/>
    <p:sldId id="8724" r:id="rId43"/>
    <p:sldId id="8725" r:id="rId44"/>
    <p:sldId id="8726" r:id="rId45"/>
    <p:sldId id="8727" r:id="rId46"/>
    <p:sldId id="8728" r:id="rId47"/>
    <p:sldId id="8729" r:id="rId48"/>
    <p:sldId id="8730" r:id="rId49"/>
    <p:sldId id="8731" r:id="rId50"/>
    <p:sldId id="8732" r:id="rId51"/>
    <p:sldId id="8733" r:id="rId52"/>
    <p:sldId id="8734" r:id="rId53"/>
    <p:sldId id="8737" r:id="rId5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17">
          <p15:clr>
            <a:srgbClr val="A4A3A4"/>
          </p15:clr>
        </p15:guide>
        <p15:guide id="2" orient="horz" pos="572">
          <p15:clr>
            <a:srgbClr val="A4A3A4"/>
          </p15:clr>
        </p15:guide>
        <p15:guide id="3" pos="5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4250"/>
    <a:srgbClr val="6F8E26"/>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17"/>
        <p:guide orient="horz" pos="572"/>
        <p:guide pos="542"/>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5859085"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三、人力资源开发的内容与方法</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（一）职业开发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、职业开发的内涵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职业开发的本质在于集中考察个人与组织在一定时期内的相互作用。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925202" cy="583755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、职业开发的意义</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）有助于对员工进行全面分析</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）有助于分析组织中不同的职业及其相互作用的方式</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）扩大了组织发展的内涵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）有助于分析和理解组织气氛或者组织文化</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、职业开发系统的构成</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职业开发系统是一个有社会、组织和个人相互作用构成的系统。</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779408"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R="0" lvl="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、职业开发主体的作用</a:t>
            </a:r>
          </a:p>
          <a:p>
            <a:pPr marR="0" lvl="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）组织的作用</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）个人的作用</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）外部机构的作用</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475068"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（二）组织开发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、组织开发的含义</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组织开发是提高组织能力的一套技术措施，其基本目标是改变组织氛围、组织环境和组织文化。</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9" y="1018070"/>
            <a:ext cx="7852743" cy="539559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、组织开发的目标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）提高组织的能力，可用营业盈利、革新方法、市场股份等指数来衡量。</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）提高适应环境的能力，指组织内成员是否愿意正式组织中出现的问题，并且能帮助组织有效地解决这些问题。</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）改善组织内部行为方式，包括人际、组织合作关系，信任和支持程度，沟通系统的开放性和完整性，广泛参与组织战略计划决策等。</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）提高组织内成员的工作热情、工作积极性和满意程度。</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）提高个人与群体在计划和执行中的责任程度。</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925202"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、组织开发的主要方法</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）第一种是库尔特</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利温（</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Kurt </a:t>
            </a:r>
            <a:r>
              <a:rPr kumimoji="0" lang="en-US" altLang="zh-CN" sz="2295"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Lewin</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）的三种模式，即“解冻”（</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unfreezing</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）“改变”（</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changing</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）“重新冻结”（</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refreezing</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）第二种是拉里</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格雷纳（</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Larry Greiner</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）的过程顺序步骤模式。</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）第三种是哈罗德</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莱维特（</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Harold </a:t>
            </a:r>
            <a:r>
              <a:rPr kumimoji="0" lang="en-US" altLang="zh-CN" sz="2295"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J.Leavitt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）的相互作用变量模式。</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5029884"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（三）管理开发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（管理开发的基本手段）</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、法律手段</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、行政手段</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、经济手段</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4" name="矩形 3"/>
          <p:cNvSpPr/>
          <p:nvPr/>
        </p:nvSpPr>
        <p:spPr>
          <a:xfrm>
            <a:off x="860838" y="1018070"/>
            <a:ext cx="7449200" cy="3276600"/>
          </a:xfrm>
          <a:prstGeom prst="rect">
            <a:avLst/>
          </a:prstGeom>
        </p:spPr>
        <p:txBody>
          <a:bodyPr wrap="square">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（四）环境开发</a:t>
            </a: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社会环境；从宏观上制约着人力资源开发活动。</a:t>
            </a: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自然环境；其对人力资源开发活动的负效用降到最小。</a:t>
            </a: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工作环境；直接影响着人力资源积极性的提高及能力的 </a:t>
            </a: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发挥程度。</a:t>
            </a: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国际环境 </a:t>
            </a:r>
            <a:r>
              <a:rPr lang="en-US" altLang="zh-CN" sz="2295" dirty="0">
                <a:solidFill>
                  <a:schemeClr val="tx1"/>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从世界范围内对国内的人力资源开发产生影响。</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7580329" cy="5277429"/>
          </a:xfrm>
          <a:prstGeom prst="rect">
            <a:avLst/>
          </a:prstGeom>
          <a:noFill/>
          <a:ln>
            <a:miter lim="800000"/>
          </a:ln>
        </p:spPr>
        <p:txBody>
          <a:bodyPr vert="horz" wrap="square" lIns="87476" tIns="43738" rIns="87476" bIns="43738" numCol="1" anchor="t" anchorCtr="0" compatLnSpc="1"/>
          <a:lstStyle/>
          <a:p>
            <a:pPr eaLnBrk="0" hangingPunct="0">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人力资源开发的根本目标包括</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有效促进人的发展</a:t>
            </a: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有效运用人的潜能    </a:t>
            </a: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有效开发人的潜能</a:t>
            </a: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有效促进组织的发展</a:t>
            </a: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E.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有效开发组织的潜能</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eaLnBrk="0" hangingPunct="0">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】BC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70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7434554" cy="4621357"/>
          </a:xfrm>
          <a:prstGeom prst="rect">
            <a:avLst/>
          </a:prstGeom>
          <a:noFill/>
          <a:ln>
            <a:miter lim="800000"/>
          </a:ln>
        </p:spPr>
        <p:txBody>
          <a:bodyPr vert="horz" wrap="square" lIns="87476" tIns="43738" rIns="87476" bIns="43738" numCol="1" anchor="t" anchorCtr="0" compatLnSpc="1"/>
          <a:lstStyle/>
          <a:p>
            <a:pPr eaLnBrk="0" hangingPunct="0">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
                <a:schemeClr val="bg2"/>
              </a:buClr>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人力资源开发目标的整体性不包括</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目标制定的整体性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目标实施的整体性</a:t>
            </a: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各个目标间不孤立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目标设计的针对性</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eaLnBrk="0" hangingPunct="0">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】D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20000"/>
              </a:lnSpc>
              <a:spcBef>
                <a:spcPct val="0"/>
              </a:spcBef>
              <a:spcAft>
                <a:spcPct val="0"/>
              </a:spcAft>
              <a:buClrTx/>
              <a:buSzTx/>
              <a:buFont typeface="Arial" panose="020B0604020202020204" pitchFamily="34" charset="0"/>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676" y="4927601"/>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8" y="1018070"/>
            <a:ext cx="6095240" cy="4338320"/>
          </a:xfrm>
          <a:prstGeom prst="rect">
            <a:avLst/>
          </a:prstGeom>
        </p:spPr>
        <p:txBody>
          <a:bodyPr>
            <a:spAutoFit/>
          </a:bodyPr>
          <a:lstStyle/>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3.(     )</a:t>
            </a:r>
            <a:r>
              <a:rPr lang="zh-CN" altLang="en-US" sz="2295" dirty="0">
                <a:solidFill>
                  <a:schemeClr val="tx1"/>
                </a:solidFill>
                <a:latin typeface="微软雅黑" panose="020B0503020204020204" pitchFamily="34" charset="-122"/>
                <a:ea typeface="微软雅黑" panose="020B0503020204020204" pitchFamily="34" charset="-122"/>
              </a:rPr>
              <a:t>是人力资源开发的最高目标</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人的发展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社会发展</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企业发展</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组织发展</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 </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7288778" cy="4082224"/>
          </a:xfrm>
          <a:prstGeom prst="rect">
            <a:avLst/>
          </a:prstGeom>
          <a:noFill/>
          <a:ln>
            <a:miter lim="800000"/>
          </a:ln>
        </p:spPr>
        <p:txBody>
          <a:bodyPr vert="horz" wrap="square" lIns="87476" tIns="43738" rIns="87476" bIns="43738" numCol="1" anchor="t" anchorCtr="0" compatLnSpc="1"/>
          <a:lstStyle/>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65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不属于人力资源创新能力运营体系。</a:t>
            </a:r>
            <a:b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b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创新能力开发体系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Pct val="65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创新能力激励体系</a:t>
            </a:r>
            <a:b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b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创新能力结构体系</a:t>
            </a: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65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创新能力配置体系</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65000"/>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8" y="1018070"/>
            <a:ext cx="6095240" cy="4869815"/>
          </a:xfrm>
          <a:prstGeom prst="rect">
            <a:avLst/>
          </a:prstGeom>
        </p:spPr>
        <p:txBody>
          <a:bodyPr>
            <a:spAutoFit/>
          </a:bodyPr>
          <a:lstStyle/>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5.</a:t>
            </a:r>
            <a:r>
              <a:rPr lang="zh-CN" altLang="en-US" sz="2295" dirty="0">
                <a:solidFill>
                  <a:schemeClr val="tx1"/>
                </a:solidFill>
                <a:latin typeface="微软雅黑" panose="020B0503020204020204" pitchFamily="34" charset="-122"/>
                <a:ea typeface="微软雅黑" panose="020B0503020204020204" pitchFamily="34" charset="-122"/>
              </a:rPr>
              <a:t>创新能力的激励机制包括（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团队激励机制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个人激励机制</a:t>
            </a: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市场激励机制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社会激励机制</a:t>
            </a: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E.</a:t>
            </a:r>
            <a:r>
              <a:rPr lang="zh-CN" altLang="en-US" sz="2295" dirty="0">
                <a:solidFill>
                  <a:schemeClr val="tx1"/>
                </a:solidFill>
                <a:latin typeface="微软雅黑" panose="020B0503020204020204" pitchFamily="34" charset="-122"/>
                <a:ea typeface="微软雅黑" panose="020B0503020204020204" pitchFamily="34" charset="-122"/>
              </a:rPr>
              <a:t>企业激励机制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】CDE</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7361666" cy="4009327"/>
          </a:xfrm>
          <a:prstGeom prst="rect">
            <a:avLst/>
          </a:prstGeom>
          <a:noFill/>
          <a:ln>
            <a:miter lim="800000"/>
          </a:ln>
        </p:spPr>
        <p:txBody>
          <a:bodyPr vert="horz" wrap="square" lIns="87476" tIns="43738" rIns="87476" bIns="43738" numCol="1" anchor="t" anchorCtr="0" compatLnSpc="1"/>
          <a:lstStyle/>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65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职业教育不包括</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p>
          <a:p>
            <a:pPr marL="0" marR="0" lvl="0" indent="0" algn="l" defTabSz="914400" rtl="0" eaLnBrk="0" fontAlgn="base" latinLnBrk="0" hangingPunct="0">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就业前的职业教育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农村职业技术教育</a:t>
            </a:r>
          </a:p>
          <a:p>
            <a:pPr marL="0" marR="0" lvl="0" indent="0" algn="l" defTabSz="914400" rtl="0" eaLnBrk="0" fontAlgn="base" latinLnBrk="0" hangingPunct="0">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就业后的职业教育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城市职业技术教育</a:t>
            </a: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】D</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Pct val="65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8" y="1018070"/>
            <a:ext cx="6095240" cy="4338320"/>
          </a:xfrm>
          <a:prstGeom prst="rect">
            <a:avLst/>
          </a:prstGeom>
        </p:spPr>
        <p:txBody>
          <a:bodyPr>
            <a:spAutoFit/>
          </a:bodyPr>
          <a:lstStyle/>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7.</a:t>
            </a:r>
            <a:r>
              <a:rPr lang="zh-CN" altLang="en-US" sz="2295" dirty="0">
                <a:solidFill>
                  <a:schemeClr val="tx1"/>
                </a:solidFill>
                <a:latin typeface="微软雅黑" panose="020B0503020204020204" pitchFamily="34" charset="-122"/>
                <a:ea typeface="微软雅黑" panose="020B0503020204020204" pitchFamily="34" charset="-122"/>
              </a:rPr>
              <a:t>组织开发的基本目标不包括</a:t>
            </a:r>
            <a:r>
              <a:rPr lang="en-US" altLang="zh-CN" sz="2295" dirty="0">
                <a:solidFill>
                  <a:schemeClr val="tx1"/>
                </a:solidFill>
                <a:latin typeface="微软雅黑" panose="020B0503020204020204" pitchFamily="34" charset="-122"/>
                <a:ea typeface="微软雅黑" panose="020B0503020204020204" pitchFamily="34" charset="-122"/>
              </a:rPr>
              <a:t>(    )</a:t>
            </a: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改变组织氛围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改变组织环境</a:t>
            </a: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改变组织文化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改变组织结构</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0" hangingPunct="0">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】D</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0" fontAlgn="base" hangingPunct="0">
              <a:lnSpc>
                <a:spcPct val="150000"/>
              </a:lnSpc>
              <a:spcBef>
                <a:spcPct val="0"/>
              </a:spcBef>
              <a:spcAft>
                <a:spcPct val="0"/>
              </a:spcAft>
              <a:buSzPct val="65000"/>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5979061"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一、企业人力资源管理的概念和作用</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（一）人力资源的一般特点</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人力资源是指在一定的时间和空间条件下，劳动力数量和质量的总和。和其他自然界的资源相比，具有以下几个特点：</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、时间性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、消费性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、创造性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、主观能动性</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6706510"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（二）人力资源管理的基本概念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人力资源管理是为了实现既定的目标，采用计划、组织、领导、监督、激励、协调、控制等有效措施和手段，充分开发和利用组织系统中的人力资源所进行的一系列活动的总和。</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从人力资源管理的对象来看，人力资源管理的活动表现为以下两个方面的内容：</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、对人力资源外在要素</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量的管理。</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、对人力资源内在要素</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质的管理。</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矩形 2"/>
          <p:cNvSpPr/>
          <p:nvPr/>
        </p:nvSpPr>
        <p:spPr>
          <a:xfrm>
            <a:off x="860838" y="1018070"/>
            <a:ext cx="7095022" cy="1153160"/>
          </a:xfrm>
          <a:prstGeom prst="rect">
            <a:avLst/>
          </a:prstGeom>
        </p:spPr>
        <p:txBody>
          <a:bodyPr wrap="square">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（三）现代人力资源管理的特征</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现代人力资源管理与传统的劳动人事管理的区别是：</a:t>
            </a:r>
          </a:p>
        </p:txBody>
      </p:sp>
      <p:graphicFrame>
        <p:nvGraphicFramePr>
          <p:cNvPr id="4" name="Group 66"/>
          <p:cNvGraphicFramePr/>
          <p:nvPr/>
        </p:nvGraphicFramePr>
        <p:xfrm>
          <a:off x="861060" y="2268220"/>
          <a:ext cx="7712075" cy="3771900"/>
        </p:xfrm>
        <a:graphic>
          <a:graphicData uri="http://schemas.openxmlformats.org/drawingml/2006/table">
            <a:tbl>
              <a:tblPr>
                <a:tableStyleId>{ED083AE6-46FA-4A59-8FB0-9F97EB10719F}</a:tableStyleId>
              </a:tblPr>
              <a:tblGrid>
                <a:gridCol w="1734185">
                  <a:extLst>
                    <a:ext uri="{9D8B030D-6E8A-4147-A177-3AD203B41FA5}">
                      <a16:colId xmlns:a16="http://schemas.microsoft.com/office/drawing/2014/main" val="20000"/>
                    </a:ext>
                  </a:extLst>
                </a:gridCol>
                <a:gridCol w="2747010">
                  <a:extLst>
                    <a:ext uri="{9D8B030D-6E8A-4147-A177-3AD203B41FA5}">
                      <a16:colId xmlns:a16="http://schemas.microsoft.com/office/drawing/2014/main" val="20001"/>
                    </a:ext>
                  </a:extLst>
                </a:gridCol>
                <a:gridCol w="3230880">
                  <a:extLst>
                    <a:ext uri="{9D8B030D-6E8A-4147-A177-3AD203B41FA5}">
                      <a16:colId xmlns:a16="http://schemas.microsoft.com/office/drawing/2014/main" val="20002"/>
                    </a:ext>
                  </a:extLst>
                </a:gridCol>
              </a:tblGrid>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rPr>
                        <a:t>比较项目</a:t>
                      </a:r>
                      <a:endParaRPr kumimoji="0" lang="zh-CN" altLang="en-US" sz="1915" b="0" i="0"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rPr>
                        <a:t>传统人事管理</a:t>
                      </a:r>
                      <a:endParaRPr kumimoji="0" lang="zh-CN" altLang="en-US" sz="1915" b="0" i="0"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rPr>
                        <a:t>现代</a:t>
                      </a:r>
                      <a:r>
                        <a:rPr kumimoji="0" lang="en-US" altLang="zh-CN" sz="1915"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rPr>
                        <a:t>HRM</a:t>
                      </a:r>
                      <a:endParaRPr kumimoji="0" lang="en-US" altLang="zh-CN" sz="1915" b="0" i="0" u="none" strike="noStrike" cap="none" normalizeH="0" baseline="0" dirty="0">
                        <a:ln>
                          <a:noFill/>
                        </a:ln>
                        <a:solidFill>
                          <a:srgbClr val="004250"/>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管理内容</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以事为中心</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以人为中心</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管理形式</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静态管理</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动态管理</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管理方式</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制度控制与物质激励</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人性化管理与精神激励</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管理策略</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战术管理（就事论事）</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战术管理与战略管理相结合</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管理技术</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照章办事</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艺术性与科学性</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管理体制</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被动反应型</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主动开发型</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管理手段</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手段单一，手工</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信息化管理</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191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管理层次</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执行决策</a:t>
                      </a:r>
                      <a:endParaRPr kumimoji="0" lang="zh-CN" altLang="en-US" sz="1915"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915"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参与决策</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79508" marR="79508" marT="41344" marB="4134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7070996" cy="220980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（四）现代企业人力资源管理学</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现代企业人力资源管理是以企业中的员工</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人，以及人与人、人与组织、人与物之间的相互关系作为自己的研究对象。</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5904646"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（五）人力资源管理的地位和作用</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、人力资源管理在现代企业中的地位</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）现代企业管理的重心已经由过去对物的管理转移到对人的管理。这是现代企业管理发展的一个重要趋势。</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）如何看待人在管理中的地位和作用，这是传统管理理论与现代管理理论的一个重要区分标志。</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1060" y="1017905"/>
            <a:ext cx="7447915"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、人力资源管理在现代企业中的作用</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人力资源管理是现代企业管理的核心。这一重要地位的确立，取决于人力资源管理在现代企业中的如下重要作用：</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）科学化的人力资源管理是推动企业发展的内在动力</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）现代化的人力资源管理能够使企业赢得人才的制高点。</a:t>
            </a:r>
          </a:p>
        </p:txBody>
      </p:sp>
      <p:sp>
        <p:nvSpPr>
          <p:cNvPr id="3"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9" y="1018070"/>
            <a:ext cx="6612836"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二、企业人力资源管理原理和职能</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（一）两种不同的人力资源管理哲学</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 一种管理哲学是将员工看成单一的技术要素；即</a:t>
            </a:r>
            <a:r>
              <a:rPr lang="zh-CN" altLang="en-US" sz="2295" dirty="0">
                <a:solidFill>
                  <a:schemeClr val="tx1"/>
                </a:solidFill>
                <a:latin typeface="Arial" panose="020B0604020202020204" pitchFamily="34" charset="0"/>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用人做事</a:t>
            </a:r>
            <a:r>
              <a:rPr lang="zh-CN" altLang="en-US" sz="2295" dirty="0">
                <a:solidFill>
                  <a:schemeClr val="tx1"/>
                </a:solidFill>
                <a:latin typeface="Arial" panose="020B0604020202020204" pitchFamily="34" charset="0"/>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另一种管理哲学是把员工看成组织中</a:t>
            </a:r>
            <a:r>
              <a:rPr lang="zh-CN" altLang="en-US" sz="2295" dirty="0">
                <a:solidFill>
                  <a:schemeClr val="tx1"/>
                </a:solidFill>
                <a:latin typeface="Arial" panose="020B0604020202020204" pitchFamily="34" charset="0"/>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活</a:t>
            </a:r>
            <a:r>
              <a:rPr lang="zh-CN" altLang="en-US" sz="2295" dirty="0">
                <a:solidFill>
                  <a:schemeClr val="tx1"/>
                </a:solidFill>
                <a:latin typeface="Arial" panose="020B0604020202020204" pitchFamily="34" charset="0"/>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的要素，是最具主动性、积极性和创造性的一种特殊资源。即</a:t>
            </a:r>
            <a:r>
              <a:rPr lang="zh-CN" altLang="en-US" sz="2295" dirty="0">
                <a:solidFill>
                  <a:schemeClr val="tx1"/>
                </a:solidFill>
                <a:latin typeface="Arial" panose="020B0604020202020204" pitchFamily="34" charset="0"/>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使人乐于做事</a:t>
            </a:r>
            <a:r>
              <a:rPr lang="zh-CN" altLang="en-US" sz="2295" dirty="0">
                <a:solidFill>
                  <a:schemeClr val="tx1"/>
                </a:solidFill>
                <a:latin typeface="Arial" panose="020B0604020202020204" pitchFamily="34" charset="0"/>
                <a:ea typeface="微软雅黑" panose="020B0503020204020204" pitchFamily="34" charset="-122"/>
              </a:rPr>
              <a:t>”。</a:t>
            </a:r>
          </a:p>
        </p:txBody>
      </p:sp>
      <p:sp>
        <p:nvSpPr>
          <p:cNvPr id="3"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860838" y="1018070"/>
            <a:ext cx="9257901"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（二）现代人力资源管理的基本原理</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、同素异构原理：总体组织系统的调控机制</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、能位匹配原理：人员招聘、选拔和任用机制</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、互补增值、协调优化原理：员工配置运行与调节机制</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、效率优先、激励强化原理：员工酬劳与激励机制</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、公平竞争、相互促进原理：员工竞争与约束机制</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、动态优势原理：员工培训开发、绩效考评与人事调整机制</a:t>
            </a:r>
          </a:p>
        </p:txBody>
      </p:sp>
      <p:sp>
        <p:nvSpPr>
          <p:cNvPr id="4"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9476592" cy="327152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（三）现代人力资源管理的原则</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、完整全面地看待人的因素</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、使员工认识到工作的意义及员工与企业的利益休戚相关。</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、肯定个人的尊严，公正待人，对人彬彬有礼。</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、鼓励员工自立自强。</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、不断加强员工之间的沟通，随时向员工提供有关信息。</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5977543"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、不要高估自己而低估下属的能力。</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7</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、领导者与管理者的计划、决策和意图，要用简洁的语言向下属解释清楚。</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8</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、因人而异，随机制宜，适时适度，有理有利有节。</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0838" y="1018070"/>
            <a:ext cx="8237345" cy="327152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（四）现代人力资源管理对象的特征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、员工的基本特征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）员工不仅有生理性的行为，而且有生理性的需要。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）员工不仅有心理性的行为，而且有心理性的需要。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）员工不仅有社会性的行为，而且有社会性的需要。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）员工不仅有道德性的行为，而且有道德性的需要。</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Rectangle 3"/>
          <p:cNvSpPr txBox="1">
            <a:spLocks noChangeArrowheads="1"/>
          </p:cNvSpPr>
          <p:nvPr/>
        </p:nvSpPr>
        <p:spPr bwMode="auto">
          <a:xfrm>
            <a:off x="861060" y="1017905"/>
            <a:ext cx="8303895" cy="539559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、员工的动态特征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）员工激励</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）激励员工的尝试不一定会产生直接的反应或达到满意的效果；</a:t>
            </a:r>
            <a:endPar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）要使员工对激励做出相应的反应，通常需要一定的时间；</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）任何一种激励方法都不是万能的，没有一种刺激方法能在各种场合和任何时间下都适用。</a:t>
            </a:r>
            <a:endParaRPr kumimoji="0" lang="en-US" altLang="zh-CN"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r>
              <a:rPr lang="zh-CN" altLang="en-US"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）员工的自我保护机制</a:t>
            </a:r>
          </a:p>
          <a:p>
            <a:pPr>
              <a:lnSpc>
                <a:spcPct val="150000"/>
              </a:lnSpc>
            </a:pPr>
            <a:r>
              <a:rPr lang="zh-CN" altLang="en-US"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3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）员工的成熟和发展</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3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5" name="TextBox 4"/>
          <p:cNvSpPr txBox="1"/>
          <p:nvPr/>
        </p:nvSpPr>
        <p:spPr>
          <a:xfrm>
            <a:off x="860838" y="1018070"/>
            <a:ext cx="8269297" cy="5931535"/>
          </a:xfrm>
          <a:prstGeom prst="rect">
            <a:avLst/>
          </a:prstGeom>
          <a:noFill/>
        </p:spPr>
        <p:txBody>
          <a:bodyPr wrap="square" rtlCol="0">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（五）企业人力资源管理的职能：</a:t>
            </a:r>
            <a:endParaRPr lang="zh-CN" altLang="en-US" sz="2295" dirty="0">
              <a:solidFill>
                <a:schemeClr val="tx1"/>
              </a:solidFill>
            </a:endParaRPr>
          </a:p>
          <a:p>
            <a:pPr marL="342900" indent="-342900">
              <a:lnSpc>
                <a:spcPct val="150000"/>
              </a:lnSpc>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吸收、录用</a:t>
            </a:r>
            <a:r>
              <a:rPr lang="en-US" altLang="zh-CN" sz="2295" dirty="0">
                <a:solidFill>
                  <a:schemeClr val="tx1"/>
                </a:solidFill>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保持；即保持员工的工作积极性、主动性和创造性；保持良好的作业环境和工作氛围。</a:t>
            </a:r>
          </a:p>
          <a:p>
            <a:pPr marL="342900" indent="-342900">
              <a:lnSpc>
                <a:spcPct val="150000"/>
              </a:lnSpc>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发展；即通过教育、培养、训练，使员工的综合素质得到全面提升和发展。</a:t>
            </a:r>
          </a:p>
          <a:p>
            <a:pPr marL="342900" indent="-342900">
              <a:lnSpc>
                <a:spcPct val="150000"/>
              </a:lnSpc>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评价；对员工的基本素质、劳动态度和行为、技能水平、工作成果进行考核和评价；对组织气氛和管理状况及员工满意度进行调查、分析。</a:t>
            </a:r>
          </a:p>
          <a:p>
            <a:pPr marL="342900" indent="-342900">
              <a:lnSpc>
                <a:spcPct val="150000"/>
              </a:lnSpc>
              <a:buFont typeface="Wingdings" panose="05000000000000000000" charset="0"/>
              <a:buChar char="n"/>
            </a:pPr>
            <a:endParaRPr lang="zh-CN" altLang="en-US" sz="2295" dirty="0">
              <a:solidFill>
                <a:srgbClr val="004250"/>
              </a:solidFill>
              <a:latin typeface="微软雅黑" panose="020B0503020204020204" pitchFamily="34" charset="-122"/>
              <a:ea typeface="微软雅黑" panose="020B0503020204020204" pitchFamily="34" charset="-122"/>
            </a:endParaRPr>
          </a:p>
          <a:p>
            <a:pPr marL="342900" indent="-342900">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5" name="TextBox 4"/>
          <p:cNvSpPr txBox="1"/>
          <p:nvPr/>
        </p:nvSpPr>
        <p:spPr>
          <a:xfrm>
            <a:off x="860838" y="1018070"/>
            <a:ext cx="7350654" cy="2745740"/>
          </a:xfrm>
          <a:prstGeom prst="rect">
            <a:avLst/>
          </a:prstGeom>
          <a:noFill/>
        </p:spPr>
        <p:txBody>
          <a:bodyPr wrap="square" rtlCol="0">
            <a:spAutoFit/>
          </a:bodyPr>
          <a:lstStyle/>
          <a:p>
            <a:pPr>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调整；即通过定编、定岗、定员、定额、绩效考核、员工激励、培训开发及人事调整，使员工技能水平和工作效率达到并超过岗位要求。</a:t>
            </a: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矩形 2"/>
          <p:cNvSpPr/>
          <p:nvPr/>
        </p:nvSpPr>
        <p:spPr>
          <a:xfrm>
            <a:off x="860838" y="1018070"/>
            <a:ext cx="7380859" cy="5931535"/>
          </a:xfrm>
          <a:prstGeom prst="rect">
            <a:avLst/>
          </a:prstGeom>
        </p:spPr>
        <p:txBody>
          <a:bodyPr wrap="square">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三、人力资源管理的三大基石和两种技术</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（一）现代人力资源管理的三大基石</a:t>
            </a: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、定编定岗定员定额</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eaLnBrk="1" hangingPunct="1">
              <a:lnSpc>
                <a:spcPct val="150000"/>
              </a:lnSpc>
              <a:buClr>
                <a:srgbClr val="000000"/>
              </a:buClr>
              <a:buSzPct val="7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定编，根据组织发展和战略规划的要求，对组织结构模式进行选择、以及各职能部门和业务机构的设置。</a:t>
            </a:r>
          </a:p>
          <a:p>
            <a:pPr marL="342900" indent="-342900" eaLnBrk="1" hangingPunct="1">
              <a:lnSpc>
                <a:spcPct val="150000"/>
              </a:lnSpc>
              <a:buClr>
                <a:srgbClr val="000000"/>
              </a:buClr>
              <a:buSzPct val="8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 定岗，即在生产组织合理设计及劳动组织优化的基础上，从空间和时间上界定各个岗位的分工与协作关系，并明确地规定各个岗位的职责范围、人员的素质要求。</a:t>
            </a:r>
          </a:p>
          <a:p>
            <a:pPr marL="342900" indent="-342900" eaLnBrk="1" hangingPunct="1">
              <a:lnSpc>
                <a:spcPct val="150000"/>
              </a:lnSpc>
              <a:buClr>
                <a:srgbClr val="000000"/>
              </a:buClr>
              <a:buSzPct val="70000"/>
              <a:buFont typeface="Wingdings" panose="05000000000000000000" charset="0"/>
              <a:buChar char="l"/>
            </a:pPr>
            <a:endParaRPr lang="zh-CN" altLang="en-US" sz="2295" b="1" dirty="0">
              <a:solidFill>
                <a:srgbClr val="004250"/>
              </a:solidFill>
              <a:latin typeface="微软雅黑" panose="020B0503020204020204" pitchFamily="34" charset="-122"/>
              <a:ea typeface="微软雅黑" panose="020B0503020204020204" pitchFamily="34" charset="-122"/>
            </a:endParaRPr>
          </a:p>
          <a:p>
            <a:pPr marL="342900" indent="-342900" eaLnBrk="1" hangingPunct="1">
              <a:lnSpc>
                <a:spcPct val="150000"/>
              </a:lnSpc>
              <a:buClr>
                <a:srgbClr val="000000"/>
              </a:buClr>
              <a:buFont typeface="Wingdings" panose="05000000000000000000" charset="0"/>
              <a:buChar char="l"/>
            </a:pPr>
            <a:endParaRPr lang="en-US" altLang="zh-CN" sz="2295" dirty="0">
              <a:solidFill>
                <a:srgbClr val="004250"/>
              </a:solidFill>
              <a:latin typeface="微软雅黑" panose="020B0503020204020204" pitchFamily="34" charset="-122"/>
              <a:ea typeface="微软雅黑" panose="020B0503020204020204" pitchFamily="34" charset="-122"/>
            </a:endParaRPr>
          </a:p>
          <a:p>
            <a:pPr marL="342900" indent="-342900">
              <a:lnSpc>
                <a:spcPct val="150000"/>
              </a:lnSpc>
            </a:pPr>
            <a:endPar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5468783"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一、人力资源开发的目标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（一）人力资源开发目标的特性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、人力资源开发目标的多元性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、人力资源开发目标的层次性</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、人力资源开发目标的整体性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）目标制定的整体性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）目标实施的整体性</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矩形 2"/>
          <p:cNvSpPr/>
          <p:nvPr/>
        </p:nvSpPr>
        <p:spPr>
          <a:xfrm>
            <a:off x="860838" y="1018070"/>
            <a:ext cx="6629106" cy="2214880"/>
          </a:xfrm>
          <a:prstGeom prst="rect">
            <a:avLst/>
          </a:prstGeom>
        </p:spPr>
        <p:txBody>
          <a:bodyPr wrap="square">
            <a:spAutoFit/>
          </a:bodyPr>
          <a:lstStyle/>
          <a:p>
            <a:pPr marL="342900" indent="-342900" eaLnBrk="1" hangingPunct="1">
              <a:lnSpc>
                <a:spcPct val="150000"/>
              </a:lnSpc>
              <a:buClr>
                <a:srgbClr val="000000"/>
              </a:buClr>
              <a:buSzPct val="8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定员，即在定编定岗的基础上，按照一定素质要求，对配备各类岗位人员所预先规定的限额。</a:t>
            </a:r>
          </a:p>
          <a:p>
            <a:pPr marL="342900" indent="-342900" eaLnBrk="1" hangingPunct="1">
              <a:lnSpc>
                <a:spcPct val="150000"/>
              </a:lnSpc>
              <a:buClr>
                <a:srgbClr val="000000"/>
              </a:buClr>
              <a:buSzPct val="8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定额，即对生产单位合格产品或完成一定工作任务的活劳动消耗所预先规定的限额。</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6199534"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、员工的绩效管理</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绩效管理是一个完整的过程，包括以下几个基本环节：</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）绩效计划</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）绩效监测</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）绩效沟通</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）绩效考评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）绩效诊断</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）结果的应用</a:t>
            </a:r>
          </a:p>
        </p:txBody>
      </p:sp>
      <p:sp>
        <p:nvSpPr>
          <p:cNvPr id="3"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5904646"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、员工技能开发</a:t>
            </a:r>
          </a:p>
          <a:p>
            <a:pPr marL="0" indent="0" eaLnBrk="1" hangingPunct="1">
              <a:lnSpc>
                <a:spcPct val="150000"/>
              </a:lnSpc>
              <a:spcBef>
                <a:spcPts val="0"/>
              </a:spcBef>
              <a:buClr>
                <a:schemeClr val="bg2"/>
              </a:buClr>
              <a:buSzPct val="70000"/>
              <a:buFont typeface="Wingdings" panose="05000000000000000000" pitchFamily="2" charset="2"/>
              <a:buNone/>
              <a:defRPr/>
            </a:pPr>
            <a:r>
              <a:rPr lang="zh-CN" altLang="en-US" sz="2295" dirty="0">
                <a:solidFill>
                  <a:schemeClr val="tx1"/>
                </a:solidFill>
                <a:latin typeface="微软雅黑" panose="020B0503020204020204" pitchFamily="34" charset="-122"/>
                <a:ea typeface="微软雅黑" panose="020B0503020204020204" pitchFamily="34" charset="-122"/>
              </a:rPr>
              <a:t>即通过科学的系统全面的教育、培养和训练，使全员的职业品质、专业素养和操作技能不断提高，人力资源潜力得到充分发掘的过程。它包括教育、培养、训练三个方面。</a:t>
            </a:r>
          </a:p>
          <a:p>
            <a:pPr eaLnBrk="1" hangingPunct="1">
              <a:lnSpc>
                <a:spcPct val="150000"/>
              </a:lnSpc>
              <a:buClr>
                <a:schemeClr val="bg2"/>
              </a:buClr>
              <a:buSzPct val="70000"/>
              <a:buFont typeface="Wingdings" panose="05000000000000000000" pitchFamily="2" charset="2"/>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zh-CN" altLang="en-US" sz="2295" dirty="0">
                <a:solidFill>
                  <a:srgbClr val="004250"/>
                </a:solidFill>
                <a:latin typeface="微软雅黑" panose="020B0503020204020204" pitchFamily="34" charset="-122"/>
                <a:ea typeface="微软雅黑" panose="020B0503020204020204" pitchFamily="34" charset="-122"/>
              </a:rPr>
              <a:t>  </a:t>
            </a:r>
          </a:p>
        </p:txBody>
      </p:sp>
      <p:sp>
        <p:nvSpPr>
          <p:cNvPr id="3"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5904646" cy="327152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（二）现代人力资源管理的两种测量技术</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、工作岗位研究</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即是岗位调查、岗位分析、岗位评价与岗位分类分级等项活动的总称；工作岗位分析技术是人力资源规划、招聘、薪酬、培训等日常人事管理活动的重要前提和工具。</a:t>
            </a:r>
          </a:p>
        </p:txBody>
      </p:sp>
      <p:sp>
        <p:nvSpPr>
          <p:cNvPr id="3"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0992" y="1003465"/>
            <a:ext cx="7508324" cy="6462395"/>
          </a:xfrm>
          <a:prstGeom prst="rect">
            <a:avLst/>
          </a:prstGeom>
        </p:spPr>
        <p:txBody>
          <a:bodyPr wrap="square">
            <a:spAutoFit/>
          </a:bodyPr>
          <a:lstStyle/>
          <a:p>
            <a:pPr lvl="0">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、人员素质测评</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eaLnBrk="1" hangingPunct="1">
              <a:lnSpc>
                <a:spcPct val="150000"/>
              </a:lnSpc>
              <a:buClr>
                <a:srgbClr val="000000"/>
              </a:buClr>
              <a:buSzPct val="65000"/>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采用定性和定量相结合的科学方法，对各类人员的德、智、体等素质进行系统的测量与评定的过程。</a:t>
            </a:r>
          </a:p>
          <a:p>
            <a:pPr marL="342900" indent="-342900" eaLnBrk="1" hangingPunct="1">
              <a:lnSpc>
                <a:spcPct val="150000"/>
              </a:lnSpc>
              <a:buClr>
                <a:srgbClr val="000000"/>
              </a:buClr>
              <a:buSzPct val="70000"/>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素质包括两大类：</a:t>
            </a:r>
          </a:p>
          <a:p>
            <a:pPr marL="342900" indent="-342900" eaLnBrk="1" hangingPunct="1">
              <a:lnSpc>
                <a:spcPct val="150000"/>
              </a:lnSpc>
              <a:buClr>
                <a:srgbClr val="000000"/>
              </a:buClr>
              <a:buSzPct val="70000"/>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  身体素质（体质、体力、体格核和精力）和心理素质                      </a:t>
            </a:r>
          </a:p>
          <a:p>
            <a:pPr marL="342900" indent="-342900" eaLnBrk="1" hangingPunct="1">
              <a:lnSpc>
                <a:spcPct val="150000"/>
              </a:lnSpc>
              <a:buClr>
                <a:srgbClr val="000000"/>
              </a:buClr>
              <a:buSzPct val="70000"/>
              <a:buFont typeface="Wingdings" panose="05000000000000000000" charset="0"/>
              <a:buChar char="n"/>
            </a:pPr>
            <a:r>
              <a:rPr lang="zh-CN" altLang="en-US" sz="2295" dirty="0">
                <a:solidFill>
                  <a:schemeClr val="tx1"/>
                </a:solidFill>
                <a:latin typeface="微软雅黑" panose="020B0503020204020204" pitchFamily="34" charset="-122"/>
                <a:ea typeface="微软雅黑" panose="020B0503020204020204" pitchFamily="34" charset="-122"/>
              </a:rPr>
              <a:t>心理素质包括：</a:t>
            </a:r>
          </a:p>
          <a:p>
            <a:pPr marL="800100" lvl="1" indent="-342900" eaLnBrk="1" hangingPunct="1">
              <a:lnSpc>
                <a:spcPct val="150000"/>
              </a:lnSpc>
              <a:buClr>
                <a:srgbClr val="000000"/>
              </a:buClr>
              <a:buSzPct val="7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品德素质（政治、思想、道德）</a:t>
            </a:r>
          </a:p>
          <a:p>
            <a:pPr marL="800100" lvl="1" indent="-342900" eaLnBrk="1" hangingPunct="1">
              <a:lnSpc>
                <a:spcPct val="150000"/>
              </a:lnSpc>
              <a:buSzPct val="7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文化素质（受教育程度）</a:t>
            </a:r>
          </a:p>
          <a:p>
            <a:pPr marL="800100" lvl="1" indent="-342900" eaLnBrk="1" hangingPunct="1">
              <a:lnSpc>
                <a:spcPct val="150000"/>
              </a:lnSpc>
              <a:buSzPct val="7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智能素质（知识、智力、技能、才能）</a:t>
            </a:r>
          </a:p>
          <a:p>
            <a:pPr marL="800100" lvl="1" indent="-342900" eaLnBrk="1" hangingPunct="1">
              <a:lnSpc>
                <a:spcPct val="150000"/>
              </a:lnSpc>
              <a:buSzPct val="70000"/>
              <a:buFont typeface="Wingdings" panose="05000000000000000000" charset="0"/>
              <a:buChar char="l"/>
            </a:pPr>
            <a:r>
              <a:rPr lang="zh-CN" altLang="en-US" sz="2295" dirty="0">
                <a:solidFill>
                  <a:schemeClr val="tx1"/>
                </a:solidFill>
                <a:latin typeface="微软雅黑" panose="020B0503020204020204" pitchFamily="34" charset="-122"/>
                <a:ea typeface="微软雅黑" panose="020B0503020204020204" pitchFamily="34" charset="-122"/>
              </a:rPr>
              <a:t>人格特征</a:t>
            </a:r>
          </a:p>
          <a:p>
            <a:pPr marL="342900" indent="-342900" eaLnBrk="1" hangingPunct="1">
              <a:lnSpc>
                <a:spcPct val="150000"/>
              </a:lnSpc>
              <a:buFont typeface="Arial" panose="020B0604020202020204" pitchFamily="34" charset="0"/>
              <a:buNone/>
            </a:pPr>
            <a:endParaRPr lang="en-US" altLang="zh-CN" sz="2295" dirty="0">
              <a:solidFill>
                <a:srgbClr val="004250"/>
              </a:solidFill>
              <a:latin typeface="微软雅黑" panose="020B0503020204020204" pitchFamily="34" charset="-122"/>
              <a:ea typeface="微软雅黑" panose="020B0503020204020204" pitchFamily="34" charset="-122"/>
            </a:endParaRPr>
          </a:p>
          <a:p>
            <a:pPr lvl="0">
              <a:lnSpc>
                <a:spcPct val="150000"/>
              </a:lnSpc>
              <a:defRPr/>
            </a:pPr>
            <a:endPar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9"/>
          <p:cNvSpPr>
            <a:spLocks noChangeArrowheads="1"/>
          </p:cNvSpPr>
          <p:nvPr/>
        </p:nvSpPr>
        <p:spPr bwMode="auto">
          <a:xfrm>
            <a:off x="1213923" y="475723"/>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288778" cy="4840048"/>
          </a:xfrm>
          <a:prstGeom prst="rect">
            <a:avLst/>
          </a:prstGeom>
          <a:noFill/>
          <a:ln>
            <a:miter lim="800000"/>
          </a:ln>
        </p:spPr>
        <p:txBody>
          <a:bodyPr vert="horz" wrap="square" lIns="87476" tIns="43738" rIns="87476" bIns="43738" numCol="1" anchor="t" anchorCtr="0" compatLnSpc="1"/>
          <a:lstStyle/>
          <a:p>
            <a:pPr>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65000"/>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）属于人力资源的一般特点</a:t>
            </a: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时间性         </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主观能动性</a:t>
            </a: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C. </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消费性          </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客观规律性      </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E.</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创造性</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】ABCE</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65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rPr>
              <a:t> </a:t>
            </a:r>
          </a:p>
        </p:txBody>
      </p:sp>
      <p:sp>
        <p:nvSpPr>
          <p:cNvPr id="5"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矩形 2"/>
          <p:cNvSpPr/>
          <p:nvPr/>
        </p:nvSpPr>
        <p:spPr>
          <a:xfrm>
            <a:off x="860838" y="1018070"/>
            <a:ext cx="6095240" cy="4338320"/>
          </a:xfrm>
          <a:prstGeom prst="rect">
            <a:avLst/>
          </a:prstGeom>
        </p:spPr>
        <p:txBody>
          <a:bodyPr>
            <a:spAutoFit/>
          </a:bodyPr>
          <a:lstStyle/>
          <a:p>
            <a:pPr>
              <a:lnSpc>
                <a:spcPct val="150000"/>
              </a:lnSpc>
              <a:buSzPct val="65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65000"/>
              <a:defRPr/>
            </a:pPr>
            <a:r>
              <a:rPr lang="en-US" altLang="zh-CN" sz="2295" dirty="0">
                <a:solidFill>
                  <a:schemeClr val="tx1"/>
                </a:solidFill>
                <a:latin typeface="微软雅黑" panose="020B0503020204020204" pitchFamily="34" charset="-122"/>
                <a:ea typeface="微软雅黑" panose="020B0503020204020204" pitchFamily="34" charset="-122"/>
              </a:rPr>
              <a:t>2.(    )</a:t>
            </a:r>
            <a:r>
              <a:rPr lang="zh-CN" altLang="en-US" sz="2295" dirty="0">
                <a:solidFill>
                  <a:schemeClr val="tx1"/>
                </a:solidFill>
                <a:latin typeface="微软雅黑" panose="020B0503020204020204" pitchFamily="34" charset="-122"/>
                <a:ea typeface="微软雅黑" panose="020B0503020204020204" pitchFamily="34" charset="-122"/>
              </a:rPr>
              <a:t>是人力资源管理理论的基本前提和基础。</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A. </a:t>
            </a:r>
            <a:r>
              <a:rPr lang="zh-CN" altLang="en-US" sz="2295" dirty="0">
                <a:solidFill>
                  <a:schemeClr val="tx1"/>
                </a:solidFill>
                <a:latin typeface="微软雅黑" panose="020B0503020204020204" pitchFamily="34" charset="-122"/>
                <a:ea typeface="微软雅黑" panose="020B0503020204020204" pitchFamily="34" charset="-122"/>
              </a:rPr>
              <a:t>人力资源管理目标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B. </a:t>
            </a:r>
            <a:r>
              <a:rPr lang="zh-CN" altLang="en-US" sz="2295" dirty="0">
                <a:solidFill>
                  <a:schemeClr val="tx1"/>
                </a:solidFill>
                <a:latin typeface="微软雅黑" panose="020B0503020204020204" pitchFamily="34" charset="-122"/>
                <a:ea typeface="微软雅黑" panose="020B0503020204020204" pitchFamily="34" charset="-122"/>
              </a:rPr>
              <a:t>人力资源对象</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C. </a:t>
            </a:r>
            <a:r>
              <a:rPr lang="zh-CN" altLang="en-US" sz="2295" dirty="0">
                <a:solidFill>
                  <a:schemeClr val="tx1"/>
                </a:solidFill>
                <a:latin typeface="微软雅黑" panose="020B0503020204020204" pitchFamily="34" charset="-122"/>
                <a:ea typeface="微软雅黑" panose="020B0503020204020204" pitchFamily="34" charset="-122"/>
              </a:rPr>
              <a:t>人力资源管理活动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D. </a:t>
            </a:r>
            <a:r>
              <a:rPr lang="zh-CN" altLang="en-US" sz="2295" dirty="0">
                <a:solidFill>
                  <a:schemeClr val="tx1"/>
                </a:solidFill>
                <a:latin typeface="微软雅黑" panose="020B0503020204020204" pitchFamily="34" charset="-122"/>
                <a:ea typeface="微软雅黑" panose="020B0503020204020204" pitchFamily="34" charset="-122"/>
              </a:rPr>
              <a:t>人力资源管理概念</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a:t>
            </a:r>
          </a:p>
          <a:p>
            <a:pPr lvl="0" fontAlgn="base">
              <a:lnSpc>
                <a:spcPct val="150000"/>
              </a:lnSpc>
              <a:spcBef>
                <a:spcPct val="0"/>
              </a:spcBef>
              <a:spcAft>
                <a:spcPct val="0"/>
              </a:spcAft>
              <a:defRPr/>
            </a:pPr>
            <a:endParaRPr lang="en-US" altLang="zh-CN"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288778" cy="5350325"/>
          </a:xfrm>
          <a:prstGeom prst="rect">
            <a:avLst/>
          </a:prstGeom>
          <a:noFill/>
          <a:ln>
            <a:miter lim="800000"/>
          </a:ln>
        </p:spPr>
        <p:txBody>
          <a:bodyPr vert="horz" wrap="square" lIns="87476" tIns="43738" rIns="87476" bIns="43738" numCol="1" anchor="t" anchorCtr="0" compatLnSpc="1"/>
          <a:lstStyle/>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现代人力资源管理的内容应</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以事为中心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以企业为中心</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以人为中心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以社会为中心</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5"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
        <p:nvSpPr>
          <p:cNvPr id="3" name="矩形 2"/>
          <p:cNvSpPr/>
          <p:nvPr/>
        </p:nvSpPr>
        <p:spPr>
          <a:xfrm>
            <a:off x="860838" y="1018070"/>
            <a:ext cx="6095240" cy="4338320"/>
          </a:xfrm>
          <a:prstGeom prst="rect">
            <a:avLst/>
          </a:prstGeom>
        </p:spPr>
        <p:txBody>
          <a:bodyPr>
            <a:spAutoFit/>
          </a:bodyPr>
          <a:lstStyle/>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rPr>
              <a:t>在管理形式上，现代人力资源管理是</a:t>
            </a:r>
            <a:r>
              <a:rPr lang="en-US" altLang="zh-CN" sz="2295" dirty="0">
                <a:solidFill>
                  <a:schemeClr val="tx1"/>
                </a:solidFill>
                <a:latin typeface="微软雅黑" panose="020B0503020204020204" pitchFamily="34" charset="-122"/>
                <a:ea typeface="微软雅黑" panose="020B0503020204020204" pitchFamily="34" charset="-122"/>
              </a:rPr>
              <a:t>(    )</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静态管理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权变管理</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动态管理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权威管理</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 </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288778" cy="5467265"/>
          </a:xfrm>
          <a:prstGeom prst="rect">
            <a:avLst/>
          </a:prstGeom>
          <a:noFill/>
          <a:ln>
            <a:miter lim="800000"/>
          </a:ln>
        </p:spPr>
        <p:txBody>
          <a:bodyPr vert="horz" wrap="square" lIns="87476" tIns="43738" rIns="87476" bIns="43738" numCol="1" anchor="t" anchorCtr="0" compatLnSpc="1"/>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5.</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在管理体制上，现代人力资源管理属于</a:t>
            </a: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主动开发型   </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以事为中心</a:t>
            </a:r>
            <a:b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b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被动反应型    </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以人为中心</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b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rPr>
            </a:b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15000"/>
              </a:lnSpc>
              <a:spcBef>
                <a:spcPct val="0"/>
              </a:spcBef>
              <a:spcAft>
                <a:spcPct val="0"/>
              </a:spcAft>
              <a:buClrTx/>
              <a:buSzPct val="65000"/>
              <a:buFont typeface="Wingdings" panose="05000000000000000000" pitchFamily="2" charset="2"/>
              <a:buChar char="l"/>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rPr>
              <a:t>                                                                    </a:t>
            </a:r>
          </a:p>
        </p:txBody>
      </p:sp>
      <p:sp>
        <p:nvSpPr>
          <p:cNvPr id="5"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999617" cy="539559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（二）人力资源开发的目标层次</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、人力资源开发的总体目标</a:t>
            </a:r>
            <a:b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b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）促进人的发展是人力资源开发的最高目标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）开发并有效运用人的潜能是根本目标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、人力资源开发的具体目标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）国家人力资源开发的目标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）劳动人事部门人力资源开发的目标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）教育部门人力资源开发的目标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）卫生医疗部门人力资源开发的目标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）企业人力资源开发的目标</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361666" cy="5248574"/>
          </a:xfrm>
          <a:prstGeom prst="rect">
            <a:avLst/>
          </a:prstGeom>
          <a:noFill/>
          <a:ln>
            <a:miter lim="800000"/>
          </a:ln>
        </p:spPr>
        <p:txBody>
          <a:bodyPr vert="horz" wrap="square" lIns="87476" tIns="43738" rIns="87476" bIns="43738" numCol="1" anchor="t" anchorCtr="0" compatLnSpc="1"/>
          <a:lstStyle/>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现代人力资源管理的三大基石不包括</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定编定岗定员定额</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员工的绩效管理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员工的引进与培养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员工的技能开发</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6"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8" y="1018070"/>
            <a:ext cx="6095240" cy="4338320"/>
          </a:xfrm>
          <a:prstGeom prst="rect">
            <a:avLst/>
          </a:prstGeom>
        </p:spPr>
        <p:txBody>
          <a:bodyPr>
            <a:spAutoFit/>
          </a:bodyPr>
          <a:lstStyle/>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7.</a:t>
            </a:r>
            <a:r>
              <a:rPr lang="zh-CN" altLang="en-US" sz="2295" dirty="0">
                <a:solidFill>
                  <a:schemeClr val="tx1"/>
                </a:solidFill>
                <a:latin typeface="微软雅黑" panose="020B0503020204020204" pitchFamily="34" charset="-122"/>
                <a:ea typeface="微软雅黑" panose="020B0503020204020204" pitchFamily="34" charset="-122"/>
              </a:rPr>
              <a:t>对组织而言，绩效管理的功能不包括（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组织发展的有力措施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规范员工的手段</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提高生产效率的途径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人事决策的基础</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9"/>
          <p:cNvSpPr>
            <a:spLocks noChangeArrowheads="1"/>
          </p:cNvSpPr>
          <p:nvPr/>
        </p:nvSpPr>
        <p:spPr bwMode="auto">
          <a:xfrm>
            <a:off x="1243768" y="490328"/>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第三节 现代企业人力资源管理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4955468" cy="220980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二、人力资源开发的理论体系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（一）人力资源的心理开发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（二）人力资源的生理开发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（三）人力资源的伦理开发</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6852305"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（四）人力资源的创新能力开发</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、人力资源创新能力的基本内涵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）对“创新”的理解</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所谓创新就是“建立一种新的生产函数”，把一种从来没有过的关于生产要素和生产条件的“新组合”引入生产体系，包括引进新产品，引用新技术，开辟新市场，控制原材料的新供应来源和实现企业的新组织等五种情况。</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7577208"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）人力资源创新能力的定义</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根据预定目标和任务，运用一切已知信息，开展能动思维活动，产生出某种新颖，独特，有社会或者个人价值的产品的智力品质。</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）人力资本与人力资源创新能力的联系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一般型人力资本；专业型人力资本；创新型人力资本</a:t>
            </a:r>
            <a:endPar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）影响人力资源创新能力的因素</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天赋；知识和技能；个人努力；文化；经济条件</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a:spLocks noChangeArrowheads="1"/>
          </p:cNvSpPr>
          <p:nvPr/>
        </p:nvSpPr>
        <p:spPr bwMode="auto">
          <a:xfrm>
            <a:off x="1312109"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第二节  人力资源开发</a:t>
            </a:r>
          </a:p>
        </p:txBody>
      </p:sp>
      <p:sp>
        <p:nvSpPr>
          <p:cNvPr id="3" name="Rectangle 3"/>
          <p:cNvSpPr txBox="1">
            <a:spLocks noChangeArrowheads="1"/>
          </p:cNvSpPr>
          <p:nvPr/>
        </p:nvSpPr>
        <p:spPr bwMode="auto">
          <a:xfrm>
            <a:off x="860838" y="1018070"/>
            <a:ext cx="5614577" cy="16789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、人力资源创新能力开发体系框架</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）人力资源创新条件建设体系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）人力资源创新能力运营体系</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3350</Words>
  <Application>Microsoft Office PowerPoint</Application>
  <PresentationFormat>宽屏</PresentationFormat>
  <Paragraphs>378</Paragraphs>
  <Slides>52</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52</vt:i4>
      </vt:variant>
    </vt:vector>
  </HeadingPairs>
  <TitlesOfParts>
    <vt:vector size="61" baseType="lpstr">
      <vt:lpstr>黑体</vt:lpstr>
      <vt:lpstr>华文新魏</vt:lpstr>
      <vt:lpstr>微软雅黑</vt:lpstr>
      <vt:lpstr>Arial</vt:lpstr>
      <vt:lpstr>Calibri</vt:lpstr>
      <vt:lpstr>Calibri Light</vt:lpstr>
      <vt:lpstr>Wingdings</vt:lpstr>
      <vt:lpstr>自定义设计方案</vt:lpstr>
      <vt:lpstr>1_自定义设计方案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366</cp:revision>
  <dcterms:created xsi:type="dcterms:W3CDTF">2015-04-07T05:51:00Z</dcterms:created>
  <dcterms:modified xsi:type="dcterms:W3CDTF">2021-06-08T05:10:19Z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