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3"/>
  </p:notesMasterIdLst>
  <p:sldIdLst>
    <p:sldId id="256" r:id="rId2"/>
    <p:sldId id="312" r:id="rId3"/>
    <p:sldId id="257" r:id="rId4"/>
    <p:sldId id="262" r:id="rId5"/>
    <p:sldId id="258" r:id="rId6"/>
    <p:sldId id="261" r:id="rId7"/>
    <p:sldId id="264" r:id="rId8"/>
    <p:sldId id="265" r:id="rId9"/>
    <p:sldId id="266" r:id="rId10"/>
    <p:sldId id="267" r:id="rId11"/>
    <p:sldId id="268" r:id="rId12"/>
    <p:sldId id="270" r:id="rId13"/>
    <p:sldId id="271" r:id="rId14"/>
    <p:sldId id="272" r:id="rId15"/>
    <p:sldId id="273" r:id="rId16"/>
    <p:sldId id="274" r:id="rId17"/>
    <p:sldId id="275" r:id="rId18"/>
    <p:sldId id="277" r:id="rId19"/>
    <p:sldId id="276"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306" r:id="rId35"/>
    <p:sldId id="307" r:id="rId36"/>
    <p:sldId id="293" r:id="rId37"/>
    <p:sldId id="292" r:id="rId38"/>
    <p:sldId id="294" r:id="rId39"/>
    <p:sldId id="295" r:id="rId40"/>
    <p:sldId id="296" r:id="rId41"/>
    <p:sldId id="297" r:id="rId42"/>
    <p:sldId id="298" r:id="rId43"/>
    <p:sldId id="299" r:id="rId44"/>
    <p:sldId id="300" r:id="rId45"/>
    <p:sldId id="301" r:id="rId46"/>
    <p:sldId id="302" r:id="rId47"/>
    <p:sldId id="303" r:id="rId48"/>
    <p:sldId id="309" r:id="rId49"/>
    <p:sldId id="310" r:id="rId50"/>
    <p:sldId id="311" r:id="rId51"/>
    <p:sldId id="313" r:id="rId5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116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41982A-4CD7-4718-9B44-9EDCECA7D7F6}" type="datetimeFigureOut">
              <a:rPr lang="zh-CN" altLang="en-US" smtClean="0"/>
              <a:pPr/>
              <a:t>2019/7/29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88D79E-F8EC-4F3A-A1B8-CC0E6C2933C5}" type="slidenum">
              <a:rPr lang="zh-CN" altLang="en-US" smtClean="0"/>
              <a:pPr/>
              <a:t>‹#›</a:t>
            </a:fld>
            <a:endParaRPr lang="zh-CN" altLang="en-US"/>
          </a:p>
        </p:txBody>
      </p:sp>
    </p:spTree>
    <p:extLst>
      <p:ext uri="{BB962C8B-B14F-4D97-AF65-F5344CB8AC3E}">
        <p14:creationId xmlns="" xmlns:p14="http://schemas.microsoft.com/office/powerpoint/2010/main" val="1454946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A88D79E-F8EC-4F3A-A1B8-CC0E6C2933C5}" type="slidenum">
              <a:rPr lang="zh-CN" altLang="en-US" smtClean="0"/>
              <a:pPr/>
              <a:t>15</a:t>
            </a:fld>
            <a:endParaRPr lang="zh-CN" altLang="en-US"/>
          </a:p>
        </p:txBody>
      </p:sp>
    </p:spTree>
    <p:extLst>
      <p:ext uri="{BB962C8B-B14F-4D97-AF65-F5344CB8AC3E}">
        <p14:creationId xmlns="" xmlns:p14="http://schemas.microsoft.com/office/powerpoint/2010/main" val="33529859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30300" y="4050834"/>
            <a:ext cx="5825202"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C2441292-7EFA-43E2-B6DB-853A13FF870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E1B36E3-FF4A-4DDB-A187-4DB3B248EBBB}" type="slidenum">
              <a:rPr lang="zh-CN" altLang="en-US" smtClean="0"/>
              <a:pPr/>
              <a:t>‹#›</a:t>
            </a:fld>
            <a:endParaRPr lang="zh-CN" altLang="en-US"/>
          </a:p>
        </p:txBody>
      </p:sp>
    </p:spTree>
    <p:extLst>
      <p:ext uri="{BB962C8B-B14F-4D97-AF65-F5344CB8AC3E}">
        <p14:creationId xmlns="" xmlns:p14="http://schemas.microsoft.com/office/powerpoint/2010/main" val="1599351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C2441292-7EFA-43E2-B6DB-853A13FF870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E1B36E3-FF4A-4DDB-A187-4DB3B248EBBB}" type="slidenum">
              <a:rPr lang="zh-CN" altLang="en-US" smtClean="0"/>
              <a:pPr/>
              <a:t>‹#›</a:t>
            </a:fld>
            <a:endParaRPr lang="zh-CN" altLang="en-US"/>
          </a:p>
        </p:txBody>
      </p:sp>
    </p:spTree>
    <p:extLst>
      <p:ext uri="{BB962C8B-B14F-4D97-AF65-F5344CB8AC3E}">
        <p14:creationId xmlns="" xmlns:p14="http://schemas.microsoft.com/office/powerpoint/2010/main" val="2320272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C2441292-7EFA-43E2-B6DB-853A13FF870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E1B36E3-FF4A-4DDB-A187-4DB3B248EBBB}" type="slidenum">
              <a:rPr lang="zh-CN" altLang="en-US" smtClean="0"/>
              <a:pPr/>
              <a:t>‹#›</a:t>
            </a:fld>
            <a:endParaRPr lang="zh-CN" altLang="en-US"/>
          </a:p>
        </p:txBody>
      </p:sp>
      <p:sp>
        <p:nvSpPr>
          <p:cNvPr id="20" name="TextBox 19"/>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sz="1800" dirty="0">
              <a:solidFill>
                <a:schemeClr val="accent1">
                  <a:lumMod val="60000"/>
                  <a:lumOff val="40000"/>
                </a:schemeClr>
              </a:solidFill>
              <a:latin typeface="Arial"/>
            </a:endParaRPr>
          </a:p>
        </p:txBody>
      </p:sp>
    </p:spTree>
    <p:extLst>
      <p:ext uri="{BB962C8B-B14F-4D97-AF65-F5344CB8AC3E}">
        <p14:creationId xmlns="" xmlns:p14="http://schemas.microsoft.com/office/powerpoint/2010/main" val="19016009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C2441292-7EFA-43E2-B6DB-853A13FF870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E1B36E3-FF4A-4DDB-A187-4DB3B248EBBB}" type="slidenum">
              <a:rPr lang="zh-CN" altLang="en-US" smtClean="0"/>
              <a:pPr/>
              <a:t>‹#›</a:t>
            </a:fld>
            <a:endParaRPr lang="zh-CN" altLang="en-US"/>
          </a:p>
        </p:txBody>
      </p:sp>
    </p:spTree>
    <p:extLst>
      <p:ext uri="{BB962C8B-B14F-4D97-AF65-F5344CB8AC3E}">
        <p14:creationId xmlns="" xmlns:p14="http://schemas.microsoft.com/office/powerpoint/2010/main" val="4979313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C2441292-7EFA-43E2-B6DB-853A13FF870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E1B36E3-FF4A-4DDB-A187-4DB3B248EBBB}" type="slidenum">
              <a:rPr lang="zh-CN" altLang="en-US" smtClean="0"/>
              <a:pPr/>
              <a:t>‹#›</a:t>
            </a:fld>
            <a:endParaRPr lang="zh-CN" altLang="en-US"/>
          </a:p>
        </p:txBody>
      </p:sp>
      <p:sp>
        <p:nvSpPr>
          <p:cNvPr id="24" name="TextBox 23"/>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 xmlns:p14="http://schemas.microsoft.com/office/powerpoint/2010/main" val="34315311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0" y="609600"/>
            <a:ext cx="6441152"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C2441292-7EFA-43E2-B6DB-853A13FF870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E1B36E3-FF4A-4DDB-A187-4DB3B248EBBB}" type="slidenum">
              <a:rPr lang="zh-CN" altLang="en-US" smtClean="0"/>
              <a:pPr/>
              <a:t>‹#›</a:t>
            </a:fld>
            <a:endParaRPr lang="zh-CN" altLang="en-US"/>
          </a:p>
        </p:txBody>
      </p:sp>
    </p:spTree>
    <p:extLst>
      <p:ext uri="{BB962C8B-B14F-4D97-AF65-F5344CB8AC3E}">
        <p14:creationId xmlns="" xmlns:p14="http://schemas.microsoft.com/office/powerpoint/2010/main" val="8436563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2441292-7EFA-43E2-B6DB-853A13FF870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E1B36E3-FF4A-4DDB-A187-4DB3B248EBBB}" type="slidenum">
              <a:rPr lang="zh-CN" altLang="en-US" smtClean="0"/>
              <a:pPr/>
              <a:t>‹#›</a:t>
            </a:fld>
            <a:endParaRPr lang="zh-CN" altLang="en-US"/>
          </a:p>
        </p:txBody>
      </p:sp>
    </p:spTree>
    <p:extLst>
      <p:ext uri="{BB962C8B-B14F-4D97-AF65-F5344CB8AC3E}">
        <p14:creationId xmlns="" xmlns:p14="http://schemas.microsoft.com/office/powerpoint/2010/main" val="7705597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609600"/>
            <a:ext cx="978557"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508001" y="609600"/>
            <a:ext cx="5295113" cy="5251450"/>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2441292-7EFA-43E2-B6DB-853A13FF870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E1B36E3-FF4A-4DDB-A187-4DB3B248EBBB}" type="slidenum">
              <a:rPr lang="zh-CN" altLang="en-US" smtClean="0"/>
              <a:pPr/>
              <a:t>‹#›</a:t>
            </a:fld>
            <a:endParaRPr lang="zh-CN" altLang="en-US"/>
          </a:p>
        </p:txBody>
      </p:sp>
    </p:spTree>
    <p:extLst>
      <p:ext uri="{BB962C8B-B14F-4D97-AF65-F5344CB8AC3E}">
        <p14:creationId xmlns="" xmlns:p14="http://schemas.microsoft.com/office/powerpoint/2010/main" val="1185130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2441292-7EFA-43E2-B6DB-853A13FF870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E1B36E3-FF4A-4DDB-A187-4DB3B248EBBB}" type="slidenum">
              <a:rPr lang="zh-CN" altLang="en-US" smtClean="0"/>
              <a:pPr/>
              <a:t>‹#›</a:t>
            </a:fld>
            <a:endParaRPr lang="zh-CN" altLang="en-US"/>
          </a:p>
        </p:txBody>
      </p:sp>
    </p:spTree>
    <p:extLst>
      <p:ext uri="{BB962C8B-B14F-4D97-AF65-F5344CB8AC3E}">
        <p14:creationId xmlns="" xmlns:p14="http://schemas.microsoft.com/office/powerpoint/2010/main" val="1684667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68"/>
            <a:ext cx="6447501"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C2441292-7EFA-43E2-B6DB-853A13FF870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E1B36E3-FF4A-4DDB-A187-4DB3B248EBBB}" type="slidenum">
              <a:rPr lang="zh-CN" altLang="en-US" smtClean="0"/>
              <a:pPr/>
              <a:t>‹#›</a:t>
            </a:fld>
            <a:endParaRPr lang="zh-CN" altLang="en-US"/>
          </a:p>
        </p:txBody>
      </p:sp>
    </p:spTree>
    <p:extLst>
      <p:ext uri="{BB962C8B-B14F-4D97-AF65-F5344CB8AC3E}">
        <p14:creationId xmlns="" xmlns:p14="http://schemas.microsoft.com/office/powerpoint/2010/main" val="1819168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508001" y="2160589"/>
            <a:ext cx="3138026" cy="3880772"/>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2441292-7EFA-43E2-B6DB-853A13FF8700}"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E1B36E3-FF4A-4DDB-A187-4DB3B248EBBB}" type="slidenum">
              <a:rPr lang="zh-CN" altLang="en-US" smtClean="0"/>
              <a:pPr/>
              <a:t>‹#›</a:t>
            </a:fld>
            <a:endParaRPr lang="zh-CN" altLang="en-US"/>
          </a:p>
        </p:txBody>
      </p:sp>
    </p:spTree>
    <p:extLst>
      <p:ext uri="{BB962C8B-B14F-4D97-AF65-F5344CB8AC3E}">
        <p14:creationId xmlns="" xmlns:p14="http://schemas.microsoft.com/office/powerpoint/2010/main" val="2408040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6809"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506809" y="2737246"/>
            <a:ext cx="3139217"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3816287"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3816288" y="2737246"/>
            <a:ext cx="3139213"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2441292-7EFA-43E2-B6DB-853A13FF8700}" type="datetimeFigureOut">
              <a:rPr lang="zh-CN" altLang="en-US" smtClean="0"/>
              <a:pPr/>
              <a:t>2019/7/29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E1B36E3-FF4A-4DDB-A187-4DB3B248EBBB}" type="slidenum">
              <a:rPr lang="zh-CN" altLang="en-US" smtClean="0"/>
              <a:pPr/>
              <a:t>‹#›</a:t>
            </a:fld>
            <a:endParaRPr lang="zh-CN" altLang="en-US"/>
          </a:p>
        </p:txBody>
      </p:sp>
    </p:spTree>
    <p:extLst>
      <p:ext uri="{BB962C8B-B14F-4D97-AF65-F5344CB8AC3E}">
        <p14:creationId xmlns="" xmlns:p14="http://schemas.microsoft.com/office/powerpoint/2010/main" val="2324807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2441292-7EFA-43E2-B6DB-853A13FF8700}" type="datetimeFigureOut">
              <a:rPr lang="zh-CN" altLang="en-US" smtClean="0"/>
              <a:pPr/>
              <a:t>2019/7/29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E1B36E3-FF4A-4DDB-A187-4DB3B248EBBB}" type="slidenum">
              <a:rPr lang="zh-CN" altLang="en-US" smtClean="0"/>
              <a:pPr/>
              <a:t>‹#›</a:t>
            </a:fld>
            <a:endParaRPr lang="zh-CN" altLang="en-US"/>
          </a:p>
        </p:txBody>
      </p:sp>
    </p:spTree>
    <p:extLst>
      <p:ext uri="{BB962C8B-B14F-4D97-AF65-F5344CB8AC3E}">
        <p14:creationId xmlns="" xmlns:p14="http://schemas.microsoft.com/office/powerpoint/2010/main" val="1813684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441292-7EFA-43E2-B6DB-853A13FF8700}" type="datetimeFigureOut">
              <a:rPr lang="zh-CN" altLang="en-US" smtClean="0"/>
              <a:pPr/>
              <a:t>2019/7/29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E1B36E3-FF4A-4DDB-A187-4DB3B248EBBB}" type="slidenum">
              <a:rPr lang="zh-CN" altLang="en-US" smtClean="0"/>
              <a:pPr/>
              <a:t>‹#›</a:t>
            </a:fld>
            <a:endParaRPr lang="zh-CN" altLang="en-US"/>
          </a:p>
        </p:txBody>
      </p:sp>
    </p:spTree>
    <p:extLst>
      <p:ext uri="{BB962C8B-B14F-4D97-AF65-F5344CB8AC3E}">
        <p14:creationId xmlns="" xmlns:p14="http://schemas.microsoft.com/office/powerpoint/2010/main" val="2910347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570346" y="514925"/>
            <a:ext cx="3385156" cy="552643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C2441292-7EFA-43E2-B6DB-853A13FF8700}"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E1B36E3-FF4A-4DDB-A187-4DB3B248EBBB}" type="slidenum">
              <a:rPr lang="zh-CN" altLang="en-US" smtClean="0"/>
              <a:pPr/>
              <a:t>‹#›</a:t>
            </a:fld>
            <a:endParaRPr lang="zh-CN" altLang="en-US"/>
          </a:p>
        </p:txBody>
      </p:sp>
    </p:spTree>
    <p:extLst>
      <p:ext uri="{BB962C8B-B14F-4D97-AF65-F5344CB8AC3E}">
        <p14:creationId xmlns="" xmlns:p14="http://schemas.microsoft.com/office/powerpoint/2010/main" val="3610424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4800600"/>
            <a:ext cx="64475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508001"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C2441292-7EFA-43E2-B6DB-853A13FF8700}"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E1B36E3-FF4A-4DDB-A187-4DB3B248EBBB}" type="slidenum">
              <a:rPr lang="zh-CN" altLang="en-US" smtClean="0"/>
              <a:pPr/>
              <a:t>‹#›</a:t>
            </a:fld>
            <a:endParaRPr lang="zh-CN" altLang="en-US"/>
          </a:p>
        </p:txBody>
      </p:sp>
    </p:spTree>
    <p:extLst>
      <p:ext uri="{BB962C8B-B14F-4D97-AF65-F5344CB8AC3E}">
        <p14:creationId xmlns="" xmlns:p14="http://schemas.microsoft.com/office/powerpoint/2010/main" val="17301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5403850" y="6041363"/>
            <a:ext cx="683954"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2441292-7EFA-43E2-B6DB-853A13FF8700}" type="datetimeFigureOut">
              <a:rPr lang="zh-CN" altLang="en-US" smtClean="0"/>
              <a:pPr/>
              <a:t>2019/7/29</a:t>
            </a:fld>
            <a:endParaRPr lang="zh-CN" altLang="en-US"/>
          </a:p>
        </p:txBody>
      </p:sp>
      <p:sp>
        <p:nvSpPr>
          <p:cNvPr id="5" name="Footer Placeholder 4"/>
          <p:cNvSpPr>
            <a:spLocks noGrp="1"/>
          </p:cNvSpPr>
          <p:nvPr>
            <p:ph type="ftr" sz="quarter" idx="3"/>
          </p:nvPr>
        </p:nvSpPr>
        <p:spPr>
          <a:xfrm>
            <a:off x="508001" y="6041363"/>
            <a:ext cx="472320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42998" y="6041363"/>
            <a:ext cx="512504" cy="365125"/>
          </a:xfrm>
          <a:prstGeom prst="rect">
            <a:avLst/>
          </a:prstGeom>
        </p:spPr>
        <p:txBody>
          <a:bodyPr vert="horz" lIns="91440" tIns="45720" rIns="91440" bIns="45720" rtlCol="0" anchor="ctr"/>
          <a:lstStyle>
            <a:lvl1pPr algn="r">
              <a:defRPr sz="900">
                <a:solidFill>
                  <a:schemeClr val="accent1"/>
                </a:solidFill>
              </a:defRPr>
            </a:lvl1pPr>
          </a:lstStyle>
          <a:p>
            <a:fld id="{CE1B36E3-FF4A-4DDB-A187-4DB3B248EBBB}" type="slidenum">
              <a:rPr lang="zh-CN" altLang="en-US" smtClean="0"/>
              <a:pPr/>
              <a:t>‹#›</a:t>
            </a:fld>
            <a:endParaRPr lang="zh-CN" altLang="en-US"/>
          </a:p>
        </p:txBody>
      </p:sp>
    </p:spTree>
    <p:extLst>
      <p:ext uri="{BB962C8B-B14F-4D97-AF65-F5344CB8AC3E}">
        <p14:creationId xmlns="" xmlns:p14="http://schemas.microsoft.com/office/powerpoint/2010/main" val="22280698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31383" y="2281871"/>
            <a:ext cx="5404315" cy="1646302"/>
          </a:xfrm>
        </p:spPr>
        <p:txBody>
          <a:bodyPr anchor="ctr"/>
          <a:lstStyle/>
          <a:p>
            <a:r>
              <a:rPr lang="zh-CN" altLang="en-US" dirty="0"/>
              <a:t>第</a:t>
            </a:r>
            <a:r>
              <a:rPr lang="en-US" altLang="zh-CN" dirty="0"/>
              <a:t>1</a:t>
            </a:r>
            <a:r>
              <a:rPr lang="zh-CN" altLang="en-US" dirty="0"/>
              <a:t>章  学科</a:t>
            </a:r>
            <a:r>
              <a:rPr lang="zh-CN" altLang="en-US" dirty="0" smtClean="0"/>
              <a:t>概论</a:t>
            </a:r>
            <a:endParaRPr lang="zh-CN" altLang="en-US" dirty="0"/>
          </a:p>
        </p:txBody>
      </p:sp>
    </p:spTree>
    <p:extLst>
      <p:ext uri="{BB962C8B-B14F-4D97-AF65-F5344CB8AC3E}">
        <p14:creationId xmlns="" xmlns:p14="http://schemas.microsoft.com/office/powerpoint/2010/main" val="39840719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节  企业人力资源管理性质</a:t>
            </a:r>
            <a:endParaRPr lang="zh-CN" altLang="en-US" dirty="0"/>
          </a:p>
        </p:txBody>
      </p:sp>
      <p:sp>
        <p:nvSpPr>
          <p:cNvPr id="3" name="文本框 2"/>
          <p:cNvSpPr txBox="1"/>
          <p:nvPr/>
        </p:nvSpPr>
        <p:spPr>
          <a:xfrm>
            <a:off x="508002" y="1930400"/>
            <a:ext cx="7353608" cy="3416320"/>
          </a:xfrm>
          <a:prstGeom prst="rect">
            <a:avLst/>
          </a:prstGeom>
          <a:noFill/>
        </p:spPr>
        <p:txBody>
          <a:bodyPr wrap="square" rtlCol="0">
            <a:spAutoFit/>
          </a:bodyPr>
          <a:lstStyle/>
          <a:p>
            <a:pPr>
              <a:buFont typeface="Arial" panose="020B0604020202020204" pitchFamily="34" charset="0"/>
              <a:buNone/>
            </a:pPr>
            <a:r>
              <a:rPr lang="en-US" altLang="zh-CN" sz="2400" dirty="0" smtClean="0"/>
              <a:t>2</a:t>
            </a:r>
            <a:r>
              <a:rPr lang="en-US" altLang="zh-CN" sz="2400" dirty="0"/>
              <a:t>.</a:t>
            </a:r>
            <a:r>
              <a:rPr lang="zh-CN" altLang="en-US" sz="2400" dirty="0" smtClean="0"/>
              <a:t>企业管理</a:t>
            </a:r>
            <a:endParaRPr lang="en-US" altLang="zh-CN" sz="2400" dirty="0" smtClean="0"/>
          </a:p>
          <a:p>
            <a:pPr>
              <a:buFont typeface="Arial" panose="020B0604020202020204" pitchFamily="34" charset="0"/>
              <a:buNone/>
            </a:pPr>
            <a:endParaRPr lang="zh-CN" altLang="en-US" sz="2400" dirty="0"/>
          </a:p>
          <a:p>
            <a:r>
              <a:rPr lang="zh-CN" altLang="en-US" sz="2400" dirty="0">
                <a:latin typeface="+mn-ea"/>
              </a:rPr>
              <a:t>企业管理是对于微观效益组织的管理。其任务是根据市场需要开展生产经营活动，通过有计划的资源整合提高协作效率，节约交易成本，实现经营收益。</a:t>
            </a:r>
            <a:endParaRPr lang="en-US" altLang="zh-CN" sz="2400" dirty="0">
              <a:latin typeface="+mn-ea"/>
            </a:endParaRPr>
          </a:p>
          <a:p>
            <a:pPr>
              <a:buFont typeface="Arial" panose="020B0604020202020204" pitchFamily="34" charset="0"/>
              <a:buNone/>
            </a:pPr>
            <a:endParaRPr lang="zh-CN" altLang="en-US" sz="2400" dirty="0"/>
          </a:p>
          <a:p>
            <a:pPr marL="342900" indent="-342900">
              <a:buFont typeface="Wingdings" panose="05000000000000000000" pitchFamily="2" charset="2"/>
              <a:buChar char="ü"/>
            </a:pPr>
            <a:r>
              <a:rPr lang="zh-CN" altLang="en-US" sz="2400" dirty="0"/>
              <a:t>微观效益组织、市场竞争组织</a:t>
            </a:r>
          </a:p>
          <a:p>
            <a:pPr marL="342900" indent="-342900">
              <a:buFont typeface="Wingdings" panose="05000000000000000000" pitchFamily="2" charset="2"/>
              <a:buChar char="ü"/>
            </a:pPr>
            <a:r>
              <a:rPr lang="zh-CN" altLang="en-US" sz="2400" dirty="0"/>
              <a:t>资源配置、分工协作、管理成本、经济效益</a:t>
            </a:r>
          </a:p>
          <a:p>
            <a:pPr>
              <a:buFont typeface="Arial" panose="020B0604020202020204" pitchFamily="34" charset="0"/>
              <a:buNone/>
            </a:pPr>
            <a:endParaRPr lang="zh-CN" altLang="en-US" sz="2400" dirty="0"/>
          </a:p>
        </p:txBody>
      </p:sp>
    </p:spTree>
    <p:extLst>
      <p:ext uri="{BB962C8B-B14F-4D97-AF65-F5344CB8AC3E}">
        <p14:creationId xmlns="" xmlns:p14="http://schemas.microsoft.com/office/powerpoint/2010/main" val="16969889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节  企业人力资源管理性质</a:t>
            </a:r>
            <a:endParaRPr lang="zh-CN" altLang="en-US" dirty="0"/>
          </a:p>
        </p:txBody>
      </p:sp>
      <p:sp>
        <p:nvSpPr>
          <p:cNvPr id="3" name="文本框 2"/>
          <p:cNvSpPr txBox="1"/>
          <p:nvPr/>
        </p:nvSpPr>
        <p:spPr>
          <a:xfrm>
            <a:off x="508002" y="1930399"/>
            <a:ext cx="7175188" cy="3108543"/>
          </a:xfrm>
          <a:prstGeom prst="rect">
            <a:avLst/>
          </a:prstGeom>
          <a:noFill/>
        </p:spPr>
        <p:txBody>
          <a:bodyPr wrap="square" rtlCol="0">
            <a:spAutoFit/>
          </a:bodyPr>
          <a:lstStyle/>
          <a:p>
            <a:pPr>
              <a:buFont typeface="Arial" panose="020B0604020202020204" pitchFamily="34" charset="0"/>
              <a:buNone/>
            </a:pPr>
            <a:r>
              <a:rPr lang="zh-CN" altLang="en-US" sz="2800" dirty="0" smtClean="0"/>
              <a:t>二、企业员工管理</a:t>
            </a:r>
            <a:endParaRPr lang="en-US" altLang="zh-CN" sz="2800" dirty="0" smtClean="0"/>
          </a:p>
          <a:p>
            <a:pPr>
              <a:buFont typeface="Arial" panose="020B0604020202020204" pitchFamily="34" charset="0"/>
              <a:buNone/>
            </a:pPr>
            <a:endParaRPr lang="en-US" altLang="zh-CN" sz="2400" dirty="0" smtClean="0"/>
          </a:p>
          <a:p>
            <a:pPr>
              <a:buFont typeface="Arial" panose="020B0604020202020204" pitchFamily="34" charset="0"/>
              <a:buNone/>
            </a:pPr>
            <a:r>
              <a:rPr lang="zh-CN" altLang="en-US" sz="2400" dirty="0" smtClean="0"/>
              <a:t>员工</a:t>
            </a:r>
            <a:r>
              <a:rPr lang="zh-CN" altLang="en-US" sz="2400" dirty="0"/>
              <a:t>管理是企业管理的基本环节，任务是为生产经营活动提供合适员工，从人的能力、动力角度提高分工协作效率。为此必须做好选人、用人、留人、育人等一系列工作。随着企业发展，分工协作复杂化，这些工作逐渐从直接的生产经营活动中分离出来，成为一种专业化的特殊管理职能。</a:t>
            </a:r>
          </a:p>
        </p:txBody>
      </p:sp>
    </p:spTree>
    <p:extLst>
      <p:ext uri="{BB962C8B-B14F-4D97-AF65-F5344CB8AC3E}">
        <p14:creationId xmlns="" xmlns:p14="http://schemas.microsoft.com/office/powerpoint/2010/main" val="37362242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节  企业人力资源管理性质</a:t>
            </a:r>
            <a:endParaRPr lang="zh-CN" altLang="en-US" dirty="0"/>
          </a:p>
        </p:txBody>
      </p:sp>
      <p:sp>
        <p:nvSpPr>
          <p:cNvPr id="3" name="文本框 2"/>
          <p:cNvSpPr txBox="1"/>
          <p:nvPr/>
        </p:nvSpPr>
        <p:spPr>
          <a:xfrm>
            <a:off x="508001" y="1930400"/>
            <a:ext cx="7543179" cy="3416320"/>
          </a:xfrm>
          <a:prstGeom prst="rect">
            <a:avLst/>
          </a:prstGeom>
          <a:noFill/>
        </p:spPr>
        <p:txBody>
          <a:bodyPr wrap="square" rtlCol="0">
            <a:spAutoFit/>
          </a:bodyPr>
          <a:lstStyle/>
          <a:p>
            <a:pPr>
              <a:buFont typeface="Arial" panose="020B0604020202020204" pitchFamily="34" charset="0"/>
              <a:buNone/>
            </a:pPr>
            <a:r>
              <a:rPr lang="en-US" altLang="zh-CN" sz="2400" dirty="0"/>
              <a:t>1.</a:t>
            </a:r>
            <a:r>
              <a:rPr lang="zh-CN" altLang="en-US" sz="2400" dirty="0"/>
              <a:t>广义员工</a:t>
            </a:r>
            <a:r>
              <a:rPr lang="zh-CN" altLang="en-US" sz="2400" dirty="0" smtClean="0"/>
              <a:t>管理</a:t>
            </a:r>
            <a:endParaRPr lang="en-US" altLang="zh-CN" sz="2400" dirty="0" smtClean="0"/>
          </a:p>
          <a:p>
            <a:pPr>
              <a:buFont typeface="Arial" panose="020B0604020202020204" pitchFamily="34" charset="0"/>
              <a:buNone/>
            </a:pPr>
            <a:endParaRPr lang="zh-CN" altLang="en-US" sz="2400" dirty="0"/>
          </a:p>
          <a:p>
            <a:r>
              <a:rPr lang="zh-CN" altLang="en-US" sz="2400" dirty="0"/>
              <a:t>广义员工管理是所有管理者的共同工作，源于企业管理的如下要求。</a:t>
            </a:r>
            <a:endParaRPr lang="en-US" altLang="zh-CN" sz="2400" dirty="0"/>
          </a:p>
          <a:p>
            <a:pPr>
              <a:buFont typeface="Arial" panose="020B0604020202020204" pitchFamily="34" charset="0"/>
              <a:buNone/>
            </a:pPr>
            <a:endParaRPr lang="zh-CN" altLang="en-US" sz="2400" dirty="0"/>
          </a:p>
          <a:p>
            <a:pPr marL="342900" indent="-342900">
              <a:buFont typeface="Wingdings" panose="05000000000000000000" pitchFamily="2" charset="2"/>
              <a:buChar char="ü"/>
            </a:pPr>
            <a:r>
              <a:rPr lang="zh-CN" altLang="en-US" sz="2400" dirty="0"/>
              <a:t>分工协作</a:t>
            </a:r>
          </a:p>
          <a:p>
            <a:pPr marL="342900" indent="-342900">
              <a:buFont typeface="Wingdings" panose="05000000000000000000" pitchFamily="2" charset="2"/>
              <a:buChar char="ü"/>
            </a:pPr>
            <a:r>
              <a:rPr lang="zh-CN" altLang="en-US" sz="2400" dirty="0"/>
              <a:t>协调指挥</a:t>
            </a:r>
          </a:p>
          <a:p>
            <a:pPr marL="342900" indent="-342900">
              <a:buFont typeface="Wingdings" panose="05000000000000000000" pitchFamily="2" charset="2"/>
              <a:buChar char="ü"/>
            </a:pPr>
            <a:r>
              <a:rPr lang="zh-CN" altLang="en-US" sz="2400" dirty="0"/>
              <a:t>工作激励</a:t>
            </a:r>
          </a:p>
          <a:p>
            <a:pPr>
              <a:buFont typeface="Arial" panose="020B0604020202020204" pitchFamily="34" charset="0"/>
              <a:buNone/>
            </a:pPr>
            <a:endParaRPr lang="zh-CN" altLang="en-US" sz="2400" dirty="0"/>
          </a:p>
        </p:txBody>
      </p:sp>
    </p:spTree>
    <p:extLst>
      <p:ext uri="{BB962C8B-B14F-4D97-AF65-F5344CB8AC3E}">
        <p14:creationId xmlns="" xmlns:p14="http://schemas.microsoft.com/office/powerpoint/2010/main" val="41146751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节  企业人力资源管理性质</a:t>
            </a:r>
            <a:endParaRPr lang="zh-CN" altLang="en-US" dirty="0"/>
          </a:p>
        </p:txBody>
      </p:sp>
      <p:sp>
        <p:nvSpPr>
          <p:cNvPr id="3" name="文本框 2"/>
          <p:cNvSpPr txBox="1"/>
          <p:nvPr/>
        </p:nvSpPr>
        <p:spPr>
          <a:xfrm>
            <a:off x="508001" y="1930400"/>
            <a:ext cx="7520877" cy="3785652"/>
          </a:xfrm>
          <a:prstGeom prst="rect">
            <a:avLst/>
          </a:prstGeom>
          <a:noFill/>
        </p:spPr>
        <p:txBody>
          <a:bodyPr wrap="square" rtlCol="0">
            <a:spAutoFit/>
          </a:bodyPr>
          <a:lstStyle/>
          <a:p>
            <a:pPr>
              <a:buFont typeface="Arial" panose="020B0604020202020204" pitchFamily="34" charset="0"/>
              <a:buNone/>
            </a:pPr>
            <a:r>
              <a:rPr lang="en-US" altLang="zh-CN" sz="2400" dirty="0"/>
              <a:t>2.</a:t>
            </a:r>
            <a:r>
              <a:rPr lang="zh-CN" altLang="en-US" sz="2400" dirty="0"/>
              <a:t>狭义员工</a:t>
            </a:r>
            <a:r>
              <a:rPr lang="zh-CN" altLang="en-US" sz="2400" dirty="0" smtClean="0"/>
              <a:t>管理</a:t>
            </a:r>
            <a:endParaRPr lang="en-US" altLang="zh-CN" sz="2400" dirty="0" smtClean="0"/>
          </a:p>
          <a:p>
            <a:pPr>
              <a:buFont typeface="Arial" panose="020B0604020202020204" pitchFamily="34" charset="0"/>
              <a:buNone/>
            </a:pPr>
            <a:endParaRPr lang="zh-CN" altLang="en-US" sz="2400" dirty="0"/>
          </a:p>
          <a:p>
            <a:r>
              <a:rPr lang="zh-CN" altLang="en-US" sz="2400" dirty="0"/>
              <a:t>狭义员工管理是广义员工管理的专门化，其特点是从改善人员状况的角度提高企业生产经营效益。在实际工作中主要涉及四个方面内容。</a:t>
            </a:r>
            <a:endParaRPr lang="en-US" altLang="zh-CN" sz="2400" dirty="0"/>
          </a:p>
          <a:p>
            <a:pPr>
              <a:buFont typeface="Arial" panose="020B0604020202020204" pitchFamily="34" charset="0"/>
              <a:buNone/>
            </a:pPr>
            <a:endParaRPr lang="zh-CN" altLang="en-US" sz="2400" dirty="0"/>
          </a:p>
          <a:p>
            <a:pPr marL="342900" indent="-342900">
              <a:buFont typeface="Wingdings" panose="05000000000000000000" pitchFamily="2" charset="2"/>
              <a:buChar char="ü"/>
            </a:pPr>
            <a:r>
              <a:rPr lang="zh-CN" altLang="en-US" sz="2400" dirty="0"/>
              <a:t>获取合适人员</a:t>
            </a:r>
          </a:p>
          <a:p>
            <a:pPr marL="342900" indent="-342900">
              <a:buFont typeface="Wingdings" panose="05000000000000000000" pitchFamily="2" charset="2"/>
              <a:buChar char="ü"/>
            </a:pPr>
            <a:r>
              <a:rPr lang="zh-CN" altLang="en-US" sz="2400" dirty="0"/>
              <a:t>改进劳动效率</a:t>
            </a:r>
          </a:p>
          <a:p>
            <a:pPr marL="342900" indent="-342900">
              <a:buFont typeface="Wingdings" panose="05000000000000000000" pitchFamily="2" charset="2"/>
              <a:buChar char="ü"/>
            </a:pPr>
            <a:r>
              <a:rPr lang="zh-CN" altLang="en-US" sz="2400" dirty="0"/>
              <a:t>降低人工成本</a:t>
            </a:r>
          </a:p>
          <a:p>
            <a:pPr marL="342900" indent="-342900">
              <a:buFont typeface="Wingdings" panose="05000000000000000000" pitchFamily="2" charset="2"/>
              <a:buChar char="ü"/>
            </a:pPr>
            <a:r>
              <a:rPr lang="zh-CN" altLang="en-US" sz="2400" dirty="0"/>
              <a:t>减少劳动纠纷</a:t>
            </a:r>
          </a:p>
        </p:txBody>
      </p:sp>
    </p:spTree>
    <p:extLst>
      <p:ext uri="{BB962C8B-B14F-4D97-AF65-F5344CB8AC3E}">
        <p14:creationId xmlns="" xmlns:p14="http://schemas.microsoft.com/office/powerpoint/2010/main" val="5766482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节  企业人力资源管理性质</a:t>
            </a:r>
            <a:endParaRPr lang="zh-CN" altLang="en-US" dirty="0"/>
          </a:p>
        </p:txBody>
      </p:sp>
      <p:sp>
        <p:nvSpPr>
          <p:cNvPr id="5" name="文本框 2"/>
          <p:cNvSpPr txBox="1"/>
          <p:nvPr/>
        </p:nvSpPr>
        <p:spPr>
          <a:xfrm>
            <a:off x="508001" y="1930400"/>
            <a:ext cx="7453970" cy="1938992"/>
          </a:xfrm>
          <a:prstGeom prst="rect">
            <a:avLst/>
          </a:prstGeom>
          <a:noFill/>
        </p:spPr>
        <p:txBody>
          <a:bodyPr wrap="square" rtlCol="0">
            <a:spAutoFit/>
          </a:bodyPr>
          <a:lstStyle/>
          <a:p>
            <a:r>
              <a:rPr lang="en-US" altLang="zh-CN" sz="2400" dirty="0" smtClean="0"/>
              <a:t>3.</a:t>
            </a:r>
            <a:r>
              <a:rPr lang="zh-CN" altLang="en-US" sz="2400" dirty="0" smtClean="0"/>
              <a:t>员工管理发展</a:t>
            </a:r>
            <a:endParaRPr lang="en-US" altLang="zh-CN" sz="2400" dirty="0" smtClean="0"/>
          </a:p>
          <a:p>
            <a:pPr>
              <a:buFont typeface="Arial" panose="020B0604020202020204" pitchFamily="34" charset="0"/>
              <a:buNone/>
            </a:pPr>
            <a:endParaRPr lang="zh-CN" altLang="en-US" sz="2400" dirty="0" smtClean="0"/>
          </a:p>
          <a:p>
            <a:r>
              <a:rPr lang="zh-CN" altLang="zh-CN" sz="2400" dirty="0" smtClean="0"/>
              <a:t>狭义员工管理从广义员工管理中分离出来，是企业生产经营活动不断发展的结果，其中管理范围的扩大与管理方式的复杂化是狭义员工管理演进的动力。</a:t>
            </a:r>
            <a:endParaRPr lang="zh-CN" altLang="en-US" sz="2400" dirty="0"/>
          </a:p>
        </p:txBody>
      </p:sp>
    </p:spTree>
    <p:extLst>
      <p:ext uri="{BB962C8B-B14F-4D97-AF65-F5344CB8AC3E}">
        <p14:creationId xmlns="" xmlns:p14="http://schemas.microsoft.com/office/powerpoint/2010/main" val="15765212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节  企业人力资源管理性质</a:t>
            </a:r>
            <a:endParaRPr lang="zh-CN" altLang="en-US" dirty="0"/>
          </a:p>
        </p:txBody>
      </p:sp>
      <p:sp>
        <p:nvSpPr>
          <p:cNvPr id="3" name="文本框 2"/>
          <p:cNvSpPr txBox="1"/>
          <p:nvPr/>
        </p:nvSpPr>
        <p:spPr>
          <a:xfrm>
            <a:off x="508001" y="1808923"/>
            <a:ext cx="7309004" cy="2308324"/>
          </a:xfrm>
          <a:prstGeom prst="rect">
            <a:avLst/>
          </a:prstGeom>
          <a:noFill/>
        </p:spPr>
        <p:txBody>
          <a:bodyPr wrap="square" rtlCol="0">
            <a:spAutoFit/>
          </a:bodyPr>
          <a:lstStyle/>
          <a:p>
            <a:pPr>
              <a:buFont typeface="Arial" charset="0"/>
              <a:buNone/>
              <a:defRPr/>
            </a:pPr>
            <a:r>
              <a:rPr lang="zh-CN" altLang="en-US" sz="2400" dirty="0" smtClean="0"/>
              <a:t>人力资源管理是员工管理的一种特殊形态，其特点在于把员工劳动能力作为企业生存发展依托的基本资源，不仅从成本控制角度进行员工监管，而且从投入产出角度进行员工开发，通过骨干员工队伍建设促进企业的可持续发展。与此相应，人力资源管理强调企业和员工之间的双向促进、共同发展。</a:t>
            </a:r>
            <a:endParaRPr lang="zh-CN" altLang="en-US" sz="2400" dirty="0"/>
          </a:p>
        </p:txBody>
      </p:sp>
    </p:spTree>
    <p:extLst>
      <p:ext uri="{BB962C8B-B14F-4D97-AF65-F5344CB8AC3E}">
        <p14:creationId xmlns="" xmlns:p14="http://schemas.microsoft.com/office/powerpoint/2010/main" val="19294029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节  企业人力资源管理性质</a:t>
            </a:r>
            <a:endParaRPr lang="zh-CN" altLang="en-US" dirty="0"/>
          </a:p>
        </p:txBody>
      </p:sp>
      <p:sp>
        <p:nvSpPr>
          <p:cNvPr id="3" name="文本框 2"/>
          <p:cNvSpPr txBox="1"/>
          <p:nvPr/>
        </p:nvSpPr>
        <p:spPr>
          <a:xfrm>
            <a:off x="508001" y="1729409"/>
            <a:ext cx="7208643" cy="4585871"/>
          </a:xfrm>
          <a:prstGeom prst="rect">
            <a:avLst/>
          </a:prstGeom>
          <a:noFill/>
        </p:spPr>
        <p:txBody>
          <a:bodyPr wrap="square" rtlCol="0">
            <a:spAutoFit/>
          </a:bodyPr>
          <a:lstStyle/>
          <a:p>
            <a:pPr>
              <a:buFont typeface="Arial" panose="020B0604020202020204" pitchFamily="34" charset="0"/>
              <a:buNone/>
            </a:pPr>
            <a:r>
              <a:rPr lang="zh-CN" altLang="en-US" sz="2800" b="1" dirty="0" smtClean="0"/>
              <a:t>三、企业人力资源管理</a:t>
            </a:r>
            <a:endParaRPr lang="en-US" altLang="zh-CN" sz="2800" b="1" dirty="0" smtClean="0"/>
          </a:p>
          <a:p>
            <a:pPr>
              <a:buFont typeface="Arial" panose="020B0604020202020204" pitchFamily="34" charset="0"/>
              <a:buNone/>
            </a:pPr>
            <a:endParaRPr lang="en-US" altLang="zh-CN" sz="2400" b="1" dirty="0" smtClean="0"/>
          </a:p>
          <a:p>
            <a:pPr>
              <a:buFont typeface="Arial" panose="020B0604020202020204" pitchFamily="34" charset="0"/>
              <a:buNone/>
            </a:pPr>
            <a:r>
              <a:rPr lang="en-US" altLang="zh-CN" sz="2400" b="1" dirty="0" smtClean="0"/>
              <a:t>1.</a:t>
            </a:r>
            <a:r>
              <a:rPr lang="zh-CN" altLang="en-US" sz="2400" b="1" dirty="0" smtClean="0"/>
              <a:t>人力资源管理的产生</a:t>
            </a:r>
            <a:endParaRPr lang="en-US" altLang="zh-CN" sz="2400" b="1" dirty="0" smtClean="0"/>
          </a:p>
          <a:p>
            <a:pPr>
              <a:buFont typeface="Arial" panose="020B0604020202020204" pitchFamily="34" charset="0"/>
              <a:buNone/>
            </a:pPr>
            <a:endParaRPr lang="en-US" altLang="zh-CN" sz="2400" dirty="0" smtClean="0"/>
          </a:p>
          <a:p>
            <a:pPr marL="58737" lvl="1" indent="-342900">
              <a:buFont typeface="Wingdings" panose="05000000000000000000" pitchFamily="2" charset="2"/>
              <a:buChar char="ü"/>
            </a:pPr>
            <a:r>
              <a:rPr lang="en-US" altLang="zh-CN" sz="2400" dirty="0" smtClean="0"/>
              <a:t>“</a:t>
            </a:r>
            <a:r>
              <a:rPr lang="zh-CN" altLang="zh-CN" sz="2400" dirty="0" smtClean="0"/>
              <a:t>人力资源</a:t>
            </a:r>
            <a:r>
              <a:rPr lang="en-US" altLang="zh-CN" sz="2400" dirty="0" smtClean="0"/>
              <a:t>”</a:t>
            </a:r>
            <a:r>
              <a:rPr lang="zh-CN" altLang="zh-CN" sz="2400" dirty="0" smtClean="0"/>
              <a:t>一词由管理学家彼得</a:t>
            </a:r>
            <a:r>
              <a:rPr lang="en-US" altLang="zh-CN" sz="2400" dirty="0" smtClean="0"/>
              <a:t>·</a:t>
            </a:r>
            <a:r>
              <a:rPr lang="zh-CN" altLang="zh-CN" sz="2400" dirty="0" smtClean="0"/>
              <a:t>德鲁克在《管理实践》一书中提出。</a:t>
            </a:r>
            <a:endParaRPr lang="en-US" altLang="zh-CN" sz="2400" dirty="0" smtClean="0"/>
          </a:p>
          <a:p>
            <a:pPr marL="58737" lvl="1" indent="-342900">
              <a:buFont typeface="Wingdings" panose="05000000000000000000" pitchFamily="2" charset="2"/>
              <a:buChar char="ü"/>
            </a:pPr>
            <a:r>
              <a:rPr lang="zh-CN" altLang="zh-CN" sz="2400" dirty="0" smtClean="0"/>
              <a:t>怀特</a:t>
            </a:r>
            <a:r>
              <a:rPr lang="en-US" altLang="zh-CN" sz="2400" dirty="0" smtClean="0"/>
              <a:t>·</a:t>
            </a:r>
            <a:r>
              <a:rPr lang="zh-CN" altLang="zh-CN" sz="2400" dirty="0" smtClean="0"/>
              <a:t>巴克在《人力资源功能》一书中系统地探讨了人力资源管理的任务与方法。</a:t>
            </a:r>
            <a:endParaRPr lang="en-US" altLang="zh-CN" sz="2400" dirty="0" smtClean="0"/>
          </a:p>
          <a:p>
            <a:pPr marL="58737" lvl="1" indent="-342900">
              <a:buFont typeface="Wingdings" panose="05000000000000000000" pitchFamily="2" charset="2"/>
              <a:buChar char="ü"/>
            </a:pPr>
            <a:r>
              <a:rPr lang="zh-CN" altLang="zh-CN" sz="2400" dirty="0" smtClean="0"/>
              <a:t>到</a:t>
            </a:r>
            <a:r>
              <a:rPr lang="en-US" altLang="zh-CN" sz="2400" dirty="0" smtClean="0"/>
              <a:t>20</a:t>
            </a:r>
            <a:r>
              <a:rPr lang="zh-CN" altLang="zh-CN" sz="2400" dirty="0" smtClean="0"/>
              <a:t>世纪</a:t>
            </a:r>
            <a:r>
              <a:rPr lang="en-US" altLang="zh-CN" sz="2400" dirty="0" smtClean="0"/>
              <a:t>70</a:t>
            </a:r>
            <a:r>
              <a:rPr lang="zh-CN" altLang="zh-CN" sz="2400" dirty="0" smtClean="0"/>
              <a:t>年代中期，</a:t>
            </a:r>
            <a:r>
              <a:rPr lang="en-US" altLang="zh-CN" sz="2400" dirty="0" smtClean="0"/>
              <a:t>“</a:t>
            </a:r>
            <a:r>
              <a:rPr lang="zh-CN" altLang="zh-CN" sz="2400" dirty="0" smtClean="0"/>
              <a:t>人力资源管理</a:t>
            </a:r>
            <a:r>
              <a:rPr lang="en-US" altLang="zh-CN" sz="2400" dirty="0" smtClean="0"/>
              <a:t>”</a:t>
            </a:r>
            <a:r>
              <a:rPr lang="zh-CN" altLang="zh-CN" sz="2400" dirty="0" smtClean="0"/>
              <a:t>一词已经得到广泛认可，成为公认的管理工作领域。</a:t>
            </a:r>
            <a:endParaRPr lang="zh-CN" altLang="en-US" sz="2400" dirty="0" smtClean="0"/>
          </a:p>
          <a:p>
            <a:endParaRPr lang="zh-CN" altLang="en-US" sz="2400" dirty="0" smtClean="0"/>
          </a:p>
          <a:p>
            <a:endParaRPr lang="zh-CN" altLang="en-US" sz="2400" dirty="0"/>
          </a:p>
        </p:txBody>
      </p:sp>
    </p:spTree>
    <p:extLst>
      <p:ext uri="{BB962C8B-B14F-4D97-AF65-F5344CB8AC3E}">
        <p14:creationId xmlns="" xmlns:p14="http://schemas.microsoft.com/office/powerpoint/2010/main" val="26803464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节  企业人力资源管理性质</a:t>
            </a:r>
            <a:endParaRPr lang="zh-CN" altLang="en-US" dirty="0"/>
          </a:p>
        </p:txBody>
      </p:sp>
      <p:sp>
        <p:nvSpPr>
          <p:cNvPr id="3" name="文本框 2"/>
          <p:cNvSpPr txBox="1"/>
          <p:nvPr/>
        </p:nvSpPr>
        <p:spPr>
          <a:xfrm>
            <a:off x="508001" y="1729409"/>
            <a:ext cx="7264399" cy="2677656"/>
          </a:xfrm>
          <a:prstGeom prst="rect">
            <a:avLst/>
          </a:prstGeom>
          <a:noFill/>
        </p:spPr>
        <p:txBody>
          <a:bodyPr wrap="square" rtlCol="0">
            <a:spAutoFit/>
          </a:bodyPr>
          <a:lstStyle/>
          <a:p>
            <a:pPr>
              <a:buFont typeface="Arial" panose="020B0604020202020204" pitchFamily="34" charset="0"/>
              <a:buNone/>
            </a:pPr>
            <a:r>
              <a:rPr lang="en-US" altLang="zh-CN" sz="2400" dirty="0"/>
              <a:t>2</a:t>
            </a:r>
            <a:r>
              <a:rPr lang="zh-CN" altLang="en-US" sz="2400" dirty="0"/>
              <a:t>、人力资源管理的原则</a:t>
            </a:r>
          </a:p>
          <a:p>
            <a:pPr>
              <a:buFont typeface="Arial" panose="020B0604020202020204" pitchFamily="34" charset="0"/>
              <a:buNone/>
            </a:pPr>
            <a:endParaRPr lang="zh-CN" altLang="en-US" sz="2400" dirty="0"/>
          </a:p>
          <a:p>
            <a:pPr marL="342900" indent="-342900">
              <a:buFont typeface="Wingdings" panose="05000000000000000000" pitchFamily="2" charset="2"/>
              <a:buChar char="ü"/>
            </a:pPr>
            <a:r>
              <a:rPr lang="zh-CN" altLang="en-US" sz="2400" dirty="0"/>
              <a:t>相互促进：从单方面强调利用员工能力提高企业效益转变为同时强调利用企业能力提升员工价值</a:t>
            </a:r>
          </a:p>
          <a:p>
            <a:pPr marL="342900" indent="-342900">
              <a:buFont typeface="Wingdings" panose="05000000000000000000" pitchFamily="2" charset="2"/>
              <a:buChar char="ü"/>
            </a:pPr>
            <a:r>
              <a:rPr lang="zh-CN" altLang="en-US" sz="2400" dirty="0"/>
              <a:t>共同发展：从单方面关注企业的生存发展转变为同时关注员工如何依托企业获得发展</a:t>
            </a:r>
          </a:p>
          <a:p>
            <a:pPr>
              <a:buFont typeface="Arial" panose="020B0604020202020204" pitchFamily="34" charset="0"/>
              <a:buNone/>
            </a:pPr>
            <a:endParaRPr lang="zh-CN" altLang="en-US" sz="2400" b="1" dirty="0"/>
          </a:p>
        </p:txBody>
      </p:sp>
    </p:spTree>
    <p:extLst>
      <p:ext uri="{BB962C8B-B14F-4D97-AF65-F5344CB8AC3E}">
        <p14:creationId xmlns="" xmlns:p14="http://schemas.microsoft.com/office/powerpoint/2010/main" val="18238315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3" name="文本框 2"/>
          <p:cNvSpPr txBox="1"/>
          <p:nvPr/>
        </p:nvSpPr>
        <p:spPr>
          <a:xfrm>
            <a:off x="1466646" y="1674583"/>
            <a:ext cx="5701070" cy="3178884"/>
          </a:xfrm>
          <a:prstGeom prst="rect">
            <a:avLst/>
          </a:prstGeom>
          <a:noFill/>
        </p:spPr>
        <p:txBody>
          <a:bodyPr wrap="square" rtlCol="0">
            <a:spAutoFit/>
          </a:bodyPr>
          <a:lstStyle/>
          <a:p>
            <a:pPr indent="455613">
              <a:lnSpc>
                <a:spcPct val="150000"/>
              </a:lnSpc>
              <a:buFont typeface="Arial" panose="020B0604020202020204" pitchFamily="34" charset="0"/>
              <a:buNone/>
            </a:pPr>
            <a:endParaRPr lang="en-US" altLang="zh-CN" sz="2800" dirty="0" smtClean="0">
              <a:latin typeface="华文新魏" panose="02010800040101010101" pitchFamily="2" charset="-122"/>
              <a:ea typeface="华文新魏" panose="02010800040101010101" pitchFamily="2" charset="-122"/>
            </a:endParaRPr>
          </a:p>
          <a:p>
            <a:pPr indent="455613">
              <a:lnSpc>
                <a:spcPct val="150000"/>
              </a:lnSpc>
              <a:buFont typeface="Arial" panose="020B0604020202020204" pitchFamily="34" charset="0"/>
              <a:buNone/>
            </a:pPr>
            <a:r>
              <a:rPr lang="zh-CN" altLang="en-US" sz="2800" dirty="0" smtClean="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1</a:t>
            </a:r>
            <a:r>
              <a:rPr lang="zh-CN" altLang="en-US" sz="2800" dirty="0">
                <a:latin typeface="华文新魏" panose="02010800040101010101" pitchFamily="2" charset="-122"/>
                <a:ea typeface="华文新魏" panose="02010800040101010101" pitchFamily="2" charset="-122"/>
              </a:rPr>
              <a:t>节  企业人力资源管理性质</a:t>
            </a:r>
          </a:p>
          <a:p>
            <a:pPr indent="455613">
              <a:lnSpc>
                <a:spcPct val="150000"/>
              </a:lnSpc>
              <a:buFont typeface="Arial" panose="020B0604020202020204" pitchFamily="34" charset="0"/>
              <a:buNone/>
            </a:pPr>
            <a:r>
              <a:rPr lang="zh-CN" altLang="en-US" sz="2800" dirty="0">
                <a:solidFill>
                  <a:srgbClr val="FF0000"/>
                </a:solidFill>
                <a:latin typeface="华文新魏" panose="02010800040101010101" pitchFamily="2" charset="-122"/>
                <a:ea typeface="华文新魏" panose="02010800040101010101" pitchFamily="2" charset="-122"/>
              </a:rPr>
              <a:t>第</a:t>
            </a:r>
            <a:r>
              <a:rPr lang="en-US" altLang="zh-CN" sz="2800" dirty="0">
                <a:solidFill>
                  <a:srgbClr val="FF0000"/>
                </a:solidFill>
                <a:latin typeface="华文新魏" panose="02010800040101010101" pitchFamily="2" charset="-122"/>
                <a:ea typeface="华文新魏" panose="02010800040101010101" pitchFamily="2" charset="-122"/>
              </a:rPr>
              <a:t>2</a:t>
            </a:r>
            <a:r>
              <a:rPr lang="zh-CN" altLang="en-US" sz="2800" dirty="0">
                <a:solidFill>
                  <a:srgbClr val="FF0000"/>
                </a:solidFill>
                <a:latin typeface="华文新魏" panose="02010800040101010101" pitchFamily="2" charset="-122"/>
                <a:ea typeface="华文新魏" panose="02010800040101010101" pitchFamily="2" charset="-122"/>
              </a:rPr>
              <a:t>节  企业人力资源管理活动</a:t>
            </a:r>
          </a:p>
          <a:p>
            <a:pPr indent="455613">
              <a:lnSpc>
                <a:spcPct val="150000"/>
              </a:lnSpc>
              <a:buFont typeface="Arial" panose="020B0604020202020204" pitchFamily="34" charset="0"/>
              <a:buNone/>
            </a:pPr>
            <a:r>
              <a:rPr lang="zh-CN" altLang="en-US" sz="2800" dirty="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3</a:t>
            </a:r>
            <a:r>
              <a:rPr lang="zh-CN" altLang="en-US" sz="2800" dirty="0">
                <a:latin typeface="华文新魏" panose="02010800040101010101" pitchFamily="2" charset="-122"/>
                <a:ea typeface="华文新魏" panose="02010800040101010101" pitchFamily="2" charset="-122"/>
              </a:rPr>
              <a:t>节  企业人力资源管理发展</a:t>
            </a:r>
          </a:p>
          <a:p>
            <a:pPr indent="455613">
              <a:lnSpc>
                <a:spcPct val="150000"/>
              </a:lnSpc>
              <a:buFont typeface="Arial" panose="020B0604020202020204" pitchFamily="34" charset="0"/>
              <a:buNone/>
            </a:pPr>
            <a:endParaRPr lang="zh-CN" altLang="en-US" sz="2400" dirty="0">
              <a:latin typeface="华文新魏" panose="02010800040101010101" pitchFamily="2" charset="-122"/>
              <a:ea typeface="华文新魏" panose="02010800040101010101" pitchFamily="2" charset="-122"/>
            </a:endParaRPr>
          </a:p>
        </p:txBody>
      </p:sp>
    </p:spTree>
    <p:extLst>
      <p:ext uri="{BB962C8B-B14F-4D97-AF65-F5344CB8AC3E}">
        <p14:creationId xmlns="" xmlns:p14="http://schemas.microsoft.com/office/powerpoint/2010/main" val="32243276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453242" cy="1320800"/>
          </a:xfrm>
        </p:spPr>
        <p:txBody>
          <a:bodyPr/>
          <a:lstStyle/>
          <a:p>
            <a:r>
              <a:rPr lang="zh-CN" altLang="en-US" dirty="0"/>
              <a:t>第</a:t>
            </a:r>
            <a:r>
              <a:rPr lang="en-US" altLang="zh-CN" dirty="0"/>
              <a:t>2</a:t>
            </a:r>
            <a:r>
              <a:rPr lang="zh-CN" altLang="en-US" dirty="0"/>
              <a:t>节    企业人力资源管理活动</a:t>
            </a:r>
          </a:p>
        </p:txBody>
      </p:sp>
      <p:sp>
        <p:nvSpPr>
          <p:cNvPr id="3" name="文本框 2"/>
          <p:cNvSpPr txBox="1"/>
          <p:nvPr/>
        </p:nvSpPr>
        <p:spPr>
          <a:xfrm>
            <a:off x="508001" y="1729409"/>
            <a:ext cx="7175189" cy="1938992"/>
          </a:xfrm>
          <a:prstGeom prst="rect">
            <a:avLst/>
          </a:prstGeom>
          <a:noFill/>
        </p:spPr>
        <p:txBody>
          <a:bodyPr wrap="square" rtlCol="0">
            <a:spAutoFit/>
          </a:bodyPr>
          <a:lstStyle/>
          <a:p>
            <a:pPr>
              <a:buFont typeface="Arial" panose="020B0604020202020204" pitchFamily="34" charset="0"/>
              <a:buNone/>
            </a:pPr>
            <a:r>
              <a:rPr lang="zh-CN" altLang="en-US" sz="2400" dirty="0"/>
              <a:t>作为员工管理的一种特殊形态，人力资源管理的特点在于从员工价值提升角度促进企业的可持续发展。为此必须改进员工队伍状况，优化人力资源配置，提高生产经营效益。人力资源管理的任务与措施由此展开，形成了专门的人力资源管理职能。</a:t>
            </a:r>
          </a:p>
        </p:txBody>
      </p:sp>
    </p:spTree>
    <p:extLst>
      <p:ext uri="{BB962C8B-B14F-4D97-AF65-F5344CB8AC3E}">
        <p14:creationId xmlns="" xmlns:p14="http://schemas.microsoft.com/office/powerpoint/2010/main" val="4160079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normAutofit lnSpcReduction="10000"/>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453242" cy="1320800"/>
          </a:xfrm>
        </p:spPr>
        <p:txBody>
          <a:bodyPr/>
          <a:lstStyle/>
          <a:p>
            <a:r>
              <a:rPr lang="zh-CN" altLang="en-US" dirty="0"/>
              <a:t>人力资源管理机制示意图</a:t>
            </a:r>
          </a:p>
        </p:txBody>
      </p:sp>
      <p:sp>
        <p:nvSpPr>
          <p:cNvPr id="4" name="矩形 3"/>
          <p:cNvSpPr/>
          <p:nvPr/>
        </p:nvSpPr>
        <p:spPr>
          <a:xfrm>
            <a:off x="329785" y="3802063"/>
            <a:ext cx="2359025" cy="792162"/>
          </a:xfrm>
          <a:prstGeom prst="rect">
            <a:avLst/>
          </a:prstGeom>
          <a:gradFill>
            <a:gsLst>
              <a:gs pos="0">
                <a:srgbClr val="5E9EFF"/>
              </a:gs>
              <a:gs pos="39999">
                <a:srgbClr val="85C2FF"/>
              </a:gs>
              <a:gs pos="70000">
                <a:srgbClr val="C4D6EB"/>
              </a:gs>
              <a:gs pos="100000">
                <a:srgbClr val="FFEBFA"/>
              </a:gs>
            </a:gsLst>
            <a:lin ang="5400000" scaled="0"/>
          </a:gradFill>
          <a:ln w="6350"/>
        </p:spPr>
        <p:style>
          <a:lnRef idx="2">
            <a:schemeClr val="dk1"/>
          </a:lnRef>
          <a:fillRef idx="1">
            <a:schemeClr val="lt1"/>
          </a:fillRef>
          <a:effectRef idx="0">
            <a:schemeClr val="dk1"/>
          </a:effectRef>
          <a:fontRef idx="minor">
            <a:schemeClr val="dk1"/>
          </a:fontRef>
        </p:style>
        <p:txBody>
          <a:bodyPr lIns="91376" tIns="45688" rIns="91376" bIns="45688" anchor="ctr"/>
          <a:lstStyle/>
          <a:p>
            <a:pPr algn="ctr" defTabSz="1042252" eaLnBrk="1" hangingPunct="1">
              <a:defRPr/>
            </a:pPr>
            <a:r>
              <a:rPr lang="zh-CN" altLang="en-US" dirty="0">
                <a:solidFill>
                  <a:srgbClr val="000000"/>
                </a:solidFill>
                <a:latin typeface="华文新魏" pitchFamily="2" charset="-122"/>
                <a:ea typeface="华文新魏" pitchFamily="2" charset="-122"/>
              </a:rPr>
              <a:t>人力资源实践</a:t>
            </a:r>
          </a:p>
        </p:txBody>
      </p:sp>
      <p:sp>
        <p:nvSpPr>
          <p:cNvPr id="5" name="矩形 4"/>
          <p:cNvSpPr/>
          <p:nvPr/>
        </p:nvSpPr>
        <p:spPr>
          <a:xfrm>
            <a:off x="3426998" y="3802063"/>
            <a:ext cx="2359025" cy="792162"/>
          </a:xfrm>
          <a:prstGeom prst="rect">
            <a:avLst/>
          </a:prstGeom>
          <a:gradFill>
            <a:gsLst>
              <a:gs pos="0">
                <a:srgbClr val="5E9EFF"/>
              </a:gs>
              <a:gs pos="39999">
                <a:srgbClr val="85C2FF"/>
              </a:gs>
              <a:gs pos="70000">
                <a:srgbClr val="C4D6EB"/>
              </a:gs>
              <a:gs pos="100000">
                <a:srgbClr val="FFEBFA"/>
              </a:gs>
            </a:gsLst>
            <a:lin ang="5400000" scaled="0"/>
          </a:gradFill>
          <a:ln w="6350"/>
        </p:spPr>
        <p:style>
          <a:lnRef idx="2">
            <a:schemeClr val="dk1"/>
          </a:lnRef>
          <a:fillRef idx="1">
            <a:schemeClr val="lt1"/>
          </a:fillRef>
          <a:effectRef idx="0">
            <a:schemeClr val="dk1"/>
          </a:effectRef>
          <a:fontRef idx="minor">
            <a:schemeClr val="dk1"/>
          </a:fontRef>
        </p:style>
        <p:txBody>
          <a:bodyPr lIns="91376" tIns="45688" rIns="91376" bIns="45688" anchor="ctr"/>
          <a:lstStyle/>
          <a:p>
            <a:pPr algn="ctr" defTabSz="1042252">
              <a:defRPr/>
            </a:pPr>
            <a:r>
              <a:rPr lang="zh-CN" altLang="en-US" dirty="0">
                <a:solidFill>
                  <a:srgbClr val="000000"/>
                </a:solidFill>
                <a:latin typeface="华文新魏" pitchFamily="2" charset="-122"/>
                <a:ea typeface="华文新魏" pitchFamily="2" charset="-122"/>
              </a:rPr>
              <a:t>员工队伍状况</a:t>
            </a:r>
          </a:p>
        </p:txBody>
      </p:sp>
      <p:sp>
        <p:nvSpPr>
          <p:cNvPr id="6" name="矩形 5"/>
          <p:cNvSpPr/>
          <p:nvPr/>
        </p:nvSpPr>
        <p:spPr>
          <a:xfrm>
            <a:off x="6522623" y="3802063"/>
            <a:ext cx="2359025" cy="792162"/>
          </a:xfrm>
          <a:prstGeom prst="rect">
            <a:avLst/>
          </a:prstGeom>
          <a:gradFill>
            <a:gsLst>
              <a:gs pos="0">
                <a:srgbClr val="5E9EFF"/>
              </a:gs>
              <a:gs pos="39999">
                <a:srgbClr val="85C2FF"/>
              </a:gs>
              <a:gs pos="70000">
                <a:srgbClr val="C4D6EB"/>
              </a:gs>
              <a:gs pos="100000">
                <a:srgbClr val="FFEBFA"/>
              </a:gs>
            </a:gsLst>
            <a:lin ang="5400000" scaled="0"/>
          </a:gradFill>
          <a:ln w="6350"/>
        </p:spPr>
        <p:style>
          <a:lnRef idx="2">
            <a:schemeClr val="dk1"/>
          </a:lnRef>
          <a:fillRef idx="1">
            <a:schemeClr val="lt1"/>
          </a:fillRef>
          <a:effectRef idx="0">
            <a:schemeClr val="dk1"/>
          </a:effectRef>
          <a:fontRef idx="minor">
            <a:schemeClr val="dk1"/>
          </a:fontRef>
        </p:style>
        <p:txBody>
          <a:bodyPr lIns="91376" tIns="45688" rIns="91376" bIns="45688" anchor="ctr"/>
          <a:lstStyle/>
          <a:p>
            <a:pPr algn="ctr" defTabSz="1042252">
              <a:defRPr/>
            </a:pPr>
            <a:r>
              <a:rPr lang="zh-CN" altLang="en-US" dirty="0">
                <a:solidFill>
                  <a:srgbClr val="000000"/>
                </a:solidFill>
                <a:latin typeface="华文新魏" pitchFamily="2" charset="-122"/>
                <a:ea typeface="华文新魏" pitchFamily="2" charset="-122"/>
              </a:rPr>
              <a:t>企业经营效益</a:t>
            </a:r>
          </a:p>
        </p:txBody>
      </p:sp>
      <p:sp>
        <p:nvSpPr>
          <p:cNvPr id="7" name="矩形 6"/>
          <p:cNvSpPr/>
          <p:nvPr/>
        </p:nvSpPr>
        <p:spPr>
          <a:xfrm>
            <a:off x="3426998" y="1930400"/>
            <a:ext cx="2359025" cy="711200"/>
          </a:xfrm>
          <a:prstGeom prst="rect">
            <a:avLst/>
          </a:prstGeom>
          <a:gradFill>
            <a:gsLst>
              <a:gs pos="0">
                <a:srgbClr val="5E9EFF"/>
              </a:gs>
              <a:gs pos="39999">
                <a:srgbClr val="85C2FF"/>
              </a:gs>
              <a:gs pos="70000">
                <a:srgbClr val="C4D6EB"/>
              </a:gs>
              <a:gs pos="100000">
                <a:srgbClr val="FFEBFA"/>
              </a:gs>
            </a:gsLst>
            <a:lin ang="5400000" scaled="0"/>
          </a:gradFill>
          <a:ln w="6350"/>
        </p:spPr>
        <p:style>
          <a:lnRef idx="2">
            <a:schemeClr val="dk1"/>
          </a:lnRef>
          <a:fillRef idx="1">
            <a:schemeClr val="lt1"/>
          </a:fillRef>
          <a:effectRef idx="0">
            <a:schemeClr val="dk1"/>
          </a:effectRef>
          <a:fontRef idx="minor">
            <a:schemeClr val="dk1"/>
          </a:fontRef>
        </p:style>
        <p:txBody>
          <a:bodyPr lIns="91376" tIns="45688" rIns="91376" bIns="45688" anchor="ctr"/>
          <a:lstStyle/>
          <a:p>
            <a:pPr algn="ctr" defTabSz="1042252">
              <a:defRPr/>
            </a:pPr>
            <a:r>
              <a:rPr lang="zh-CN" altLang="en-US" dirty="0">
                <a:solidFill>
                  <a:srgbClr val="000000"/>
                </a:solidFill>
                <a:latin typeface="华文新魏" pitchFamily="2" charset="-122"/>
                <a:ea typeface="华文新魏" pitchFamily="2" charset="-122"/>
              </a:rPr>
              <a:t>环境与战略</a:t>
            </a:r>
          </a:p>
        </p:txBody>
      </p:sp>
      <p:cxnSp>
        <p:nvCxnSpPr>
          <p:cNvPr id="8" name="直接箭头连接符 7"/>
          <p:cNvCxnSpPr>
            <a:stCxn id="4" idx="3"/>
            <a:endCxn id="5" idx="1"/>
          </p:cNvCxnSpPr>
          <p:nvPr/>
        </p:nvCxnSpPr>
        <p:spPr>
          <a:xfrm>
            <a:off x="2688810" y="4198938"/>
            <a:ext cx="738188"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9" name="直接箭头连接符 8"/>
          <p:cNvCxnSpPr>
            <a:stCxn id="5" idx="3"/>
            <a:endCxn id="6" idx="1"/>
          </p:cNvCxnSpPr>
          <p:nvPr/>
        </p:nvCxnSpPr>
        <p:spPr>
          <a:xfrm>
            <a:off x="5786023" y="4198938"/>
            <a:ext cx="736600"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0" name="肘形连接符 12"/>
          <p:cNvCxnSpPr>
            <a:stCxn id="7" idx="1"/>
          </p:cNvCxnSpPr>
          <p:nvPr/>
        </p:nvCxnSpPr>
        <p:spPr>
          <a:xfrm rot="10800000" flipV="1">
            <a:off x="2995198" y="2286000"/>
            <a:ext cx="431800" cy="1947863"/>
          </a:xfrm>
          <a:prstGeom prst="bentConnector2">
            <a:avLst/>
          </a:prstGeom>
          <a:ln>
            <a:tailEnd type="arrow"/>
          </a:ln>
        </p:spPr>
        <p:style>
          <a:lnRef idx="1">
            <a:schemeClr val="dk1"/>
          </a:lnRef>
          <a:fillRef idx="0">
            <a:schemeClr val="dk1"/>
          </a:fillRef>
          <a:effectRef idx="0">
            <a:schemeClr val="dk1"/>
          </a:effectRef>
          <a:fontRef idx="minor">
            <a:schemeClr val="tx1"/>
          </a:fontRef>
        </p:style>
      </p:cxnSp>
      <p:cxnSp>
        <p:nvCxnSpPr>
          <p:cNvPr id="11" name="肘形连接符 14"/>
          <p:cNvCxnSpPr/>
          <p:nvPr/>
        </p:nvCxnSpPr>
        <p:spPr>
          <a:xfrm>
            <a:off x="5803485" y="2290763"/>
            <a:ext cx="376238" cy="1876425"/>
          </a:xfrm>
          <a:prstGeom prst="bentConnector2">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 xmlns:p14="http://schemas.microsoft.com/office/powerpoint/2010/main" val="26050828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453242" cy="1320800"/>
          </a:xfrm>
        </p:spPr>
        <p:txBody>
          <a:bodyPr/>
          <a:lstStyle/>
          <a:p>
            <a:r>
              <a:rPr lang="zh-CN" altLang="en-US" dirty="0" smtClean="0"/>
              <a:t>第</a:t>
            </a:r>
            <a:r>
              <a:rPr lang="en-US" altLang="zh-CN" dirty="0" smtClean="0"/>
              <a:t>2</a:t>
            </a:r>
            <a:r>
              <a:rPr lang="zh-CN" altLang="en-US" dirty="0" smtClean="0"/>
              <a:t>节    企业人力资源管理活动</a:t>
            </a:r>
            <a:endParaRPr lang="zh-CN" altLang="en-US" dirty="0"/>
          </a:p>
        </p:txBody>
      </p:sp>
      <p:sp>
        <p:nvSpPr>
          <p:cNvPr id="3" name="文本框 2"/>
          <p:cNvSpPr txBox="1"/>
          <p:nvPr/>
        </p:nvSpPr>
        <p:spPr>
          <a:xfrm>
            <a:off x="508001" y="1729409"/>
            <a:ext cx="7186340" cy="2677656"/>
          </a:xfrm>
          <a:prstGeom prst="rect">
            <a:avLst/>
          </a:prstGeom>
          <a:noFill/>
        </p:spPr>
        <p:txBody>
          <a:bodyPr wrap="square" rtlCol="0">
            <a:spAutoFit/>
          </a:bodyPr>
          <a:lstStyle/>
          <a:p>
            <a:pPr>
              <a:buFont typeface="Arial" panose="020B0604020202020204" pitchFamily="34" charset="0"/>
              <a:buNone/>
            </a:pPr>
            <a:r>
              <a:rPr lang="zh-CN" altLang="en-US" sz="2400" dirty="0" smtClean="0"/>
              <a:t>一、人力资源管理任务</a:t>
            </a:r>
            <a:endParaRPr lang="en-US" altLang="zh-CN" sz="2400" dirty="0" smtClean="0"/>
          </a:p>
          <a:p>
            <a:pPr>
              <a:buFont typeface="Arial" panose="020B0604020202020204" pitchFamily="34" charset="0"/>
              <a:buNone/>
            </a:pPr>
            <a:endParaRPr lang="en-US" altLang="zh-CN" sz="2400" dirty="0" smtClean="0"/>
          </a:p>
          <a:p>
            <a:pPr>
              <a:buFont typeface="Arial" panose="020B0604020202020204" pitchFamily="34" charset="0"/>
              <a:buNone/>
            </a:pPr>
            <a:r>
              <a:rPr lang="zh-CN" altLang="en-US" sz="2400" dirty="0" smtClean="0"/>
              <a:t>人力资源</a:t>
            </a:r>
            <a:r>
              <a:rPr lang="zh-CN" altLang="en-US" sz="2400" dirty="0"/>
              <a:t>管理任务是从人的角度提高企业效益，促进员工与企业共同发展。为此必须分析员工队伍状况对于企业经营效益的影响方式，从生产经营活动对于员工队伍的要求出发，明确管理工作的具体任务，改进员工队伍的实际状况。</a:t>
            </a:r>
          </a:p>
        </p:txBody>
      </p:sp>
    </p:spTree>
    <p:extLst>
      <p:ext uri="{BB962C8B-B14F-4D97-AF65-F5344CB8AC3E}">
        <p14:creationId xmlns="" xmlns:p14="http://schemas.microsoft.com/office/powerpoint/2010/main" val="35591902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453242" cy="1320800"/>
          </a:xfrm>
        </p:spPr>
        <p:txBody>
          <a:bodyPr/>
          <a:lstStyle/>
          <a:p>
            <a:r>
              <a:rPr lang="zh-CN" altLang="en-US" dirty="0" smtClean="0"/>
              <a:t>第</a:t>
            </a:r>
            <a:r>
              <a:rPr lang="en-US" altLang="zh-CN" dirty="0" smtClean="0"/>
              <a:t>2</a:t>
            </a:r>
            <a:r>
              <a:rPr lang="zh-CN" altLang="en-US" dirty="0" smtClean="0"/>
              <a:t>节    企业人力资源管理活动</a:t>
            </a:r>
            <a:endParaRPr lang="zh-CN" altLang="en-US" dirty="0"/>
          </a:p>
        </p:txBody>
      </p:sp>
      <p:sp>
        <p:nvSpPr>
          <p:cNvPr id="3" name="文本框 2"/>
          <p:cNvSpPr txBox="1"/>
          <p:nvPr/>
        </p:nvSpPr>
        <p:spPr>
          <a:xfrm>
            <a:off x="508001" y="1729409"/>
            <a:ext cx="7331306" cy="4154984"/>
          </a:xfrm>
          <a:prstGeom prst="rect">
            <a:avLst/>
          </a:prstGeom>
          <a:noFill/>
        </p:spPr>
        <p:txBody>
          <a:bodyPr wrap="square" rtlCol="0">
            <a:spAutoFit/>
          </a:bodyPr>
          <a:lstStyle/>
          <a:p>
            <a:pPr>
              <a:buFont typeface="Arial" panose="020B0604020202020204" pitchFamily="34" charset="0"/>
              <a:buNone/>
            </a:pPr>
            <a:r>
              <a:rPr lang="zh-CN" altLang="en-US" sz="2400" dirty="0"/>
              <a:t>（一）人力资源管理任务结构</a:t>
            </a:r>
          </a:p>
          <a:p>
            <a:pPr>
              <a:buFont typeface="Arial" panose="020B0604020202020204" pitchFamily="34" charset="0"/>
              <a:buNone/>
            </a:pPr>
            <a:endParaRPr lang="zh-CN" altLang="en-US" sz="2400" dirty="0"/>
          </a:p>
          <a:p>
            <a:r>
              <a:rPr lang="zh-CN" altLang="en-US" sz="2400" dirty="0">
                <a:latin typeface="华文新魏" pitchFamily="2" charset="-122"/>
                <a:ea typeface="华文新魏" pitchFamily="2" charset="-122"/>
              </a:rPr>
              <a:t>人力资源管理任务是改进员工队伍以促进企业持续发展。这是一个极为复杂的过程，大致可以区分为三个层次的内容，不同层次之间有密切的因果联系，形成人力资源管理的任务结构。</a:t>
            </a:r>
            <a:endParaRPr lang="en-US" altLang="zh-CN" sz="2400" dirty="0">
              <a:latin typeface="华文新魏" pitchFamily="2" charset="-122"/>
              <a:ea typeface="华文新魏" pitchFamily="2" charset="-122"/>
            </a:endParaRPr>
          </a:p>
          <a:p>
            <a:pPr marL="342900" indent="-342900">
              <a:buFont typeface="Wingdings" panose="05000000000000000000" pitchFamily="2" charset="2"/>
              <a:buChar char="ü"/>
            </a:pPr>
            <a:endParaRPr lang="zh-CN" altLang="en-US" sz="2400" dirty="0"/>
          </a:p>
          <a:p>
            <a:pPr marL="342900" indent="-342900">
              <a:buFont typeface="Wingdings" panose="05000000000000000000" pitchFamily="2" charset="2"/>
              <a:buChar char="ü"/>
            </a:pPr>
            <a:r>
              <a:rPr lang="zh-CN" altLang="en-US" sz="2400" dirty="0"/>
              <a:t>提高生产经营效益</a:t>
            </a:r>
          </a:p>
          <a:p>
            <a:pPr marL="342900" indent="-342900">
              <a:buFont typeface="Wingdings" panose="05000000000000000000" pitchFamily="2" charset="2"/>
              <a:buChar char="ü"/>
            </a:pPr>
            <a:r>
              <a:rPr lang="zh-CN" altLang="en-US" sz="2400" dirty="0"/>
              <a:t>改进员工队伍状况</a:t>
            </a:r>
          </a:p>
          <a:p>
            <a:pPr marL="342900" indent="-342900">
              <a:buFont typeface="Wingdings" panose="05000000000000000000" pitchFamily="2" charset="2"/>
              <a:buChar char="ü"/>
            </a:pPr>
            <a:r>
              <a:rPr lang="zh-CN" altLang="en-US" sz="2400" dirty="0"/>
              <a:t>优化人力资源措施</a:t>
            </a:r>
          </a:p>
          <a:p>
            <a:pPr>
              <a:buFont typeface="Arial" panose="020B0604020202020204" pitchFamily="34" charset="0"/>
              <a:buNone/>
            </a:pPr>
            <a:endParaRPr lang="zh-CN" altLang="en-US" sz="2400" dirty="0"/>
          </a:p>
        </p:txBody>
      </p:sp>
    </p:spTree>
    <p:extLst>
      <p:ext uri="{BB962C8B-B14F-4D97-AF65-F5344CB8AC3E}">
        <p14:creationId xmlns="" xmlns:p14="http://schemas.microsoft.com/office/powerpoint/2010/main" val="10819872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453242" cy="1320800"/>
          </a:xfrm>
        </p:spPr>
        <p:txBody>
          <a:bodyPr/>
          <a:lstStyle/>
          <a:p>
            <a:r>
              <a:rPr lang="zh-CN" altLang="en-US" dirty="0" smtClean="0"/>
              <a:t>第</a:t>
            </a:r>
            <a:r>
              <a:rPr lang="en-US" altLang="zh-CN" dirty="0" smtClean="0"/>
              <a:t>2</a:t>
            </a:r>
            <a:r>
              <a:rPr lang="zh-CN" altLang="en-US" dirty="0" smtClean="0"/>
              <a:t>节    企业人力资源管理活动</a:t>
            </a:r>
            <a:endParaRPr lang="zh-CN" altLang="en-US" dirty="0"/>
          </a:p>
        </p:txBody>
      </p:sp>
      <p:sp>
        <p:nvSpPr>
          <p:cNvPr id="3" name="文本框 2"/>
          <p:cNvSpPr txBox="1"/>
          <p:nvPr/>
        </p:nvSpPr>
        <p:spPr>
          <a:xfrm>
            <a:off x="508001" y="1729409"/>
            <a:ext cx="7219794" cy="4154984"/>
          </a:xfrm>
          <a:prstGeom prst="rect">
            <a:avLst/>
          </a:prstGeom>
          <a:noFill/>
        </p:spPr>
        <p:txBody>
          <a:bodyPr wrap="square" rtlCol="0">
            <a:spAutoFit/>
          </a:bodyPr>
          <a:lstStyle/>
          <a:p>
            <a:pPr>
              <a:buFont typeface="Arial" panose="020B0604020202020204" pitchFamily="34" charset="0"/>
              <a:buNone/>
            </a:pPr>
            <a:r>
              <a:rPr lang="zh-CN" altLang="en-US" sz="2400" dirty="0"/>
              <a:t>（二）人力资源管理工作要求</a:t>
            </a:r>
          </a:p>
          <a:p>
            <a:pPr>
              <a:buFont typeface="Arial" panose="020B0604020202020204" pitchFamily="34" charset="0"/>
              <a:buNone/>
            </a:pPr>
            <a:endParaRPr lang="zh-CN" altLang="en-US" sz="2400" dirty="0"/>
          </a:p>
          <a:p>
            <a:r>
              <a:rPr lang="zh-CN" altLang="en-US" sz="2400" dirty="0">
                <a:latin typeface="+mn-ea"/>
              </a:rPr>
              <a:t>人力资源管理通过改进员工队伍状况提高生产经营效益，为此必须优化人事配置方式，改进分工协作效率。与此相应，人力资源管理具有三个基本要求：事得其人、人尽其才、才有其用。</a:t>
            </a:r>
            <a:endParaRPr lang="en-US" altLang="zh-CN" sz="2400" dirty="0">
              <a:latin typeface="+mn-ea"/>
            </a:endParaRPr>
          </a:p>
          <a:p>
            <a:pPr>
              <a:buFont typeface="Arial" panose="020B0604020202020204" pitchFamily="34" charset="0"/>
              <a:buNone/>
            </a:pPr>
            <a:endParaRPr lang="zh-CN" altLang="en-US" sz="2400" dirty="0"/>
          </a:p>
          <a:p>
            <a:pPr marL="342900" indent="-342900">
              <a:buFont typeface="Wingdings" panose="05000000000000000000" pitchFamily="2" charset="2"/>
              <a:buChar char="ü"/>
            </a:pPr>
            <a:r>
              <a:rPr lang="zh-CN" altLang="en-US" sz="2400" dirty="0"/>
              <a:t>事得其人</a:t>
            </a:r>
          </a:p>
          <a:p>
            <a:pPr marL="342900" indent="-342900">
              <a:buFont typeface="Wingdings" panose="05000000000000000000" pitchFamily="2" charset="2"/>
              <a:buChar char="ü"/>
            </a:pPr>
            <a:r>
              <a:rPr lang="zh-CN" altLang="en-US" sz="2400" dirty="0"/>
              <a:t>人尽其才</a:t>
            </a:r>
          </a:p>
          <a:p>
            <a:pPr marL="342900" indent="-342900">
              <a:buFont typeface="Wingdings" panose="05000000000000000000" pitchFamily="2" charset="2"/>
              <a:buChar char="ü"/>
            </a:pPr>
            <a:r>
              <a:rPr lang="zh-CN" altLang="en-US" sz="2400" dirty="0"/>
              <a:t>才有所用</a:t>
            </a:r>
          </a:p>
          <a:p>
            <a:pPr>
              <a:buFont typeface="Arial" panose="020B0604020202020204" pitchFamily="34" charset="0"/>
              <a:buNone/>
            </a:pPr>
            <a:endParaRPr lang="zh-CN" altLang="en-US" sz="2400" dirty="0"/>
          </a:p>
        </p:txBody>
      </p:sp>
    </p:spTree>
    <p:extLst>
      <p:ext uri="{BB962C8B-B14F-4D97-AF65-F5344CB8AC3E}">
        <p14:creationId xmlns="" xmlns:p14="http://schemas.microsoft.com/office/powerpoint/2010/main" val="14614952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253248" cy="1320800"/>
          </a:xfrm>
        </p:spPr>
        <p:txBody>
          <a:bodyPr/>
          <a:lstStyle/>
          <a:p>
            <a:r>
              <a:rPr lang="zh-CN" altLang="en-US" dirty="0" smtClean="0"/>
              <a:t>第</a:t>
            </a:r>
            <a:r>
              <a:rPr lang="en-US" altLang="zh-CN" dirty="0" smtClean="0"/>
              <a:t>2</a:t>
            </a:r>
            <a:r>
              <a:rPr lang="zh-CN" altLang="en-US" dirty="0" smtClean="0"/>
              <a:t>节    企业人力资源管理活动</a:t>
            </a:r>
            <a:endParaRPr lang="zh-CN" altLang="en-US" dirty="0"/>
          </a:p>
        </p:txBody>
      </p:sp>
      <p:sp>
        <p:nvSpPr>
          <p:cNvPr id="5" name="文本框 2"/>
          <p:cNvSpPr txBox="1"/>
          <p:nvPr/>
        </p:nvSpPr>
        <p:spPr>
          <a:xfrm>
            <a:off x="508000" y="1729409"/>
            <a:ext cx="7119433" cy="3046988"/>
          </a:xfrm>
          <a:prstGeom prst="rect">
            <a:avLst/>
          </a:prstGeom>
          <a:noFill/>
        </p:spPr>
        <p:txBody>
          <a:bodyPr wrap="square" rtlCol="0">
            <a:spAutoFit/>
          </a:bodyPr>
          <a:lstStyle/>
          <a:p>
            <a:r>
              <a:rPr lang="zh-CN" altLang="en-US" sz="2400" dirty="0" smtClean="0"/>
              <a:t>二、人力资源管理措施</a:t>
            </a:r>
            <a:endParaRPr lang="en-US" altLang="zh-CN" sz="2400" dirty="0" smtClean="0"/>
          </a:p>
          <a:p>
            <a:endParaRPr lang="en-US" altLang="zh-CN" sz="2400" dirty="0" smtClean="0"/>
          </a:p>
          <a:p>
            <a:r>
              <a:rPr lang="zh-CN" altLang="zh-CN" sz="2400" dirty="0" smtClean="0"/>
              <a:t>人力资源管理措施是完成管理任务的手段。为了做到事得其人、人尽其才、才有其用，必须进行有计划的员工队伍建设，围绕员工的吸引、使用、保留和开发这一主线，采取一系列管理工作措施。在此过程中，不断重复的普适性工作措施构成了人力资源管理职能。</a:t>
            </a:r>
            <a:endParaRPr lang="zh-CN" altLang="en-US" sz="2400" dirty="0"/>
          </a:p>
        </p:txBody>
      </p:sp>
    </p:spTree>
    <p:extLst>
      <p:ext uri="{BB962C8B-B14F-4D97-AF65-F5344CB8AC3E}">
        <p14:creationId xmlns="" xmlns:p14="http://schemas.microsoft.com/office/powerpoint/2010/main" val="4841305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164038" cy="1320800"/>
          </a:xfrm>
        </p:spPr>
        <p:txBody>
          <a:bodyPr/>
          <a:lstStyle/>
          <a:p>
            <a:r>
              <a:rPr lang="zh-CN" altLang="en-US" dirty="0" smtClean="0"/>
              <a:t>第</a:t>
            </a:r>
            <a:r>
              <a:rPr lang="en-US" altLang="zh-CN" dirty="0" smtClean="0"/>
              <a:t>2</a:t>
            </a:r>
            <a:r>
              <a:rPr lang="zh-CN" altLang="en-US" dirty="0" smtClean="0"/>
              <a:t>节    企业人力资源管理活动</a:t>
            </a:r>
            <a:endParaRPr lang="zh-CN" altLang="en-US" dirty="0"/>
          </a:p>
        </p:txBody>
      </p:sp>
      <p:sp>
        <p:nvSpPr>
          <p:cNvPr id="3" name="文本框 2"/>
          <p:cNvSpPr txBox="1"/>
          <p:nvPr/>
        </p:nvSpPr>
        <p:spPr>
          <a:xfrm>
            <a:off x="508000" y="1461051"/>
            <a:ext cx="7219795" cy="4524315"/>
          </a:xfrm>
          <a:prstGeom prst="rect">
            <a:avLst/>
          </a:prstGeom>
          <a:noFill/>
        </p:spPr>
        <p:txBody>
          <a:bodyPr wrap="square" rtlCol="0">
            <a:spAutoFit/>
          </a:bodyPr>
          <a:lstStyle/>
          <a:p>
            <a:r>
              <a:rPr lang="zh-CN" altLang="en-US" sz="2400" dirty="0"/>
              <a:t>（一）人力资源管理</a:t>
            </a:r>
            <a:r>
              <a:rPr lang="zh-CN" altLang="en-US" sz="2400" dirty="0" smtClean="0"/>
              <a:t>主线</a:t>
            </a:r>
            <a:endParaRPr lang="en-US" altLang="zh-CN" sz="2400" dirty="0" smtClean="0"/>
          </a:p>
          <a:p>
            <a:endParaRPr lang="zh-CN" altLang="en-US" sz="2400" dirty="0"/>
          </a:p>
          <a:p>
            <a:r>
              <a:rPr lang="zh-CN" altLang="en-US" sz="2400" dirty="0">
                <a:latin typeface="+mn-ea"/>
              </a:rPr>
              <a:t>从改进员工队伍状况的角度提高生产经营效益，必须吸引合适劳动者进入企业，通过分工协作提高劳动效率，促进员工为企业发展而努力。因此人力资源管理具有一条主线，即对于员工能力的获取、使用、激励和开发。</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人力资源获取</a:t>
            </a:r>
          </a:p>
          <a:p>
            <a:pPr marL="342900" indent="-342900">
              <a:buFont typeface="Wingdings" panose="05000000000000000000" pitchFamily="2" charset="2"/>
              <a:buChar char="ü"/>
            </a:pPr>
            <a:r>
              <a:rPr lang="zh-CN" altLang="en-US" sz="2400" dirty="0"/>
              <a:t>人力资源使用</a:t>
            </a:r>
          </a:p>
          <a:p>
            <a:pPr marL="342900" indent="-342900">
              <a:buFont typeface="Wingdings" panose="05000000000000000000" pitchFamily="2" charset="2"/>
              <a:buChar char="ü"/>
            </a:pPr>
            <a:r>
              <a:rPr lang="zh-CN" altLang="en-US" sz="2400" dirty="0"/>
              <a:t>人力资源激励</a:t>
            </a:r>
          </a:p>
          <a:p>
            <a:pPr marL="342900" indent="-342900">
              <a:buFont typeface="Wingdings" panose="05000000000000000000" pitchFamily="2" charset="2"/>
              <a:buChar char="ü"/>
            </a:pPr>
            <a:r>
              <a:rPr lang="zh-CN" altLang="en-US" sz="2400" dirty="0"/>
              <a:t>人力资源开发</a:t>
            </a:r>
          </a:p>
        </p:txBody>
      </p:sp>
    </p:spTree>
    <p:extLst>
      <p:ext uri="{BB962C8B-B14F-4D97-AF65-F5344CB8AC3E}">
        <p14:creationId xmlns="" xmlns:p14="http://schemas.microsoft.com/office/powerpoint/2010/main" val="15603178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108282" cy="1320800"/>
          </a:xfrm>
        </p:spPr>
        <p:txBody>
          <a:bodyPr/>
          <a:lstStyle/>
          <a:p>
            <a:r>
              <a:rPr lang="zh-CN" altLang="en-US" dirty="0" smtClean="0"/>
              <a:t>第</a:t>
            </a:r>
            <a:r>
              <a:rPr lang="en-US" altLang="zh-CN" dirty="0" smtClean="0"/>
              <a:t>2</a:t>
            </a:r>
            <a:r>
              <a:rPr lang="zh-CN" altLang="en-US" dirty="0" smtClean="0"/>
              <a:t>节    企业人力资源管理活动</a:t>
            </a:r>
            <a:endParaRPr lang="zh-CN" altLang="en-US" dirty="0"/>
          </a:p>
        </p:txBody>
      </p:sp>
      <p:sp>
        <p:nvSpPr>
          <p:cNvPr id="3" name="文本框 2"/>
          <p:cNvSpPr txBox="1"/>
          <p:nvPr/>
        </p:nvSpPr>
        <p:spPr>
          <a:xfrm>
            <a:off x="508001" y="1461051"/>
            <a:ext cx="7387062" cy="4893647"/>
          </a:xfrm>
          <a:prstGeom prst="rect">
            <a:avLst/>
          </a:prstGeom>
          <a:noFill/>
        </p:spPr>
        <p:txBody>
          <a:bodyPr wrap="square" rtlCol="0">
            <a:spAutoFit/>
          </a:bodyPr>
          <a:lstStyle/>
          <a:p>
            <a:r>
              <a:rPr lang="zh-CN" altLang="en-US" sz="2400" dirty="0"/>
              <a:t>（二）人力资源管理</a:t>
            </a:r>
            <a:r>
              <a:rPr lang="zh-CN" altLang="en-US" sz="2400" dirty="0" smtClean="0"/>
              <a:t>职能</a:t>
            </a:r>
            <a:endParaRPr lang="en-US" altLang="zh-CN" sz="2400" dirty="0" smtClean="0"/>
          </a:p>
          <a:p>
            <a:endParaRPr lang="zh-CN" altLang="en-US" sz="2400" dirty="0"/>
          </a:p>
          <a:p>
            <a:r>
              <a:rPr lang="zh-CN" altLang="en-US" sz="2400" dirty="0">
                <a:latin typeface="+mn-ea"/>
              </a:rPr>
              <a:t>人力资源管理以对于员工劳动能力的获取、使用、保留、开发为主线，由此形成稳定的结构性工作措施，产生人力资源管理的特殊职能。从实际情况看，人力资源管理</a:t>
            </a:r>
            <a:r>
              <a:rPr lang="zh-CN" altLang="en-US" sz="2400" dirty="0" smtClean="0">
                <a:latin typeface="+mn-ea"/>
              </a:rPr>
              <a:t>职能主要</a:t>
            </a:r>
            <a:r>
              <a:rPr lang="zh-CN" altLang="en-US" sz="2400" dirty="0">
                <a:latin typeface="+mn-ea"/>
              </a:rPr>
              <a:t>包括如下五方面内容。</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用工政策与人力规划</a:t>
            </a:r>
          </a:p>
          <a:p>
            <a:pPr marL="342900" indent="-342900">
              <a:buFont typeface="Wingdings" panose="05000000000000000000" pitchFamily="2" charset="2"/>
              <a:buChar char="ü"/>
            </a:pPr>
            <a:r>
              <a:rPr lang="zh-CN" altLang="en-US" sz="2400" dirty="0"/>
              <a:t>职位分析与人员甄选</a:t>
            </a:r>
          </a:p>
          <a:p>
            <a:pPr marL="342900" indent="-342900">
              <a:buFont typeface="Wingdings" panose="05000000000000000000" pitchFamily="2" charset="2"/>
              <a:buChar char="ü"/>
            </a:pPr>
            <a:r>
              <a:rPr lang="zh-CN" altLang="en-US" sz="2400" dirty="0"/>
              <a:t>绩效考评与薪酬分配</a:t>
            </a:r>
          </a:p>
          <a:p>
            <a:pPr marL="342900" indent="-342900">
              <a:buFont typeface="Wingdings" panose="05000000000000000000" pitchFamily="2" charset="2"/>
              <a:buChar char="ü"/>
            </a:pPr>
            <a:r>
              <a:rPr lang="zh-CN" altLang="en-US" sz="2400" dirty="0"/>
              <a:t>员工培训与职业开发</a:t>
            </a:r>
          </a:p>
          <a:p>
            <a:pPr marL="342900" indent="-342900">
              <a:buFont typeface="Wingdings" panose="05000000000000000000" pitchFamily="2" charset="2"/>
              <a:buChar char="ü"/>
            </a:pPr>
            <a:r>
              <a:rPr lang="zh-CN" altLang="en-US" sz="2400" dirty="0"/>
              <a:t>人员流动与劳动关系</a:t>
            </a:r>
          </a:p>
          <a:p>
            <a:endParaRPr lang="zh-CN" altLang="en-US" sz="2400" dirty="0"/>
          </a:p>
        </p:txBody>
      </p:sp>
    </p:spTree>
    <p:extLst>
      <p:ext uri="{BB962C8B-B14F-4D97-AF65-F5344CB8AC3E}">
        <p14:creationId xmlns="" xmlns:p14="http://schemas.microsoft.com/office/powerpoint/2010/main" val="42770621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320155" cy="1320800"/>
          </a:xfrm>
        </p:spPr>
        <p:txBody>
          <a:bodyPr/>
          <a:lstStyle/>
          <a:p>
            <a:r>
              <a:rPr lang="zh-CN" altLang="en-US" dirty="0" smtClean="0"/>
              <a:t>第</a:t>
            </a:r>
            <a:r>
              <a:rPr lang="en-US" altLang="zh-CN" dirty="0" smtClean="0"/>
              <a:t>2</a:t>
            </a:r>
            <a:r>
              <a:rPr lang="zh-CN" altLang="en-US" dirty="0" smtClean="0"/>
              <a:t>节    企业人力资源管理活动</a:t>
            </a:r>
            <a:endParaRPr lang="zh-CN" altLang="en-US" dirty="0"/>
          </a:p>
        </p:txBody>
      </p:sp>
      <p:sp>
        <p:nvSpPr>
          <p:cNvPr id="3" name="文本框 2"/>
          <p:cNvSpPr txBox="1"/>
          <p:nvPr/>
        </p:nvSpPr>
        <p:spPr>
          <a:xfrm>
            <a:off x="508002" y="1461051"/>
            <a:ext cx="7253247" cy="3416320"/>
          </a:xfrm>
          <a:prstGeom prst="rect">
            <a:avLst/>
          </a:prstGeom>
          <a:noFill/>
        </p:spPr>
        <p:txBody>
          <a:bodyPr wrap="square" rtlCol="0">
            <a:spAutoFit/>
          </a:bodyPr>
          <a:lstStyle/>
          <a:p>
            <a:r>
              <a:rPr lang="zh-CN" altLang="en-US" sz="2400" dirty="0" smtClean="0"/>
              <a:t>三、人力资源管理体制</a:t>
            </a:r>
            <a:endParaRPr lang="en-US" altLang="zh-CN" sz="2400" dirty="0" smtClean="0"/>
          </a:p>
          <a:p>
            <a:endParaRPr lang="en-US" altLang="zh-CN" sz="2400" dirty="0" smtClean="0"/>
          </a:p>
          <a:p>
            <a:r>
              <a:rPr lang="zh-CN" altLang="en-US" sz="2400" dirty="0" smtClean="0"/>
              <a:t>改进</a:t>
            </a:r>
            <a:r>
              <a:rPr lang="zh-CN" altLang="en-US" sz="2400" dirty="0"/>
              <a:t>员工队伍状况、提高生产经营效益，是企业所有管理者的共同任务，但不同类型管理者从不同角度开展工作。所谓人力资源管理体制，是人力资源管理分工协作体系的制度化安排，其中一线主管、职能部门、高层管理者三者之间的分工协作方式，决定企业人力资源管理体制的结构与类型。</a:t>
            </a:r>
          </a:p>
          <a:p>
            <a:endParaRPr lang="zh-CN" altLang="en-US" sz="2400" dirty="0"/>
          </a:p>
        </p:txBody>
      </p:sp>
    </p:spTree>
    <p:extLst>
      <p:ext uri="{BB962C8B-B14F-4D97-AF65-F5344CB8AC3E}">
        <p14:creationId xmlns="" xmlns:p14="http://schemas.microsoft.com/office/powerpoint/2010/main" val="24282333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141736" cy="1320800"/>
          </a:xfrm>
        </p:spPr>
        <p:txBody>
          <a:bodyPr/>
          <a:lstStyle/>
          <a:p>
            <a:r>
              <a:rPr lang="zh-CN" altLang="en-US" dirty="0" smtClean="0"/>
              <a:t>第</a:t>
            </a:r>
            <a:r>
              <a:rPr lang="en-US" altLang="zh-CN" dirty="0" smtClean="0"/>
              <a:t>2</a:t>
            </a:r>
            <a:r>
              <a:rPr lang="zh-CN" altLang="en-US" dirty="0" smtClean="0"/>
              <a:t>节    企业人力资源管理活动</a:t>
            </a:r>
            <a:endParaRPr lang="zh-CN" altLang="en-US" dirty="0"/>
          </a:p>
        </p:txBody>
      </p:sp>
      <p:sp>
        <p:nvSpPr>
          <p:cNvPr id="3" name="文本框 2"/>
          <p:cNvSpPr txBox="1"/>
          <p:nvPr/>
        </p:nvSpPr>
        <p:spPr>
          <a:xfrm>
            <a:off x="508001" y="1461051"/>
            <a:ext cx="7264399" cy="4893647"/>
          </a:xfrm>
          <a:prstGeom prst="rect">
            <a:avLst/>
          </a:prstGeom>
          <a:noFill/>
        </p:spPr>
        <p:txBody>
          <a:bodyPr wrap="square" rtlCol="0">
            <a:spAutoFit/>
          </a:bodyPr>
          <a:lstStyle/>
          <a:p>
            <a:r>
              <a:rPr lang="zh-CN" altLang="en-US" sz="2400" dirty="0"/>
              <a:t>（一）管理主体</a:t>
            </a:r>
            <a:r>
              <a:rPr lang="zh-CN" altLang="en-US" sz="2400" dirty="0" smtClean="0"/>
              <a:t>分类</a:t>
            </a:r>
            <a:endParaRPr lang="en-US" altLang="zh-CN" sz="2400" dirty="0" smtClean="0"/>
          </a:p>
          <a:p>
            <a:endParaRPr lang="zh-CN" altLang="en-US" sz="2400" dirty="0"/>
          </a:p>
          <a:p>
            <a:r>
              <a:rPr lang="zh-CN" altLang="en-US" sz="2400" dirty="0">
                <a:latin typeface="+mn-ea"/>
              </a:rPr>
              <a:t>由于管理就是用人办事，因此企业中每一个管理人员都与员工管理有关。在这个意义上可以说，人力资源管理是全体管理者的共同职责。但由于不同管理者的工作重点不同，参与人力资源管理的方式也不一样。一般来说，在企业人力资源管理体系中，可以区分出三种不同类型的管理主体，分别从不同角度发挥人力资源管理作用。</a:t>
            </a:r>
            <a:endParaRPr lang="en-US" altLang="zh-CN" sz="2400" dirty="0">
              <a:latin typeface="+mn-ea"/>
            </a:endParaRPr>
          </a:p>
          <a:p>
            <a:endParaRPr lang="zh-CN" altLang="en-US" sz="2400" dirty="0"/>
          </a:p>
          <a:p>
            <a:pPr marL="457200" indent="-457200">
              <a:buFont typeface="+mj-lt"/>
              <a:buAutoNum type="arabicPeriod"/>
            </a:pPr>
            <a:r>
              <a:rPr lang="zh-CN" altLang="en-US" sz="2400" dirty="0"/>
              <a:t>高层管理者</a:t>
            </a:r>
          </a:p>
          <a:p>
            <a:pPr marL="457200" indent="-457200">
              <a:buFont typeface="+mj-lt"/>
              <a:buAutoNum type="arabicPeriod"/>
            </a:pPr>
            <a:r>
              <a:rPr lang="zh-CN" altLang="en-US" sz="2400" dirty="0"/>
              <a:t>人力资源职能部门</a:t>
            </a:r>
          </a:p>
          <a:p>
            <a:pPr marL="457200" indent="-457200">
              <a:buFont typeface="+mj-lt"/>
              <a:buAutoNum type="arabicPeriod"/>
            </a:pPr>
            <a:r>
              <a:rPr lang="zh-CN" altLang="en-US" sz="2400" dirty="0"/>
              <a:t>一线业务</a:t>
            </a:r>
            <a:r>
              <a:rPr lang="zh-CN" altLang="en-US" sz="2400" dirty="0" smtClean="0"/>
              <a:t>主管</a:t>
            </a:r>
            <a:endParaRPr lang="zh-CN" altLang="en-US" sz="2400" dirty="0"/>
          </a:p>
        </p:txBody>
      </p:sp>
    </p:spTree>
    <p:extLst>
      <p:ext uri="{BB962C8B-B14F-4D97-AF65-F5344CB8AC3E}">
        <p14:creationId xmlns="" xmlns:p14="http://schemas.microsoft.com/office/powerpoint/2010/main" val="35096520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242097" cy="1320800"/>
          </a:xfrm>
        </p:spPr>
        <p:txBody>
          <a:bodyPr/>
          <a:lstStyle/>
          <a:p>
            <a:r>
              <a:rPr lang="zh-CN" altLang="en-US" dirty="0" smtClean="0"/>
              <a:t>第</a:t>
            </a:r>
            <a:r>
              <a:rPr lang="en-US" altLang="zh-CN" dirty="0" smtClean="0"/>
              <a:t>2</a:t>
            </a:r>
            <a:r>
              <a:rPr lang="zh-CN" altLang="en-US" dirty="0" smtClean="0"/>
              <a:t>节    企业人力资源管理活动</a:t>
            </a:r>
            <a:endParaRPr lang="zh-CN" altLang="en-US" dirty="0"/>
          </a:p>
        </p:txBody>
      </p:sp>
      <p:sp>
        <p:nvSpPr>
          <p:cNvPr id="3" name="文本框 2"/>
          <p:cNvSpPr txBox="1"/>
          <p:nvPr/>
        </p:nvSpPr>
        <p:spPr>
          <a:xfrm>
            <a:off x="508001" y="1270000"/>
            <a:ext cx="7309004" cy="5262979"/>
          </a:xfrm>
          <a:prstGeom prst="rect">
            <a:avLst/>
          </a:prstGeom>
          <a:noFill/>
        </p:spPr>
        <p:txBody>
          <a:bodyPr wrap="square" rtlCol="0">
            <a:spAutoFit/>
          </a:bodyPr>
          <a:lstStyle/>
          <a:p>
            <a:r>
              <a:rPr lang="zh-CN" altLang="en-US" sz="2400" dirty="0"/>
              <a:t> </a:t>
            </a:r>
            <a:r>
              <a:rPr lang="en-US" altLang="zh-CN" sz="2400" dirty="0"/>
              <a:t>1.</a:t>
            </a:r>
            <a:r>
              <a:rPr lang="zh-CN" altLang="en-US" sz="2400" dirty="0"/>
              <a:t>高层管理</a:t>
            </a:r>
            <a:r>
              <a:rPr lang="zh-CN" altLang="en-US" sz="2400" dirty="0" smtClean="0"/>
              <a:t>者</a:t>
            </a:r>
            <a:endParaRPr lang="en-US" altLang="zh-CN" sz="2400" dirty="0" smtClean="0"/>
          </a:p>
          <a:p>
            <a:endParaRPr lang="zh-CN" altLang="en-US" sz="2400" dirty="0"/>
          </a:p>
          <a:p>
            <a:r>
              <a:rPr lang="zh-CN" altLang="en-US" sz="2400" dirty="0">
                <a:latin typeface="+mn-ea"/>
              </a:rPr>
              <a:t>企业高层管理者由董事会、总经理、各业务总监等人员构成，其人力资源管理的职责是对企业和员工之间关系的处理原则做出根本决策。</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根据企业战略目标，制定相应的方针政策，协调各方面利益，明确如何从人的角度促进企业发展的根本原则。</a:t>
            </a:r>
          </a:p>
          <a:p>
            <a:pPr marL="342900" indent="-342900">
              <a:buFont typeface="Wingdings" panose="05000000000000000000" pitchFamily="2" charset="2"/>
              <a:buChar char="ü"/>
            </a:pPr>
            <a:r>
              <a:rPr lang="zh-CN" altLang="en-US" sz="2400" dirty="0"/>
              <a:t>把人力资源与其他资源结合起来，选择合适的企业资源匹配方式，根据生产经营活动特点确定劳动组织的根本架构。</a:t>
            </a:r>
          </a:p>
          <a:p>
            <a:pPr marL="342900" indent="-342900">
              <a:buFont typeface="Wingdings" panose="05000000000000000000" pitchFamily="2" charset="2"/>
              <a:buChar char="ü"/>
            </a:pPr>
            <a:r>
              <a:rPr lang="zh-CN" altLang="en-US" sz="2400" dirty="0"/>
              <a:t>进行核心员工管理，特别是中高层员工的选拔、任用、考核、激励。</a:t>
            </a:r>
          </a:p>
        </p:txBody>
      </p:sp>
    </p:spTree>
    <p:extLst>
      <p:ext uri="{BB962C8B-B14F-4D97-AF65-F5344CB8AC3E}">
        <p14:creationId xmlns="" xmlns:p14="http://schemas.microsoft.com/office/powerpoint/2010/main" val="18463391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学习目标</a:t>
            </a:r>
          </a:p>
        </p:txBody>
      </p:sp>
      <p:sp>
        <p:nvSpPr>
          <p:cNvPr id="3" name="内容占位符 2"/>
          <p:cNvSpPr>
            <a:spLocks noGrp="1"/>
          </p:cNvSpPr>
          <p:nvPr>
            <p:ph idx="1"/>
          </p:nvPr>
        </p:nvSpPr>
        <p:spPr>
          <a:xfrm>
            <a:off x="508000" y="1355521"/>
            <a:ext cx="6706839" cy="3880773"/>
          </a:xfrm>
        </p:spPr>
        <p:txBody>
          <a:bodyPr>
            <a:normAutofit/>
          </a:bodyPr>
          <a:lstStyle/>
          <a:p>
            <a:r>
              <a:rPr lang="en-US" altLang="zh-CN" sz="2400" dirty="0" smtClean="0"/>
              <a:t>1</a:t>
            </a:r>
            <a:r>
              <a:rPr lang="en-US" altLang="zh-CN" sz="2400" dirty="0"/>
              <a:t>.</a:t>
            </a:r>
            <a:r>
              <a:rPr lang="zh-CN" altLang="zh-CN" sz="2400" dirty="0"/>
              <a:t>管理与员工管理的关系</a:t>
            </a:r>
          </a:p>
          <a:p>
            <a:r>
              <a:rPr lang="en-US" altLang="zh-CN" sz="2400" dirty="0"/>
              <a:t>2.</a:t>
            </a:r>
            <a:r>
              <a:rPr lang="zh-CN" altLang="zh-CN" sz="2400" dirty="0"/>
              <a:t>员工管理与人力资源管理的关系</a:t>
            </a:r>
          </a:p>
          <a:p>
            <a:r>
              <a:rPr lang="en-US" altLang="zh-CN" sz="2400" dirty="0"/>
              <a:t>3.</a:t>
            </a:r>
            <a:r>
              <a:rPr lang="zh-CN" altLang="zh-CN" sz="2400" dirty="0"/>
              <a:t>人力资源管理的任务结构</a:t>
            </a:r>
          </a:p>
          <a:p>
            <a:r>
              <a:rPr lang="en-US" altLang="zh-CN" sz="2400" dirty="0"/>
              <a:t>4.</a:t>
            </a:r>
            <a:r>
              <a:rPr lang="zh-CN" altLang="zh-CN" sz="2400" dirty="0"/>
              <a:t>人力资源管理的主线与环节</a:t>
            </a:r>
          </a:p>
          <a:p>
            <a:r>
              <a:rPr lang="en-US" altLang="zh-CN" sz="2400" dirty="0"/>
              <a:t>5.</a:t>
            </a:r>
            <a:r>
              <a:rPr lang="zh-CN" altLang="zh-CN" sz="2400" dirty="0"/>
              <a:t>人力资源管理职能之间的联系</a:t>
            </a:r>
          </a:p>
          <a:p>
            <a:r>
              <a:rPr lang="en-US" altLang="zh-CN" sz="2400" dirty="0"/>
              <a:t>6.</a:t>
            </a:r>
            <a:r>
              <a:rPr lang="zh-CN" altLang="zh-CN" sz="2400" dirty="0"/>
              <a:t>人力资源管理对企业绩效的影响机理</a:t>
            </a:r>
          </a:p>
          <a:p>
            <a:r>
              <a:rPr lang="en-US" altLang="zh-CN" sz="2400" dirty="0"/>
              <a:t>7.</a:t>
            </a:r>
            <a:r>
              <a:rPr lang="zh-CN" altLang="zh-CN" sz="2400" dirty="0"/>
              <a:t>人力资源管理研究的理论与方法</a:t>
            </a:r>
          </a:p>
          <a:p>
            <a:endParaRPr lang="zh-CN" altLang="en-US" sz="2400" dirty="0"/>
          </a:p>
        </p:txBody>
      </p:sp>
    </p:spTree>
    <p:extLst>
      <p:ext uri="{BB962C8B-B14F-4D97-AF65-F5344CB8AC3E}">
        <p14:creationId xmlns="" xmlns:p14="http://schemas.microsoft.com/office/powerpoint/2010/main" val="31415117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320155" cy="1320800"/>
          </a:xfrm>
        </p:spPr>
        <p:txBody>
          <a:bodyPr/>
          <a:lstStyle/>
          <a:p>
            <a:r>
              <a:rPr lang="zh-CN" altLang="en-US" dirty="0" smtClean="0"/>
              <a:t>第</a:t>
            </a:r>
            <a:r>
              <a:rPr lang="en-US" altLang="zh-CN" dirty="0" smtClean="0"/>
              <a:t>2</a:t>
            </a:r>
            <a:r>
              <a:rPr lang="zh-CN" altLang="en-US" dirty="0" smtClean="0"/>
              <a:t>节    企业人力资源管理活动</a:t>
            </a:r>
            <a:endParaRPr lang="zh-CN" altLang="en-US" dirty="0"/>
          </a:p>
        </p:txBody>
      </p:sp>
      <p:sp>
        <p:nvSpPr>
          <p:cNvPr id="3" name="文本框 2"/>
          <p:cNvSpPr txBox="1"/>
          <p:nvPr/>
        </p:nvSpPr>
        <p:spPr>
          <a:xfrm>
            <a:off x="508000" y="1270000"/>
            <a:ext cx="7097131" cy="3785652"/>
          </a:xfrm>
          <a:prstGeom prst="rect">
            <a:avLst/>
          </a:prstGeom>
          <a:noFill/>
        </p:spPr>
        <p:txBody>
          <a:bodyPr wrap="square" rtlCol="0">
            <a:spAutoFit/>
          </a:bodyPr>
          <a:lstStyle/>
          <a:p>
            <a:r>
              <a:rPr lang="en-US" altLang="zh-CN" sz="2400" dirty="0"/>
              <a:t>2.</a:t>
            </a:r>
            <a:r>
              <a:rPr lang="zh-CN" altLang="en-US" sz="2400" dirty="0"/>
              <a:t>人力资源职能</a:t>
            </a:r>
            <a:r>
              <a:rPr lang="zh-CN" altLang="en-US" sz="2400" dirty="0" smtClean="0"/>
              <a:t>部门</a:t>
            </a:r>
            <a:endParaRPr lang="en-US" altLang="zh-CN" sz="2400" dirty="0" smtClean="0"/>
          </a:p>
          <a:p>
            <a:endParaRPr lang="zh-CN" altLang="en-US" sz="2400" dirty="0">
              <a:latin typeface="+mn-ea"/>
            </a:endParaRPr>
          </a:p>
          <a:p>
            <a:r>
              <a:rPr lang="zh-CN" altLang="en-US" sz="2400" dirty="0">
                <a:latin typeface="+mn-ea"/>
              </a:rPr>
              <a:t>人力资源部门是专门从事人力资源管理的职能部门，作为一线业务主管的专业支持者和高层管理者的专业辅助者，从四个方面发挥作用。</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参谋职能</a:t>
            </a:r>
          </a:p>
          <a:p>
            <a:pPr marL="342900" indent="-342900">
              <a:buFont typeface="Wingdings" panose="05000000000000000000" pitchFamily="2" charset="2"/>
              <a:buChar char="ü"/>
            </a:pPr>
            <a:r>
              <a:rPr lang="zh-CN" altLang="en-US" sz="2400" dirty="0"/>
              <a:t>指导职能</a:t>
            </a:r>
          </a:p>
          <a:p>
            <a:pPr marL="342900" indent="-342900">
              <a:buFont typeface="Wingdings" panose="05000000000000000000" pitchFamily="2" charset="2"/>
              <a:buChar char="ü"/>
            </a:pPr>
            <a:r>
              <a:rPr lang="zh-CN" altLang="en-US" sz="2400" dirty="0"/>
              <a:t>服务职能</a:t>
            </a:r>
          </a:p>
          <a:p>
            <a:pPr marL="342900" indent="-342900">
              <a:buFont typeface="Wingdings" panose="05000000000000000000" pitchFamily="2" charset="2"/>
              <a:buChar char="ü"/>
            </a:pPr>
            <a:r>
              <a:rPr lang="zh-CN" altLang="en-US" sz="2400" dirty="0"/>
              <a:t>直线职能</a:t>
            </a:r>
          </a:p>
        </p:txBody>
      </p:sp>
    </p:spTree>
    <p:extLst>
      <p:ext uri="{BB962C8B-B14F-4D97-AF65-F5344CB8AC3E}">
        <p14:creationId xmlns="" xmlns:p14="http://schemas.microsoft.com/office/powerpoint/2010/main" val="6497882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777355" cy="1320800"/>
          </a:xfrm>
        </p:spPr>
        <p:txBody>
          <a:bodyPr/>
          <a:lstStyle/>
          <a:p>
            <a:r>
              <a:rPr lang="zh-CN" altLang="en-US" dirty="0" smtClean="0"/>
              <a:t>第</a:t>
            </a:r>
            <a:r>
              <a:rPr lang="en-US" altLang="zh-CN" dirty="0" smtClean="0"/>
              <a:t>2</a:t>
            </a:r>
            <a:r>
              <a:rPr lang="zh-CN" altLang="en-US" dirty="0" smtClean="0"/>
              <a:t>节    企业人力资源管理活动</a:t>
            </a:r>
            <a:endParaRPr lang="zh-CN" altLang="en-US" dirty="0"/>
          </a:p>
        </p:txBody>
      </p:sp>
      <p:sp>
        <p:nvSpPr>
          <p:cNvPr id="3" name="文本框 2"/>
          <p:cNvSpPr txBox="1"/>
          <p:nvPr/>
        </p:nvSpPr>
        <p:spPr>
          <a:xfrm>
            <a:off x="508001" y="1270000"/>
            <a:ext cx="7041375" cy="4893647"/>
          </a:xfrm>
          <a:prstGeom prst="rect">
            <a:avLst/>
          </a:prstGeom>
          <a:noFill/>
        </p:spPr>
        <p:txBody>
          <a:bodyPr wrap="square" rtlCol="0">
            <a:spAutoFit/>
          </a:bodyPr>
          <a:lstStyle/>
          <a:p>
            <a:r>
              <a:rPr lang="en-US" altLang="zh-CN" sz="2400" dirty="0"/>
              <a:t>3.</a:t>
            </a:r>
            <a:r>
              <a:rPr lang="zh-CN" altLang="en-US" sz="2400" dirty="0"/>
              <a:t>一线业务</a:t>
            </a:r>
            <a:r>
              <a:rPr lang="zh-CN" altLang="en-US" sz="2400" dirty="0" smtClean="0"/>
              <a:t>主管</a:t>
            </a:r>
            <a:endParaRPr lang="en-US" altLang="zh-CN" sz="2400" dirty="0" smtClean="0"/>
          </a:p>
          <a:p>
            <a:endParaRPr lang="zh-CN" altLang="en-US" sz="2400" dirty="0">
              <a:latin typeface="华文仿宋" panose="02010600040101010101" pitchFamily="2" charset="-122"/>
              <a:ea typeface="华文仿宋" panose="02010600040101010101" pitchFamily="2" charset="-122"/>
            </a:endParaRPr>
          </a:p>
          <a:p>
            <a:r>
              <a:rPr lang="zh-CN" altLang="en-US" sz="2400" dirty="0">
                <a:latin typeface="+mn-ea"/>
              </a:rPr>
              <a:t>一线业务主管是带领所属员工直接进行业务活动的基层管理者。作为具体生产经营活动的直接指挥者，一线主管在用人办事中处于基础地位，各项人力资源管理活动最后都要通过一线主管发挥作用。</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分派工作</a:t>
            </a:r>
            <a:r>
              <a:rPr lang="zh-CN" altLang="en-US" sz="2400" dirty="0" smtClean="0"/>
              <a:t>任务</a:t>
            </a:r>
            <a:endParaRPr lang="zh-CN" altLang="en-US" sz="2400" dirty="0"/>
          </a:p>
          <a:p>
            <a:pPr marL="342900" indent="-342900">
              <a:buFont typeface="Wingdings" panose="05000000000000000000" pitchFamily="2" charset="2"/>
              <a:buChar char="ü"/>
            </a:pPr>
            <a:r>
              <a:rPr lang="zh-CN" altLang="en-US" sz="2400" dirty="0"/>
              <a:t>指导员工熟悉工作</a:t>
            </a:r>
          </a:p>
          <a:p>
            <a:pPr marL="342900" indent="-342900">
              <a:buFont typeface="Wingdings" panose="05000000000000000000" pitchFamily="2" charset="2"/>
              <a:buChar char="ü"/>
            </a:pPr>
            <a:r>
              <a:rPr lang="zh-CN" altLang="en-US" sz="2400" dirty="0"/>
              <a:t>改进工作绩效</a:t>
            </a:r>
          </a:p>
          <a:p>
            <a:pPr marL="342900" indent="-342900">
              <a:buFont typeface="Wingdings" panose="05000000000000000000" pitchFamily="2" charset="2"/>
              <a:buChar char="ü"/>
            </a:pPr>
            <a:r>
              <a:rPr lang="zh-CN" altLang="en-US" sz="2400" dirty="0"/>
              <a:t>奖酬激励</a:t>
            </a:r>
          </a:p>
          <a:p>
            <a:pPr marL="342900" indent="-342900">
              <a:buFont typeface="Wingdings" panose="05000000000000000000" pitchFamily="2" charset="2"/>
              <a:buChar char="ü"/>
            </a:pPr>
            <a:r>
              <a:rPr lang="zh-CN" altLang="en-US" sz="2400" dirty="0"/>
              <a:t>培养协作关系</a:t>
            </a:r>
          </a:p>
          <a:p>
            <a:pPr marL="342900" indent="-342900">
              <a:buFont typeface="Wingdings" panose="05000000000000000000" pitchFamily="2" charset="2"/>
              <a:buChar char="ü"/>
            </a:pPr>
            <a:r>
              <a:rPr lang="en-US" altLang="zh-CN" sz="2400" dirty="0" smtClean="0"/>
              <a:t>……</a:t>
            </a:r>
            <a:endParaRPr lang="en-US" altLang="zh-CN" sz="2400" dirty="0"/>
          </a:p>
        </p:txBody>
      </p:sp>
    </p:spTree>
    <p:extLst>
      <p:ext uri="{BB962C8B-B14F-4D97-AF65-F5344CB8AC3E}">
        <p14:creationId xmlns="" xmlns:p14="http://schemas.microsoft.com/office/powerpoint/2010/main" val="211184705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621238" cy="1320800"/>
          </a:xfrm>
        </p:spPr>
        <p:txBody>
          <a:bodyPr/>
          <a:lstStyle/>
          <a:p>
            <a:r>
              <a:rPr lang="zh-CN" altLang="en-US" dirty="0" smtClean="0"/>
              <a:t>第</a:t>
            </a:r>
            <a:r>
              <a:rPr lang="en-US" altLang="zh-CN" dirty="0" smtClean="0"/>
              <a:t>2</a:t>
            </a:r>
            <a:r>
              <a:rPr lang="zh-CN" altLang="en-US" dirty="0" smtClean="0"/>
              <a:t>节    企业人力资源管理活动</a:t>
            </a:r>
            <a:endParaRPr lang="zh-CN" altLang="en-US" dirty="0"/>
          </a:p>
        </p:txBody>
      </p:sp>
      <p:sp>
        <p:nvSpPr>
          <p:cNvPr id="3" name="文本框 2"/>
          <p:cNvSpPr txBox="1"/>
          <p:nvPr/>
        </p:nvSpPr>
        <p:spPr>
          <a:xfrm>
            <a:off x="508001" y="1438965"/>
            <a:ext cx="7130584" cy="4524315"/>
          </a:xfrm>
          <a:prstGeom prst="rect">
            <a:avLst/>
          </a:prstGeom>
          <a:noFill/>
        </p:spPr>
        <p:txBody>
          <a:bodyPr wrap="square" rtlCol="0">
            <a:spAutoFit/>
          </a:bodyPr>
          <a:lstStyle/>
          <a:p>
            <a:r>
              <a:rPr lang="zh-CN" altLang="en-US" sz="2400" dirty="0"/>
              <a:t>（二）管理工作的</a:t>
            </a:r>
            <a:r>
              <a:rPr lang="zh-CN" altLang="en-US" sz="2400" dirty="0" smtClean="0"/>
              <a:t>角度</a:t>
            </a:r>
            <a:endParaRPr lang="en-US" altLang="zh-CN" sz="2400" dirty="0" smtClean="0"/>
          </a:p>
          <a:p>
            <a:endParaRPr lang="zh-CN" altLang="en-US" sz="2400" dirty="0"/>
          </a:p>
          <a:p>
            <a:r>
              <a:rPr lang="zh-CN" altLang="en-US" sz="2400" dirty="0">
                <a:latin typeface="华文仿宋" panose="02010600040101010101" pitchFamily="2" charset="-122"/>
                <a:ea typeface="华文仿宋" panose="02010600040101010101" pitchFamily="2" charset="-122"/>
              </a:rPr>
              <a:t>    </a:t>
            </a:r>
            <a:r>
              <a:rPr lang="zh-CN" altLang="en-US" sz="2400" dirty="0">
                <a:latin typeface="+mn-ea"/>
              </a:rPr>
              <a:t>人力资源管理与企业生产经营活动交织在一起，不仅渗透于用人办事的各个方面，而且需要建立用人办事的工作秩序。这是人力资源管理运作的要求。在实际工作中，人力资源管理运作大致分为三方面内容，即日常业务工作、规章制度建设和战略管理决策。</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用人办事的日常工作</a:t>
            </a:r>
          </a:p>
          <a:p>
            <a:pPr marL="342900" indent="-342900">
              <a:buFont typeface="Wingdings" panose="05000000000000000000" pitchFamily="2" charset="2"/>
              <a:buChar char="ü"/>
            </a:pPr>
            <a:r>
              <a:rPr lang="zh-CN" altLang="en-US" sz="2400" dirty="0"/>
              <a:t>规章制度的建设工作</a:t>
            </a:r>
          </a:p>
          <a:p>
            <a:pPr marL="342900" indent="-342900">
              <a:buFont typeface="Wingdings" panose="05000000000000000000" pitchFamily="2" charset="2"/>
              <a:buChar char="ü"/>
            </a:pPr>
            <a:r>
              <a:rPr lang="zh-CN" altLang="en-US" sz="2400" dirty="0"/>
              <a:t>战略发展的决策工作</a:t>
            </a:r>
          </a:p>
        </p:txBody>
      </p:sp>
    </p:spTree>
    <p:extLst>
      <p:ext uri="{BB962C8B-B14F-4D97-AF65-F5344CB8AC3E}">
        <p14:creationId xmlns="" xmlns:p14="http://schemas.microsoft.com/office/powerpoint/2010/main" val="25654152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465121" cy="1320800"/>
          </a:xfrm>
        </p:spPr>
        <p:txBody>
          <a:bodyPr/>
          <a:lstStyle/>
          <a:p>
            <a:r>
              <a:rPr lang="zh-CN" altLang="en-US" dirty="0" smtClean="0"/>
              <a:t>第</a:t>
            </a:r>
            <a:r>
              <a:rPr lang="en-US" altLang="zh-CN" dirty="0" smtClean="0"/>
              <a:t>2</a:t>
            </a:r>
            <a:r>
              <a:rPr lang="zh-CN" altLang="en-US" dirty="0" smtClean="0"/>
              <a:t>节    企业人力资源管理活动</a:t>
            </a:r>
            <a:endParaRPr lang="zh-CN" altLang="en-US" dirty="0"/>
          </a:p>
        </p:txBody>
      </p:sp>
      <p:sp>
        <p:nvSpPr>
          <p:cNvPr id="3" name="文本框 2"/>
          <p:cNvSpPr txBox="1"/>
          <p:nvPr/>
        </p:nvSpPr>
        <p:spPr>
          <a:xfrm>
            <a:off x="508001" y="1438965"/>
            <a:ext cx="7164038" cy="4524315"/>
          </a:xfrm>
          <a:prstGeom prst="rect">
            <a:avLst/>
          </a:prstGeom>
          <a:noFill/>
        </p:spPr>
        <p:txBody>
          <a:bodyPr wrap="square" rtlCol="0">
            <a:spAutoFit/>
          </a:bodyPr>
          <a:lstStyle/>
          <a:p>
            <a:r>
              <a:rPr lang="zh-CN" altLang="en-US" sz="2400" dirty="0"/>
              <a:t>（三）管理体系的</a:t>
            </a:r>
            <a:r>
              <a:rPr lang="zh-CN" altLang="en-US" sz="2400" dirty="0" smtClean="0"/>
              <a:t>运行</a:t>
            </a:r>
            <a:endParaRPr lang="en-US" altLang="zh-CN" sz="2400" dirty="0" smtClean="0"/>
          </a:p>
          <a:p>
            <a:endParaRPr lang="zh-CN" altLang="en-US" sz="2400" dirty="0"/>
          </a:p>
          <a:p>
            <a:r>
              <a:rPr lang="zh-CN" altLang="en-US" sz="2400" dirty="0"/>
              <a:t>    </a:t>
            </a:r>
            <a:r>
              <a:rPr lang="zh-CN" altLang="en-US" sz="2400" dirty="0">
                <a:latin typeface="+mn-ea"/>
              </a:rPr>
              <a:t>人力资源管理活动由直线管理和职能管理共同进行，后者在前者基础上产生，对前者起支持与协助作用，由此构成企业的人力资源管理体系。其中，直线管理中的基层主管处于基础地位，高层管理者处于核心地位，职能部门作为专业牵头部门，则处于骨干地位。</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人力资源管理体系结构</a:t>
            </a:r>
          </a:p>
          <a:p>
            <a:pPr marL="342900" indent="-342900">
              <a:buFont typeface="Wingdings" panose="05000000000000000000" pitchFamily="2" charset="2"/>
              <a:buChar char="ü"/>
            </a:pPr>
            <a:r>
              <a:rPr lang="zh-CN" altLang="en-US" sz="2400" dirty="0"/>
              <a:t>人力资源部从混合模式向三支柱转型</a:t>
            </a:r>
          </a:p>
          <a:p>
            <a:pPr marL="342900" indent="-342900">
              <a:buFont typeface="Wingdings" panose="05000000000000000000" pitchFamily="2" charset="2"/>
              <a:buChar char="ü"/>
            </a:pPr>
            <a:r>
              <a:rPr lang="zh-CN" altLang="en-US" sz="2400" dirty="0"/>
              <a:t>人力资源部转型的价值</a:t>
            </a:r>
          </a:p>
        </p:txBody>
      </p:sp>
    </p:spTree>
    <p:extLst>
      <p:ext uri="{BB962C8B-B14F-4D97-AF65-F5344CB8AC3E}">
        <p14:creationId xmlns="" xmlns:p14="http://schemas.microsoft.com/office/powerpoint/2010/main" val="13251715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487423" cy="1320800"/>
          </a:xfrm>
        </p:spPr>
        <p:txBody>
          <a:bodyPr/>
          <a:lstStyle/>
          <a:p>
            <a:r>
              <a:rPr lang="zh-CN" altLang="en-US" dirty="0" smtClean="0"/>
              <a:t>第</a:t>
            </a:r>
            <a:r>
              <a:rPr lang="en-US" altLang="zh-CN" dirty="0" smtClean="0"/>
              <a:t>2</a:t>
            </a:r>
            <a:r>
              <a:rPr lang="zh-CN" altLang="en-US" dirty="0" smtClean="0"/>
              <a:t>节    企业人力资源管理活动</a:t>
            </a:r>
            <a:endParaRPr lang="zh-CN" altLang="en-US" dirty="0"/>
          </a:p>
        </p:txBody>
      </p:sp>
      <p:pic>
        <p:nvPicPr>
          <p:cNvPr id="4" name="1-1.EPS" descr="id:2147493245;FounderCES"/>
          <p:cNvPicPr/>
          <p:nvPr/>
        </p:nvPicPr>
        <p:blipFill>
          <a:blip r:embed="rId2" cstate="print">
            <a:duotone>
              <a:prstClr val="black"/>
              <a:schemeClr val="accent4">
                <a:tint val="45000"/>
                <a:satMod val="400000"/>
              </a:schemeClr>
            </a:duotone>
          </a:blip>
          <a:stretch>
            <a:fillRect/>
          </a:stretch>
        </p:blipFill>
        <p:spPr>
          <a:xfrm>
            <a:off x="855406" y="1548581"/>
            <a:ext cx="6990736" cy="3952567"/>
          </a:xfrm>
          <a:prstGeom prst="rect">
            <a:avLst/>
          </a:prstGeom>
        </p:spPr>
      </p:pic>
    </p:spTree>
    <p:extLst>
      <p:ext uri="{BB962C8B-B14F-4D97-AF65-F5344CB8AC3E}">
        <p14:creationId xmlns="" xmlns:p14="http://schemas.microsoft.com/office/powerpoint/2010/main" val="13251715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7465121" cy="1320800"/>
          </a:xfrm>
        </p:spPr>
        <p:txBody>
          <a:bodyPr/>
          <a:lstStyle/>
          <a:p>
            <a:r>
              <a:rPr lang="zh-CN" altLang="en-US" dirty="0" smtClean="0"/>
              <a:t>第</a:t>
            </a:r>
            <a:r>
              <a:rPr lang="en-US" altLang="zh-CN" dirty="0" smtClean="0"/>
              <a:t>2</a:t>
            </a:r>
            <a:r>
              <a:rPr lang="zh-CN" altLang="en-US" dirty="0" smtClean="0"/>
              <a:t>节    企业人力资源管理活动</a:t>
            </a:r>
            <a:endParaRPr lang="zh-CN" altLang="en-US" dirty="0"/>
          </a:p>
        </p:txBody>
      </p:sp>
      <p:pic>
        <p:nvPicPr>
          <p:cNvPr id="5" name="1-2.EPS" descr="id:2147493300;FounderCES"/>
          <p:cNvPicPr/>
          <p:nvPr/>
        </p:nvPicPr>
        <p:blipFill>
          <a:blip r:embed="rId2" cstate="print">
            <a:duotone>
              <a:prstClr val="black"/>
              <a:schemeClr val="accent2">
                <a:tint val="45000"/>
                <a:satMod val="400000"/>
              </a:schemeClr>
            </a:duotone>
          </a:blip>
          <a:stretch>
            <a:fillRect/>
          </a:stretch>
        </p:blipFill>
        <p:spPr>
          <a:xfrm>
            <a:off x="2040381" y="1862087"/>
            <a:ext cx="4006457" cy="3639061"/>
          </a:xfrm>
          <a:prstGeom prst="rect">
            <a:avLst/>
          </a:prstGeom>
        </p:spPr>
      </p:pic>
    </p:spTree>
    <p:extLst>
      <p:ext uri="{BB962C8B-B14F-4D97-AF65-F5344CB8AC3E}">
        <p14:creationId xmlns="" xmlns:p14="http://schemas.microsoft.com/office/powerpoint/2010/main" val="13251715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3" name="文本框 2"/>
          <p:cNvSpPr txBox="1"/>
          <p:nvPr/>
        </p:nvSpPr>
        <p:spPr>
          <a:xfrm>
            <a:off x="1628878" y="1674583"/>
            <a:ext cx="5583083" cy="2769989"/>
          </a:xfrm>
          <a:prstGeom prst="rect">
            <a:avLst/>
          </a:prstGeom>
          <a:noFill/>
        </p:spPr>
        <p:txBody>
          <a:bodyPr wrap="square" rtlCol="0">
            <a:spAutoFit/>
          </a:bodyPr>
          <a:lstStyle/>
          <a:p>
            <a:pPr indent="455613">
              <a:buFont typeface="Arial" panose="020B0604020202020204" pitchFamily="34" charset="0"/>
              <a:buNone/>
            </a:pPr>
            <a:endParaRPr lang="en-US" altLang="zh-CN" sz="2400" dirty="0" smtClean="0">
              <a:latin typeface="华文新魏" panose="02010800040101010101" pitchFamily="2" charset="-122"/>
              <a:ea typeface="华文新魏" panose="02010800040101010101" pitchFamily="2" charset="-122"/>
            </a:endParaRPr>
          </a:p>
          <a:p>
            <a:pPr indent="455613">
              <a:lnSpc>
                <a:spcPct val="150000"/>
              </a:lnSpc>
              <a:buFont typeface="Arial" panose="020B0604020202020204" pitchFamily="34" charset="0"/>
              <a:buNone/>
            </a:pPr>
            <a:r>
              <a:rPr lang="zh-CN" altLang="en-US" sz="2800" dirty="0" smtClean="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1</a:t>
            </a:r>
            <a:r>
              <a:rPr lang="zh-CN" altLang="en-US" sz="2800" dirty="0">
                <a:latin typeface="华文新魏" panose="02010800040101010101" pitchFamily="2" charset="-122"/>
                <a:ea typeface="华文新魏" panose="02010800040101010101" pitchFamily="2" charset="-122"/>
              </a:rPr>
              <a:t>节  企业人力资源管理性质</a:t>
            </a:r>
          </a:p>
          <a:p>
            <a:pPr indent="455613">
              <a:lnSpc>
                <a:spcPct val="150000"/>
              </a:lnSpc>
              <a:buFont typeface="Arial" panose="020B0604020202020204" pitchFamily="34" charset="0"/>
              <a:buNone/>
            </a:pPr>
            <a:r>
              <a:rPr lang="zh-CN" altLang="en-US" sz="2800" dirty="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2</a:t>
            </a:r>
            <a:r>
              <a:rPr lang="zh-CN" altLang="en-US" sz="2800" dirty="0">
                <a:latin typeface="华文新魏" panose="02010800040101010101" pitchFamily="2" charset="-122"/>
                <a:ea typeface="华文新魏" panose="02010800040101010101" pitchFamily="2" charset="-122"/>
              </a:rPr>
              <a:t>节  企业人力资源管理活动</a:t>
            </a:r>
          </a:p>
          <a:p>
            <a:pPr indent="455613">
              <a:lnSpc>
                <a:spcPct val="150000"/>
              </a:lnSpc>
              <a:buFont typeface="Arial" panose="020B0604020202020204" pitchFamily="34" charset="0"/>
              <a:buNone/>
            </a:pPr>
            <a:r>
              <a:rPr lang="zh-CN" altLang="en-US" sz="2800" dirty="0">
                <a:solidFill>
                  <a:srgbClr val="FF0000"/>
                </a:solidFill>
                <a:latin typeface="华文新魏" panose="02010800040101010101" pitchFamily="2" charset="-122"/>
                <a:ea typeface="华文新魏" panose="02010800040101010101" pitchFamily="2" charset="-122"/>
              </a:rPr>
              <a:t>第</a:t>
            </a:r>
            <a:r>
              <a:rPr lang="en-US" altLang="zh-CN" sz="2800" dirty="0">
                <a:solidFill>
                  <a:srgbClr val="FF0000"/>
                </a:solidFill>
                <a:latin typeface="华文新魏" panose="02010800040101010101" pitchFamily="2" charset="-122"/>
                <a:ea typeface="华文新魏" panose="02010800040101010101" pitchFamily="2" charset="-122"/>
              </a:rPr>
              <a:t>3</a:t>
            </a:r>
            <a:r>
              <a:rPr lang="zh-CN" altLang="en-US" sz="2800" dirty="0">
                <a:solidFill>
                  <a:srgbClr val="FF0000"/>
                </a:solidFill>
                <a:latin typeface="华文新魏" panose="02010800040101010101" pitchFamily="2" charset="-122"/>
                <a:ea typeface="华文新魏" panose="02010800040101010101" pitchFamily="2" charset="-122"/>
              </a:rPr>
              <a:t>节  企业人力资源管理发展</a:t>
            </a:r>
          </a:p>
          <a:p>
            <a:pPr indent="455613">
              <a:buFont typeface="Arial" panose="020B0604020202020204" pitchFamily="34" charset="0"/>
              <a:buNone/>
            </a:pPr>
            <a:endParaRPr lang="zh-CN" altLang="en-US" sz="2400" dirty="0">
              <a:latin typeface="华文新魏" panose="02010800040101010101" pitchFamily="2" charset="-122"/>
              <a:ea typeface="华文新魏" panose="02010800040101010101" pitchFamily="2" charset="-122"/>
            </a:endParaRPr>
          </a:p>
        </p:txBody>
      </p:sp>
    </p:spTree>
    <p:extLst>
      <p:ext uri="{BB962C8B-B14F-4D97-AF65-F5344CB8AC3E}">
        <p14:creationId xmlns="" xmlns:p14="http://schemas.microsoft.com/office/powerpoint/2010/main" val="291121687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企业人力资源管理发展</a:t>
            </a:r>
          </a:p>
        </p:txBody>
      </p:sp>
      <p:sp>
        <p:nvSpPr>
          <p:cNvPr id="3" name="文本框 2"/>
          <p:cNvSpPr txBox="1"/>
          <p:nvPr/>
        </p:nvSpPr>
        <p:spPr>
          <a:xfrm>
            <a:off x="508000" y="2075069"/>
            <a:ext cx="7030223" cy="1938992"/>
          </a:xfrm>
          <a:prstGeom prst="rect">
            <a:avLst/>
          </a:prstGeom>
          <a:noFill/>
        </p:spPr>
        <p:txBody>
          <a:bodyPr wrap="square" rtlCol="0">
            <a:spAutoFit/>
          </a:bodyPr>
          <a:lstStyle/>
          <a:p>
            <a:r>
              <a:rPr lang="zh-CN" altLang="en-US" sz="2400" dirty="0"/>
              <a:t>人力资源管理具有客观规律，只有认识和利用这些规律才能提高人力资源管理工作效率。为此，人们在管理实践基础上对人力资源管理的内容和形式进行了多方面探讨，应用不同学科的理论与方法加深对于人力资源管理规律的认识。</a:t>
            </a:r>
          </a:p>
        </p:txBody>
      </p:sp>
    </p:spTree>
    <p:extLst>
      <p:ext uri="{BB962C8B-B14F-4D97-AF65-F5344CB8AC3E}">
        <p14:creationId xmlns="" xmlns:p14="http://schemas.microsoft.com/office/powerpoint/2010/main" val="64891725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3</a:t>
            </a:r>
            <a:r>
              <a:rPr lang="zh-CN" altLang="en-US" dirty="0" smtClean="0"/>
              <a:t>节  企业人力资源管理发展</a:t>
            </a:r>
            <a:endParaRPr lang="zh-CN" altLang="en-US" dirty="0"/>
          </a:p>
        </p:txBody>
      </p:sp>
      <p:sp>
        <p:nvSpPr>
          <p:cNvPr id="3" name="文本框 2"/>
          <p:cNvSpPr txBox="1"/>
          <p:nvPr/>
        </p:nvSpPr>
        <p:spPr>
          <a:xfrm>
            <a:off x="519152" y="1673625"/>
            <a:ext cx="7108282" cy="4154984"/>
          </a:xfrm>
          <a:prstGeom prst="rect">
            <a:avLst/>
          </a:prstGeom>
          <a:noFill/>
        </p:spPr>
        <p:txBody>
          <a:bodyPr wrap="square" rtlCol="0">
            <a:spAutoFit/>
          </a:bodyPr>
          <a:lstStyle/>
          <a:p>
            <a:r>
              <a:rPr lang="zh-CN" altLang="en-US" sz="2400" dirty="0" smtClean="0"/>
              <a:t>一、人力资源管理实践</a:t>
            </a:r>
            <a:endParaRPr lang="en-US" altLang="zh-CN" sz="2400" dirty="0" smtClean="0"/>
          </a:p>
          <a:p>
            <a:endParaRPr lang="en-US" altLang="zh-CN" sz="2400" dirty="0" smtClean="0"/>
          </a:p>
          <a:p>
            <a:r>
              <a:rPr lang="zh-CN" altLang="en-US" sz="2400" dirty="0" smtClean="0"/>
              <a:t>人力资源</a:t>
            </a:r>
            <a:r>
              <a:rPr lang="zh-CN" altLang="en-US" sz="2400" dirty="0"/>
              <a:t>管理的形成和发展是企业实践的需要。</a:t>
            </a:r>
            <a:r>
              <a:rPr lang="en-US" altLang="zh-CN" sz="2400" dirty="0"/>
              <a:t>20</a:t>
            </a:r>
            <a:r>
              <a:rPr lang="zh-CN" altLang="en-US" sz="2400" dirty="0"/>
              <a:t>世纪中后期，随着后工业社会的到来和企业竞争方式的变化，员工地位越来越重要，员工管理越来越复杂，原有的用人办事方式已经不够，促进了员工管理方式的调整和改进</a:t>
            </a:r>
            <a:r>
              <a:rPr lang="zh-CN" altLang="en-US" sz="2400" dirty="0" smtClean="0"/>
              <a:t>。</a:t>
            </a:r>
            <a:endParaRPr lang="en-US" altLang="zh-CN" sz="2400" dirty="0" smtClean="0"/>
          </a:p>
          <a:p>
            <a:endParaRPr lang="en-US" altLang="zh-CN" sz="2400" dirty="0" smtClean="0"/>
          </a:p>
          <a:p>
            <a:r>
              <a:rPr lang="zh-CN" altLang="en-US" sz="2400" dirty="0" smtClean="0"/>
              <a:t>现代</a:t>
            </a:r>
            <a:r>
              <a:rPr lang="zh-CN" altLang="en-US" sz="2400" dirty="0"/>
              <a:t>人力资源管理实践是在人事行政基础上，综合劳资关系协调、人力资源开发、企业战略决策方面的内容所形成的复杂管理活动。</a:t>
            </a:r>
          </a:p>
        </p:txBody>
      </p:sp>
    </p:spTree>
    <p:extLst>
      <p:ext uri="{BB962C8B-B14F-4D97-AF65-F5344CB8AC3E}">
        <p14:creationId xmlns="" xmlns:p14="http://schemas.microsoft.com/office/powerpoint/2010/main" val="53489065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3</a:t>
            </a:r>
            <a:r>
              <a:rPr lang="zh-CN" altLang="en-US" dirty="0" smtClean="0"/>
              <a:t>节  企业人力资源管理发展</a:t>
            </a:r>
            <a:endParaRPr lang="zh-CN" altLang="en-US" dirty="0"/>
          </a:p>
        </p:txBody>
      </p:sp>
      <p:sp>
        <p:nvSpPr>
          <p:cNvPr id="3" name="文本框 2"/>
          <p:cNvSpPr txBox="1"/>
          <p:nvPr/>
        </p:nvSpPr>
        <p:spPr>
          <a:xfrm>
            <a:off x="508001" y="1468782"/>
            <a:ext cx="7063677" cy="4893647"/>
          </a:xfrm>
          <a:prstGeom prst="rect">
            <a:avLst/>
          </a:prstGeom>
          <a:noFill/>
        </p:spPr>
        <p:txBody>
          <a:bodyPr wrap="square" rtlCol="0">
            <a:spAutoFit/>
          </a:bodyPr>
          <a:lstStyle/>
          <a:p>
            <a:r>
              <a:rPr lang="zh-CN" altLang="en-US" sz="2400" dirty="0"/>
              <a:t>（一）员工管理</a:t>
            </a:r>
            <a:r>
              <a:rPr lang="zh-CN" altLang="en-US" sz="2400" dirty="0" smtClean="0"/>
              <a:t>发展</a:t>
            </a:r>
            <a:endParaRPr lang="en-US" altLang="zh-CN" sz="2400" dirty="0" smtClean="0"/>
          </a:p>
          <a:p>
            <a:endParaRPr lang="zh-CN" altLang="en-US" sz="2400" dirty="0"/>
          </a:p>
          <a:p>
            <a:r>
              <a:rPr lang="zh-CN" altLang="en-US" sz="2400" dirty="0">
                <a:latin typeface="+mn-ea"/>
              </a:rPr>
              <a:t>人力资源管理是员工管理的一种形态，作为经营管理一个方面分化出来，在人事管理的基础上发展起来。通过对员工管理发展过程的历史回顾，不仅可以进一步认识人力资源管理的基本任务，而且可以进一步理解人力资源管理的本质特征。</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  人事行政事务</a:t>
            </a:r>
          </a:p>
          <a:p>
            <a:pPr marL="342900" indent="-342900">
              <a:buFont typeface="Wingdings" panose="05000000000000000000" pitchFamily="2" charset="2"/>
              <a:buChar char="ü"/>
            </a:pPr>
            <a:r>
              <a:rPr lang="zh-CN" altLang="en-US" sz="2400" dirty="0"/>
              <a:t>  劳资关系协调</a:t>
            </a:r>
          </a:p>
          <a:p>
            <a:pPr marL="342900" indent="-342900">
              <a:buFont typeface="Wingdings" panose="05000000000000000000" pitchFamily="2" charset="2"/>
              <a:buChar char="ü"/>
            </a:pPr>
            <a:r>
              <a:rPr lang="zh-CN" altLang="en-US" sz="2400" dirty="0"/>
              <a:t>  人力资源开发</a:t>
            </a:r>
          </a:p>
          <a:p>
            <a:pPr marL="342900" indent="-342900">
              <a:buFont typeface="Wingdings" panose="05000000000000000000" pitchFamily="2" charset="2"/>
              <a:buChar char="ü"/>
            </a:pPr>
            <a:r>
              <a:rPr lang="zh-CN" altLang="en-US" sz="2400" dirty="0"/>
              <a:t>  人力资源战略</a:t>
            </a:r>
          </a:p>
          <a:p>
            <a:endParaRPr lang="zh-CN" altLang="en-US" sz="2400" dirty="0"/>
          </a:p>
        </p:txBody>
      </p:sp>
    </p:spTree>
    <p:extLst>
      <p:ext uri="{BB962C8B-B14F-4D97-AF65-F5344CB8AC3E}">
        <p14:creationId xmlns="" xmlns:p14="http://schemas.microsoft.com/office/powerpoint/2010/main" val="25177220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本章结构</a:t>
            </a:r>
            <a:endParaRPr lang="zh-CN" altLang="en-US" dirty="0"/>
          </a:p>
        </p:txBody>
      </p:sp>
      <p:sp>
        <p:nvSpPr>
          <p:cNvPr id="3" name="文本框 2"/>
          <p:cNvSpPr txBox="1"/>
          <p:nvPr/>
        </p:nvSpPr>
        <p:spPr>
          <a:xfrm>
            <a:off x="1054409" y="1637532"/>
            <a:ext cx="7116915" cy="3477875"/>
          </a:xfrm>
          <a:prstGeom prst="rect">
            <a:avLst/>
          </a:prstGeom>
          <a:noFill/>
        </p:spPr>
        <p:txBody>
          <a:bodyPr wrap="square" rtlCol="0">
            <a:spAutoFit/>
          </a:bodyPr>
          <a:lstStyle/>
          <a:p>
            <a:pPr indent="455613">
              <a:buFont typeface="Arial" panose="020B0604020202020204" pitchFamily="34" charset="0"/>
              <a:buNone/>
            </a:pPr>
            <a:endParaRPr lang="en-US" altLang="zh-CN" sz="2800" dirty="0" smtClean="0">
              <a:latin typeface="华文新魏" panose="02010800040101010101" pitchFamily="2" charset="-122"/>
              <a:ea typeface="华文新魏" panose="02010800040101010101" pitchFamily="2" charset="-122"/>
            </a:endParaRPr>
          </a:p>
          <a:p>
            <a:pPr indent="455613">
              <a:lnSpc>
                <a:spcPct val="150000"/>
              </a:lnSpc>
            </a:pPr>
            <a:r>
              <a:rPr lang="zh-CN" altLang="en-US" sz="2800" dirty="0" smtClean="0">
                <a:latin typeface="华文新魏" panose="02010800040101010101" pitchFamily="2" charset="-122"/>
                <a:ea typeface="华文新魏" panose="02010800040101010101" pitchFamily="2" charset="-122"/>
              </a:rPr>
              <a:t>引例：</a:t>
            </a:r>
            <a:r>
              <a:rPr lang="en-US" altLang="zh-CN" sz="2800" dirty="0" smtClean="0">
                <a:latin typeface="+mn-ea"/>
              </a:rPr>
              <a:t>AP</a:t>
            </a:r>
            <a:r>
              <a:rPr lang="zh-CN" altLang="zh-CN" sz="2800" dirty="0" smtClean="0">
                <a:latin typeface="+mn-ea"/>
              </a:rPr>
              <a:t>公司的人才短缺问题如何解决</a:t>
            </a:r>
            <a:r>
              <a:rPr lang="en-US" altLang="zh-CN" sz="2800" dirty="0" smtClean="0">
                <a:latin typeface="+mn-ea"/>
              </a:rPr>
              <a:t>?</a:t>
            </a:r>
          </a:p>
          <a:p>
            <a:pPr indent="455613">
              <a:lnSpc>
                <a:spcPct val="150000"/>
              </a:lnSpc>
              <a:buFont typeface="Arial" panose="020B0604020202020204" pitchFamily="34" charset="0"/>
              <a:buNone/>
            </a:pPr>
            <a:r>
              <a:rPr lang="zh-CN" altLang="en-US" sz="2800" dirty="0" smtClean="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1</a:t>
            </a:r>
            <a:r>
              <a:rPr lang="zh-CN" altLang="en-US" sz="2800" dirty="0">
                <a:latin typeface="华文新魏" panose="02010800040101010101" pitchFamily="2" charset="-122"/>
                <a:ea typeface="华文新魏" panose="02010800040101010101" pitchFamily="2" charset="-122"/>
              </a:rPr>
              <a:t>节  企业人力资源管理性质</a:t>
            </a:r>
          </a:p>
          <a:p>
            <a:pPr indent="455613">
              <a:lnSpc>
                <a:spcPct val="150000"/>
              </a:lnSpc>
              <a:buFont typeface="Arial" panose="020B0604020202020204" pitchFamily="34" charset="0"/>
              <a:buNone/>
            </a:pPr>
            <a:r>
              <a:rPr lang="zh-CN" altLang="en-US" sz="2800" dirty="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2</a:t>
            </a:r>
            <a:r>
              <a:rPr lang="zh-CN" altLang="en-US" sz="2800" dirty="0">
                <a:latin typeface="华文新魏" panose="02010800040101010101" pitchFamily="2" charset="-122"/>
                <a:ea typeface="华文新魏" panose="02010800040101010101" pitchFamily="2" charset="-122"/>
              </a:rPr>
              <a:t>节  企业人力资源管理活动</a:t>
            </a:r>
          </a:p>
          <a:p>
            <a:pPr indent="455613">
              <a:lnSpc>
                <a:spcPct val="150000"/>
              </a:lnSpc>
              <a:buFont typeface="Arial" panose="020B0604020202020204" pitchFamily="34" charset="0"/>
              <a:buNone/>
            </a:pPr>
            <a:r>
              <a:rPr lang="zh-CN" altLang="en-US" sz="2800" dirty="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3</a:t>
            </a:r>
            <a:r>
              <a:rPr lang="zh-CN" altLang="en-US" sz="2800" dirty="0">
                <a:latin typeface="华文新魏" panose="02010800040101010101" pitchFamily="2" charset="-122"/>
                <a:ea typeface="华文新魏" panose="02010800040101010101" pitchFamily="2" charset="-122"/>
              </a:rPr>
              <a:t>节  企业人力资源管理发展</a:t>
            </a:r>
          </a:p>
          <a:p>
            <a:pPr indent="455613">
              <a:buFont typeface="Arial" panose="020B0604020202020204" pitchFamily="34" charset="0"/>
              <a:buNone/>
            </a:pPr>
            <a:endParaRPr lang="zh-CN" altLang="en-US" sz="2400" dirty="0">
              <a:latin typeface="华文新魏" panose="02010800040101010101" pitchFamily="2" charset="-122"/>
              <a:ea typeface="华文新魏" panose="02010800040101010101" pitchFamily="2" charset="-122"/>
            </a:endParaRPr>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3</a:t>
            </a:r>
            <a:r>
              <a:rPr lang="zh-CN" altLang="en-US" dirty="0" smtClean="0"/>
              <a:t>节  企业人力资源管理发展</a:t>
            </a:r>
            <a:endParaRPr lang="zh-CN" altLang="en-US" dirty="0"/>
          </a:p>
        </p:txBody>
      </p:sp>
      <p:sp>
        <p:nvSpPr>
          <p:cNvPr id="3" name="文本框 2"/>
          <p:cNvSpPr txBox="1"/>
          <p:nvPr/>
        </p:nvSpPr>
        <p:spPr>
          <a:xfrm>
            <a:off x="508001" y="1468782"/>
            <a:ext cx="7130584" cy="4524315"/>
          </a:xfrm>
          <a:prstGeom prst="rect">
            <a:avLst/>
          </a:prstGeom>
          <a:noFill/>
        </p:spPr>
        <p:txBody>
          <a:bodyPr wrap="square" rtlCol="0">
            <a:spAutoFit/>
          </a:bodyPr>
          <a:lstStyle/>
          <a:p>
            <a:r>
              <a:rPr lang="zh-CN" altLang="en-US" sz="2400" dirty="0"/>
              <a:t>（二）员工管理</a:t>
            </a:r>
            <a:r>
              <a:rPr lang="zh-CN" altLang="en-US" sz="2400" dirty="0" smtClean="0"/>
              <a:t>现状</a:t>
            </a:r>
            <a:endParaRPr lang="en-US" altLang="zh-CN" sz="2400" dirty="0" smtClean="0"/>
          </a:p>
          <a:p>
            <a:endParaRPr lang="zh-CN" altLang="en-US" sz="2400" dirty="0"/>
          </a:p>
          <a:p>
            <a:r>
              <a:rPr lang="zh-CN" altLang="en-US" sz="2400" dirty="0">
                <a:latin typeface="+mn-ea"/>
              </a:rPr>
              <a:t>如何通过改进员工队伍状况提高企业生产经营效益？不同生产经营方式有不同要求，类似生产经营方式下也会由于管理价值观的差异产生不同管理模式。从实际情况看，员工管理状况大致可以分为三种不同形态。</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  人工成本控制</a:t>
            </a:r>
          </a:p>
          <a:p>
            <a:pPr marL="342900" indent="-342900">
              <a:buFont typeface="Wingdings" panose="05000000000000000000" pitchFamily="2" charset="2"/>
              <a:buChar char="ü"/>
            </a:pPr>
            <a:r>
              <a:rPr lang="zh-CN" altLang="en-US" sz="2400" dirty="0"/>
              <a:t>  人力资源开发</a:t>
            </a:r>
          </a:p>
          <a:p>
            <a:pPr marL="342900" indent="-342900">
              <a:buFont typeface="Wingdings" panose="05000000000000000000" pitchFamily="2" charset="2"/>
              <a:buChar char="ü"/>
            </a:pPr>
            <a:r>
              <a:rPr lang="zh-CN" altLang="en-US" sz="2400" dirty="0"/>
              <a:t>  人力资源建设</a:t>
            </a:r>
          </a:p>
          <a:p>
            <a:endParaRPr lang="zh-CN" altLang="en-US" sz="2400" dirty="0"/>
          </a:p>
        </p:txBody>
      </p:sp>
    </p:spTree>
    <p:extLst>
      <p:ext uri="{BB962C8B-B14F-4D97-AF65-F5344CB8AC3E}">
        <p14:creationId xmlns="" xmlns:p14="http://schemas.microsoft.com/office/powerpoint/2010/main" val="94729630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3</a:t>
            </a:r>
            <a:r>
              <a:rPr lang="zh-CN" altLang="en-US" dirty="0" smtClean="0"/>
              <a:t>节  企业人力资源管理发展</a:t>
            </a:r>
            <a:endParaRPr lang="zh-CN" altLang="en-US" dirty="0"/>
          </a:p>
        </p:txBody>
      </p:sp>
      <p:sp>
        <p:nvSpPr>
          <p:cNvPr id="3" name="文本框 2"/>
          <p:cNvSpPr txBox="1"/>
          <p:nvPr/>
        </p:nvSpPr>
        <p:spPr>
          <a:xfrm>
            <a:off x="508001" y="1468782"/>
            <a:ext cx="7074828" cy="3046988"/>
          </a:xfrm>
          <a:prstGeom prst="rect">
            <a:avLst/>
          </a:prstGeom>
          <a:noFill/>
        </p:spPr>
        <p:txBody>
          <a:bodyPr wrap="square" rtlCol="0">
            <a:spAutoFit/>
          </a:bodyPr>
          <a:lstStyle/>
          <a:p>
            <a:r>
              <a:rPr lang="zh-CN" altLang="en-US" sz="2400" dirty="0" smtClean="0"/>
              <a:t>二、企业人力资源管理研究</a:t>
            </a:r>
            <a:endParaRPr lang="en-US" altLang="zh-CN" sz="2400" dirty="0" smtClean="0"/>
          </a:p>
          <a:p>
            <a:endParaRPr lang="en-US" altLang="zh-CN" sz="2400" dirty="0" smtClean="0">
              <a:latin typeface="+mn-ea"/>
            </a:endParaRPr>
          </a:p>
          <a:p>
            <a:r>
              <a:rPr lang="zh-CN" altLang="en-US" sz="2400" dirty="0" smtClean="0">
                <a:latin typeface="+mn-ea"/>
              </a:rPr>
              <a:t>对于</a:t>
            </a:r>
            <a:r>
              <a:rPr lang="zh-CN" altLang="en-US" sz="2400" dirty="0">
                <a:latin typeface="+mn-ea"/>
              </a:rPr>
              <a:t>人力资源管理问题的分析和管理经验的总结，促进了人力资源管理的学科建设。人力资源管理学是一门综合性应用学科，在借鉴多学科研究成果的基础上形成发展，探讨人力资源管理规律，解决人力资源实践问题。其中经济学、组织行为学和管理学具有特别重要的作用。</a:t>
            </a:r>
          </a:p>
        </p:txBody>
      </p:sp>
    </p:spTree>
    <p:extLst>
      <p:ext uri="{BB962C8B-B14F-4D97-AF65-F5344CB8AC3E}">
        <p14:creationId xmlns="" xmlns:p14="http://schemas.microsoft.com/office/powerpoint/2010/main" val="381946070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3</a:t>
            </a:r>
            <a:r>
              <a:rPr lang="zh-CN" altLang="en-US" dirty="0" smtClean="0"/>
              <a:t>节  企业人力资源管理发展</a:t>
            </a:r>
            <a:endParaRPr lang="zh-CN" altLang="en-US" dirty="0"/>
          </a:p>
        </p:txBody>
      </p:sp>
      <p:sp>
        <p:nvSpPr>
          <p:cNvPr id="3" name="文本框 2"/>
          <p:cNvSpPr txBox="1"/>
          <p:nvPr/>
        </p:nvSpPr>
        <p:spPr>
          <a:xfrm>
            <a:off x="508000" y="1468782"/>
            <a:ext cx="7063677" cy="4893647"/>
          </a:xfrm>
          <a:prstGeom prst="rect">
            <a:avLst/>
          </a:prstGeom>
          <a:noFill/>
        </p:spPr>
        <p:txBody>
          <a:bodyPr wrap="square" rtlCol="0">
            <a:spAutoFit/>
          </a:bodyPr>
          <a:lstStyle/>
          <a:p>
            <a:pPr>
              <a:buFont typeface="Arial" panose="020B0604020202020204" pitchFamily="34" charset="0"/>
              <a:buNone/>
            </a:pPr>
            <a:r>
              <a:rPr lang="zh-CN" altLang="en-US" sz="2400" dirty="0"/>
              <a:t>（一）人力资源管理研究</a:t>
            </a:r>
            <a:r>
              <a:rPr lang="zh-CN" altLang="en-US" sz="2400" dirty="0" smtClean="0"/>
              <a:t>内容</a:t>
            </a:r>
            <a:endParaRPr lang="en-US" altLang="zh-CN" sz="2400" dirty="0" smtClean="0"/>
          </a:p>
          <a:p>
            <a:pPr>
              <a:buFont typeface="Arial" panose="020B0604020202020204" pitchFamily="34" charset="0"/>
              <a:buNone/>
            </a:pPr>
            <a:endParaRPr lang="zh-CN" altLang="en-US" sz="2400" dirty="0"/>
          </a:p>
          <a:p>
            <a:r>
              <a:rPr lang="zh-CN" altLang="en-US" sz="2400" dirty="0">
                <a:latin typeface="+mn-ea"/>
              </a:rPr>
              <a:t>如何从改进员工队伍状况入手提升企业效益，是人力资源管理面临的基本问题。这一问题可以分为两个方面：一是员工状况如何影响企业效益；二是人力资源管理如何影响员工状况。对两种影响以及两种影响之间关系的探讨，是企业人力资源管理研究的主要内容。</a:t>
            </a:r>
            <a:endParaRPr lang="en-US" altLang="zh-CN" sz="2400" dirty="0">
              <a:latin typeface="+mn-ea"/>
            </a:endParaRPr>
          </a:p>
          <a:p>
            <a:pPr>
              <a:buFont typeface="Arial" panose="020B0604020202020204" pitchFamily="34" charset="0"/>
              <a:buNone/>
            </a:pPr>
            <a:endParaRPr lang="zh-CN" altLang="en-US" sz="2400" dirty="0"/>
          </a:p>
          <a:p>
            <a:pPr marL="342900">
              <a:buFont typeface="Wingdings" panose="05000000000000000000" pitchFamily="2" charset="2"/>
              <a:buChar char="ü"/>
            </a:pPr>
            <a:r>
              <a:rPr lang="zh-CN" altLang="en-US" sz="2400" dirty="0"/>
              <a:t>  员工如何影响企业</a:t>
            </a:r>
            <a:r>
              <a:rPr lang="zh-CN" altLang="en-US" sz="2400" dirty="0" smtClean="0"/>
              <a:t>效益</a:t>
            </a:r>
            <a:endParaRPr lang="zh-CN" altLang="en-US" sz="2400" dirty="0"/>
          </a:p>
          <a:p>
            <a:pPr marL="342900">
              <a:buFont typeface="Wingdings" panose="05000000000000000000" pitchFamily="2" charset="2"/>
              <a:buChar char="ü"/>
            </a:pPr>
            <a:r>
              <a:rPr lang="zh-CN" altLang="en-US" sz="2400" dirty="0"/>
              <a:t>  人力资源管理如何发挥作用</a:t>
            </a:r>
          </a:p>
          <a:p>
            <a:pPr marL="342900">
              <a:buFont typeface="Wingdings" panose="05000000000000000000" pitchFamily="2" charset="2"/>
              <a:buChar char="ü"/>
            </a:pPr>
            <a:r>
              <a:rPr lang="zh-CN" altLang="en-US" sz="2400" dirty="0"/>
              <a:t>  双向促进机制怎样加以构建</a:t>
            </a:r>
          </a:p>
          <a:p>
            <a:pPr>
              <a:buFont typeface="Arial" panose="020B0604020202020204" pitchFamily="34" charset="0"/>
              <a:buNone/>
            </a:pPr>
            <a:endParaRPr lang="zh-CN" altLang="en-US" sz="2400" dirty="0"/>
          </a:p>
        </p:txBody>
      </p:sp>
    </p:spTree>
    <p:extLst>
      <p:ext uri="{BB962C8B-B14F-4D97-AF65-F5344CB8AC3E}">
        <p14:creationId xmlns="" xmlns:p14="http://schemas.microsoft.com/office/powerpoint/2010/main" val="398716953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3</a:t>
            </a:r>
            <a:r>
              <a:rPr lang="zh-CN" altLang="en-US" dirty="0" smtClean="0"/>
              <a:t>节  企业人力资源管理发展</a:t>
            </a:r>
            <a:endParaRPr lang="zh-CN" altLang="en-US" dirty="0"/>
          </a:p>
        </p:txBody>
      </p:sp>
      <p:sp>
        <p:nvSpPr>
          <p:cNvPr id="3" name="文本框 2"/>
          <p:cNvSpPr txBox="1"/>
          <p:nvPr/>
        </p:nvSpPr>
        <p:spPr>
          <a:xfrm>
            <a:off x="508001" y="1468782"/>
            <a:ext cx="7074828" cy="3785652"/>
          </a:xfrm>
          <a:prstGeom prst="rect">
            <a:avLst/>
          </a:prstGeom>
          <a:noFill/>
        </p:spPr>
        <p:txBody>
          <a:bodyPr wrap="square" rtlCol="0">
            <a:spAutoFit/>
          </a:bodyPr>
          <a:lstStyle/>
          <a:p>
            <a:pPr>
              <a:buFont typeface="Arial" panose="020B0604020202020204" pitchFamily="34" charset="0"/>
              <a:buNone/>
            </a:pPr>
            <a:r>
              <a:rPr lang="zh-CN" altLang="en-US" sz="2400" dirty="0"/>
              <a:t>（二）人力资源管理研究的</a:t>
            </a:r>
            <a:r>
              <a:rPr lang="zh-CN" altLang="en-US" sz="2400" dirty="0" smtClean="0"/>
              <a:t>方法</a:t>
            </a:r>
            <a:endParaRPr lang="en-US" altLang="zh-CN" sz="2400" dirty="0" smtClean="0"/>
          </a:p>
          <a:p>
            <a:pPr>
              <a:buFont typeface="Arial" panose="020B0604020202020204" pitchFamily="34" charset="0"/>
              <a:buNone/>
            </a:pPr>
            <a:endParaRPr lang="zh-CN" altLang="en-US" sz="2400" dirty="0"/>
          </a:p>
          <a:p>
            <a:r>
              <a:rPr lang="zh-CN" altLang="en-US" sz="2400" dirty="0">
                <a:latin typeface="+mn-ea"/>
              </a:rPr>
              <a:t>人力资源管理研究需要综合运用多学科的理论与方法，其中经济学、组织行为学、管理学具有特别重要的意义，提供了理论分析的依托。</a:t>
            </a:r>
            <a:endParaRPr lang="en-US" altLang="zh-CN" sz="2400" dirty="0">
              <a:latin typeface="+mn-ea"/>
            </a:endParaRPr>
          </a:p>
          <a:p>
            <a:pPr>
              <a:buFont typeface="Arial" panose="020B0604020202020204" pitchFamily="34" charset="0"/>
              <a:buNone/>
            </a:pPr>
            <a:endParaRPr lang="zh-CN" altLang="en-US" sz="2400" dirty="0"/>
          </a:p>
          <a:p>
            <a:pPr marL="342900" indent="-342900">
              <a:buFont typeface="Wingdings" panose="05000000000000000000" pitchFamily="2" charset="2"/>
              <a:buChar char="ü"/>
            </a:pPr>
            <a:r>
              <a:rPr lang="zh-CN" altLang="en-US" sz="2400" dirty="0"/>
              <a:t>  经济学的基础作用</a:t>
            </a:r>
          </a:p>
          <a:p>
            <a:pPr marL="342900" indent="-342900">
              <a:buFont typeface="Wingdings" panose="05000000000000000000" pitchFamily="2" charset="2"/>
              <a:buChar char="ü"/>
            </a:pPr>
            <a:r>
              <a:rPr lang="zh-CN" altLang="en-US" sz="2400" dirty="0"/>
              <a:t>  组织行为学的支持作用</a:t>
            </a:r>
          </a:p>
          <a:p>
            <a:pPr marL="342900" indent="-342900">
              <a:buFont typeface="Wingdings" panose="05000000000000000000" pitchFamily="2" charset="2"/>
              <a:buChar char="ü"/>
            </a:pPr>
            <a:r>
              <a:rPr lang="zh-CN" altLang="en-US" sz="2400" dirty="0"/>
              <a:t>  管理学的主导作用</a:t>
            </a:r>
          </a:p>
          <a:p>
            <a:pPr>
              <a:buFont typeface="Arial" panose="020B0604020202020204" pitchFamily="34" charset="0"/>
              <a:buNone/>
            </a:pPr>
            <a:endParaRPr lang="zh-CN" altLang="en-US" sz="2400" dirty="0"/>
          </a:p>
        </p:txBody>
      </p:sp>
    </p:spTree>
    <p:extLst>
      <p:ext uri="{BB962C8B-B14F-4D97-AF65-F5344CB8AC3E}">
        <p14:creationId xmlns="" xmlns:p14="http://schemas.microsoft.com/office/powerpoint/2010/main" val="490032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3</a:t>
            </a:r>
            <a:r>
              <a:rPr lang="zh-CN" altLang="en-US" dirty="0" smtClean="0"/>
              <a:t>节  企业人力资源管理发展</a:t>
            </a:r>
            <a:endParaRPr lang="zh-CN" altLang="en-US" dirty="0"/>
          </a:p>
        </p:txBody>
      </p:sp>
      <p:sp>
        <p:nvSpPr>
          <p:cNvPr id="3" name="文本框 2"/>
          <p:cNvSpPr txBox="1"/>
          <p:nvPr/>
        </p:nvSpPr>
        <p:spPr>
          <a:xfrm>
            <a:off x="508001" y="1468782"/>
            <a:ext cx="6729140" cy="3046988"/>
          </a:xfrm>
          <a:prstGeom prst="rect">
            <a:avLst/>
          </a:prstGeom>
          <a:noFill/>
        </p:spPr>
        <p:txBody>
          <a:bodyPr wrap="square" rtlCol="0">
            <a:spAutoFit/>
          </a:bodyPr>
          <a:lstStyle/>
          <a:p>
            <a:r>
              <a:rPr lang="zh-CN" altLang="en-US" sz="2400" dirty="0" smtClean="0"/>
              <a:t>三、人力资源管理学习</a:t>
            </a:r>
            <a:endParaRPr lang="en-US" altLang="zh-CN" sz="2400" dirty="0" smtClean="0"/>
          </a:p>
          <a:p>
            <a:endParaRPr lang="en-US" altLang="zh-CN" sz="2400" dirty="0" smtClean="0">
              <a:latin typeface="+mn-ea"/>
            </a:endParaRPr>
          </a:p>
          <a:p>
            <a:r>
              <a:rPr lang="zh-CN" altLang="en-US" sz="2400" dirty="0" smtClean="0">
                <a:latin typeface="+mn-ea"/>
              </a:rPr>
              <a:t>人力资源</a:t>
            </a:r>
            <a:r>
              <a:rPr lang="zh-CN" altLang="en-US" sz="2400" dirty="0">
                <a:latin typeface="+mn-ea"/>
              </a:rPr>
              <a:t>管理是一项复杂的实践任务，也是一个特殊的知识领域。在总结实践经验的基础上，认识员工行为的客观规律，把握人力资源管理的理论、方法和技术，能够深化对于现代经济活动的认识，提高人力资源管理的效率。为此需要进行人力资源管理学习。</a:t>
            </a:r>
          </a:p>
        </p:txBody>
      </p:sp>
    </p:spTree>
    <p:extLst>
      <p:ext uri="{BB962C8B-B14F-4D97-AF65-F5344CB8AC3E}">
        <p14:creationId xmlns="" xmlns:p14="http://schemas.microsoft.com/office/powerpoint/2010/main" val="45271984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3</a:t>
            </a:r>
            <a:r>
              <a:rPr lang="zh-CN" altLang="en-US" dirty="0" smtClean="0"/>
              <a:t>节  企业人力资源管理发展</a:t>
            </a:r>
            <a:endParaRPr lang="zh-CN" altLang="en-US" dirty="0"/>
          </a:p>
        </p:txBody>
      </p:sp>
      <p:sp>
        <p:nvSpPr>
          <p:cNvPr id="3" name="文本框 2"/>
          <p:cNvSpPr txBox="1"/>
          <p:nvPr/>
        </p:nvSpPr>
        <p:spPr>
          <a:xfrm>
            <a:off x="508001" y="1468782"/>
            <a:ext cx="6684536" cy="4117979"/>
          </a:xfrm>
          <a:prstGeom prst="rect">
            <a:avLst/>
          </a:prstGeom>
          <a:noFill/>
        </p:spPr>
        <p:txBody>
          <a:bodyPr wrap="square" rtlCol="0">
            <a:spAutoFit/>
          </a:bodyPr>
          <a:lstStyle/>
          <a:p>
            <a:pPr>
              <a:buFont typeface="Arial" panose="020B0604020202020204" pitchFamily="34" charset="0"/>
              <a:buNone/>
            </a:pPr>
            <a:r>
              <a:rPr lang="zh-CN" altLang="en-US" sz="2400" dirty="0"/>
              <a:t>（一）学习</a:t>
            </a:r>
            <a:r>
              <a:rPr lang="zh-CN" altLang="en-US" sz="2400" dirty="0" smtClean="0"/>
              <a:t>目的</a:t>
            </a:r>
            <a:endParaRPr lang="en-US" altLang="zh-CN" sz="2400" dirty="0" smtClean="0"/>
          </a:p>
          <a:p>
            <a:pPr>
              <a:buFont typeface="Arial" panose="020B0604020202020204" pitchFamily="34" charset="0"/>
              <a:buNone/>
            </a:pPr>
            <a:endParaRPr lang="zh-CN" altLang="en-US" sz="2400" dirty="0"/>
          </a:p>
          <a:p>
            <a:r>
              <a:rPr lang="zh-CN" altLang="en-US" sz="2400" dirty="0">
                <a:latin typeface="华文新魏" pitchFamily="2" charset="-122"/>
                <a:ea typeface="华文新魏" pitchFamily="2" charset="-122"/>
              </a:rPr>
              <a:t>在知识与技术迅速发展的当代社会，人力资源已经上升为第一资源，企业竞争归根结底是人才竞争。进行人力资源管理学习是适应经济社会发展需要的重要条件。</a:t>
            </a:r>
            <a:endParaRPr lang="en-US" altLang="zh-CN" sz="2400" dirty="0">
              <a:latin typeface="华文新魏" pitchFamily="2" charset="-122"/>
              <a:ea typeface="华文新魏" pitchFamily="2" charset="-122"/>
            </a:endParaRPr>
          </a:p>
          <a:p>
            <a:pPr>
              <a:buFont typeface="Arial" panose="020B0604020202020204" pitchFamily="34" charset="0"/>
              <a:buNone/>
            </a:pPr>
            <a:endParaRPr lang="zh-CN" altLang="en-US" sz="2400" dirty="0"/>
          </a:p>
          <a:p>
            <a:pPr marL="342900" indent="-342900">
              <a:buFont typeface="Wingdings" panose="05000000000000000000" pitchFamily="2" charset="2"/>
              <a:buChar char="ü"/>
            </a:pPr>
            <a:r>
              <a:rPr lang="zh-CN" altLang="en-US" sz="2400" dirty="0"/>
              <a:t>  理解经济活动</a:t>
            </a:r>
          </a:p>
          <a:p>
            <a:pPr marL="342900" indent="-342900">
              <a:buFont typeface="Wingdings" panose="05000000000000000000" pitchFamily="2" charset="2"/>
              <a:buChar char="ü"/>
            </a:pPr>
            <a:r>
              <a:rPr lang="zh-CN" altLang="en-US" sz="2400" dirty="0"/>
              <a:t>  提高劳动价值</a:t>
            </a:r>
          </a:p>
          <a:p>
            <a:pPr marL="342900" indent="-342900">
              <a:buFont typeface="Wingdings" panose="05000000000000000000" pitchFamily="2" charset="2"/>
              <a:buChar char="ü"/>
            </a:pPr>
            <a:r>
              <a:rPr lang="zh-CN" altLang="en-US" sz="2400" dirty="0"/>
              <a:t>  改进员工管理</a:t>
            </a:r>
          </a:p>
          <a:p>
            <a:pPr>
              <a:buFont typeface="Arial" panose="020B0604020202020204" pitchFamily="34" charset="0"/>
              <a:buNone/>
            </a:pPr>
            <a:endParaRPr lang="zh-CN" altLang="en-US" sz="2400" dirty="0"/>
          </a:p>
        </p:txBody>
      </p:sp>
    </p:spTree>
    <p:extLst>
      <p:ext uri="{BB962C8B-B14F-4D97-AF65-F5344CB8AC3E}">
        <p14:creationId xmlns="" xmlns:p14="http://schemas.microsoft.com/office/powerpoint/2010/main" val="152032858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3</a:t>
            </a:r>
            <a:r>
              <a:rPr lang="zh-CN" altLang="en-US" dirty="0" smtClean="0"/>
              <a:t>节  企业人力资源管理发展</a:t>
            </a:r>
            <a:endParaRPr lang="zh-CN" altLang="en-US" dirty="0"/>
          </a:p>
        </p:txBody>
      </p:sp>
      <p:sp>
        <p:nvSpPr>
          <p:cNvPr id="3" name="文本框 2"/>
          <p:cNvSpPr txBox="1"/>
          <p:nvPr/>
        </p:nvSpPr>
        <p:spPr>
          <a:xfrm>
            <a:off x="508001" y="1488660"/>
            <a:ext cx="6729140" cy="5262979"/>
          </a:xfrm>
          <a:prstGeom prst="rect">
            <a:avLst/>
          </a:prstGeom>
          <a:noFill/>
        </p:spPr>
        <p:txBody>
          <a:bodyPr wrap="square" rtlCol="0">
            <a:spAutoFit/>
          </a:bodyPr>
          <a:lstStyle/>
          <a:p>
            <a:pPr>
              <a:buFont typeface="Arial" panose="020B0604020202020204" pitchFamily="34" charset="0"/>
              <a:buNone/>
            </a:pPr>
            <a:r>
              <a:rPr lang="zh-CN" altLang="en-US" sz="2400" dirty="0"/>
              <a:t>（二）学习</a:t>
            </a:r>
            <a:r>
              <a:rPr lang="zh-CN" altLang="en-US" sz="2400" dirty="0" smtClean="0"/>
              <a:t>主体</a:t>
            </a:r>
            <a:endParaRPr lang="en-US" altLang="zh-CN" sz="2400" dirty="0" smtClean="0"/>
          </a:p>
          <a:p>
            <a:pPr>
              <a:buFont typeface="Arial" panose="020B0604020202020204" pitchFamily="34" charset="0"/>
              <a:buNone/>
            </a:pPr>
            <a:endParaRPr lang="zh-CN" altLang="en-US" sz="2400" dirty="0"/>
          </a:p>
          <a:p>
            <a:r>
              <a:rPr lang="zh-CN" altLang="en-US" sz="2400" dirty="0">
                <a:latin typeface="+mn-ea"/>
              </a:rPr>
              <a:t>在现代经济社会活动中，人力资源管理是一种具有普遍适应性的职业工作，存在于企事业单位、政府和非政府组织之中。在现代高等教育体系中，人力资源管理既是一门专业课，又是一门工商管理学科的专业基础课，还是一门经济与管理学科群的通开课。由此产生不同的学习主体，出现不同的学习要求，大致可以分为在校学生与在职人员两大类型，需要分别对待。</a:t>
            </a:r>
            <a:endParaRPr lang="en-US" altLang="zh-CN" sz="2400" dirty="0">
              <a:latin typeface="+mn-ea"/>
            </a:endParaRPr>
          </a:p>
          <a:p>
            <a:pPr>
              <a:buFont typeface="Arial" panose="020B0604020202020204" pitchFamily="34" charset="0"/>
              <a:buNone/>
            </a:pPr>
            <a:endParaRPr lang="zh-CN" altLang="en-US" sz="2400" dirty="0"/>
          </a:p>
          <a:p>
            <a:pPr marL="342900" indent="-342900">
              <a:buFont typeface="Wingdings" panose="05000000000000000000" pitchFamily="2" charset="2"/>
              <a:buChar char="ü"/>
            </a:pPr>
            <a:r>
              <a:rPr lang="zh-CN" altLang="en-US" sz="2400" dirty="0"/>
              <a:t>  在校学生</a:t>
            </a:r>
          </a:p>
          <a:p>
            <a:pPr marL="342900" indent="-342900">
              <a:buFont typeface="Wingdings" panose="05000000000000000000" pitchFamily="2" charset="2"/>
              <a:buChar char="ü"/>
            </a:pPr>
            <a:r>
              <a:rPr lang="zh-CN" altLang="en-US" sz="2400" dirty="0"/>
              <a:t>  在职人员</a:t>
            </a:r>
          </a:p>
          <a:p>
            <a:pPr>
              <a:buFont typeface="Arial" panose="020B0604020202020204" pitchFamily="34" charset="0"/>
              <a:buNone/>
            </a:pPr>
            <a:endParaRPr lang="zh-CN" altLang="en-US" sz="2400" dirty="0"/>
          </a:p>
        </p:txBody>
      </p:sp>
    </p:spTree>
    <p:extLst>
      <p:ext uri="{BB962C8B-B14F-4D97-AF65-F5344CB8AC3E}">
        <p14:creationId xmlns="" xmlns:p14="http://schemas.microsoft.com/office/powerpoint/2010/main" val="110834327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3</a:t>
            </a:r>
            <a:r>
              <a:rPr lang="zh-CN" altLang="en-US" dirty="0" smtClean="0"/>
              <a:t>节  企业人力资源管理发展</a:t>
            </a:r>
            <a:endParaRPr lang="zh-CN" altLang="en-US" dirty="0"/>
          </a:p>
        </p:txBody>
      </p:sp>
      <p:sp>
        <p:nvSpPr>
          <p:cNvPr id="3" name="文本框 2"/>
          <p:cNvSpPr txBox="1"/>
          <p:nvPr/>
        </p:nvSpPr>
        <p:spPr>
          <a:xfrm>
            <a:off x="508001" y="1518477"/>
            <a:ext cx="6717989" cy="5262979"/>
          </a:xfrm>
          <a:prstGeom prst="rect">
            <a:avLst/>
          </a:prstGeom>
          <a:noFill/>
        </p:spPr>
        <p:txBody>
          <a:bodyPr wrap="square" rtlCol="0">
            <a:spAutoFit/>
          </a:bodyPr>
          <a:lstStyle/>
          <a:p>
            <a:pPr>
              <a:buFont typeface="Arial" panose="020B0604020202020204" pitchFamily="34" charset="0"/>
              <a:buNone/>
            </a:pPr>
            <a:r>
              <a:rPr lang="zh-CN" altLang="en-US" sz="2400" dirty="0"/>
              <a:t>（三）</a:t>
            </a:r>
            <a:r>
              <a:rPr lang="zh-CN" altLang="en-US" sz="2400" dirty="0" smtClean="0"/>
              <a:t>学习方法</a:t>
            </a:r>
            <a:endParaRPr lang="en-US" altLang="zh-CN" sz="2400" dirty="0" smtClean="0"/>
          </a:p>
          <a:p>
            <a:pPr>
              <a:buFont typeface="Arial" panose="020B0604020202020204" pitchFamily="34" charset="0"/>
              <a:buNone/>
            </a:pPr>
            <a:endParaRPr lang="zh-CN" altLang="en-US" sz="2400" dirty="0"/>
          </a:p>
          <a:p>
            <a:pPr>
              <a:buFont typeface="Arial" panose="020B0604020202020204" pitchFamily="34" charset="0"/>
              <a:buNone/>
            </a:pPr>
            <a:r>
              <a:rPr lang="zh-CN" altLang="en-US" sz="2400" dirty="0">
                <a:latin typeface="华文新魏" pitchFamily="2" charset="-122"/>
                <a:ea typeface="华文新魏" pitchFamily="2" charset="-122"/>
              </a:rPr>
              <a:t>人力资源管理是一门应用学科，在学习方法上尤其注重理论与实践相结合。由于人力资源管理的理论和方法主要来自经济学、组织行为学和管理学，实践上面对不同的经济活动形式和组织类型，因此需要结合学习目标和学习主体的特点，进行学习方法的选择。对此可以大致区分为理论导向的学习与实践导向的学习两种基本方法</a:t>
            </a:r>
            <a:r>
              <a:rPr lang="zh-CN" altLang="en-US" sz="2400" dirty="0" smtClean="0">
                <a:latin typeface="华文新魏" pitchFamily="2" charset="-122"/>
                <a:ea typeface="华文新魏" pitchFamily="2" charset="-122"/>
              </a:rPr>
              <a:t>。</a:t>
            </a:r>
            <a:endParaRPr lang="en-US" altLang="zh-CN" sz="2400" dirty="0" smtClean="0">
              <a:latin typeface="华文新魏" pitchFamily="2" charset="-122"/>
              <a:ea typeface="华文新魏" pitchFamily="2" charset="-122"/>
            </a:endParaRPr>
          </a:p>
          <a:p>
            <a:pPr>
              <a:buFont typeface="Arial" panose="020B0604020202020204" pitchFamily="34" charset="0"/>
              <a:buNone/>
            </a:pPr>
            <a:endParaRPr lang="zh-CN" altLang="en-US" sz="2400" dirty="0"/>
          </a:p>
          <a:p>
            <a:pPr marL="342900" indent="-342900">
              <a:buFont typeface="Wingdings" panose="05000000000000000000" pitchFamily="2" charset="2"/>
              <a:buChar char="ü"/>
            </a:pPr>
            <a:r>
              <a:rPr lang="zh-CN" altLang="en-US" sz="2400" dirty="0"/>
              <a:t> 理论导向的学习</a:t>
            </a:r>
          </a:p>
          <a:p>
            <a:pPr marL="342900" indent="-342900">
              <a:buFont typeface="Wingdings" panose="05000000000000000000" pitchFamily="2" charset="2"/>
              <a:buChar char="ü"/>
            </a:pPr>
            <a:r>
              <a:rPr lang="zh-CN" altLang="en-US" sz="2400" dirty="0"/>
              <a:t> 实践导向的学习</a:t>
            </a:r>
          </a:p>
          <a:p>
            <a:pPr marL="342900" indent="-342900">
              <a:buFont typeface="Wingdings" panose="05000000000000000000" pitchFamily="2" charset="2"/>
              <a:buChar char="ü"/>
            </a:pPr>
            <a:r>
              <a:rPr lang="zh-CN" altLang="en-US" sz="2400" dirty="0"/>
              <a:t> 学习方式的改进</a:t>
            </a:r>
          </a:p>
          <a:p>
            <a:pPr>
              <a:buFont typeface="Arial" panose="020B0604020202020204" pitchFamily="34" charset="0"/>
              <a:buNone/>
            </a:pPr>
            <a:endParaRPr lang="zh-CN" altLang="en-US" sz="2400" dirty="0"/>
          </a:p>
        </p:txBody>
      </p:sp>
    </p:spTree>
    <p:extLst>
      <p:ext uri="{BB962C8B-B14F-4D97-AF65-F5344CB8AC3E}">
        <p14:creationId xmlns="" xmlns:p14="http://schemas.microsoft.com/office/powerpoint/2010/main" val="342768002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本章小结</a:t>
            </a:r>
            <a:endParaRPr lang="zh-CN" altLang="en-US" dirty="0"/>
          </a:p>
        </p:txBody>
      </p:sp>
      <p:sp>
        <p:nvSpPr>
          <p:cNvPr id="4" name="文本框 2"/>
          <p:cNvSpPr txBox="1"/>
          <p:nvPr/>
        </p:nvSpPr>
        <p:spPr>
          <a:xfrm>
            <a:off x="508001" y="1518477"/>
            <a:ext cx="6717989" cy="4893647"/>
          </a:xfrm>
          <a:prstGeom prst="rect">
            <a:avLst/>
          </a:prstGeom>
          <a:noFill/>
        </p:spPr>
        <p:txBody>
          <a:bodyPr wrap="square" rtlCol="0">
            <a:spAutoFit/>
          </a:bodyPr>
          <a:lstStyle/>
          <a:p>
            <a:r>
              <a:rPr lang="zh-CN" altLang="zh-CN" sz="2400" dirty="0" smtClean="0">
                <a:latin typeface="+mn-ea"/>
              </a:rPr>
              <a:t>管理是</a:t>
            </a:r>
            <a:r>
              <a:rPr lang="en-US" altLang="zh-CN" sz="2400" dirty="0" smtClean="0">
                <a:latin typeface="+mn-ea"/>
              </a:rPr>
              <a:t>“</a:t>
            </a:r>
            <a:r>
              <a:rPr lang="zh-CN" altLang="zh-CN" sz="2400" dirty="0" smtClean="0">
                <a:latin typeface="+mn-ea"/>
              </a:rPr>
              <a:t>用人办事</a:t>
            </a:r>
            <a:r>
              <a:rPr lang="en-US" altLang="zh-CN" sz="2400" dirty="0" smtClean="0">
                <a:latin typeface="+mn-ea"/>
              </a:rPr>
              <a:t>”</a:t>
            </a:r>
            <a:r>
              <a:rPr lang="zh-CN" altLang="zh-CN" sz="2400" dirty="0" smtClean="0">
                <a:latin typeface="+mn-ea"/>
              </a:rPr>
              <a:t>，即利用员工力量实现组织目标，离不开员工管理。</a:t>
            </a:r>
            <a:endParaRPr lang="en-US" altLang="zh-CN" sz="2400" dirty="0" smtClean="0">
              <a:latin typeface="+mn-ea"/>
            </a:endParaRPr>
          </a:p>
          <a:p>
            <a:endParaRPr lang="zh-CN" altLang="zh-CN" sz="2400" dirty="0" smtClean="0">
              <a:latin typeface="+mn-ea"/>
            </a:endParaRPr>
          </a:p>
          <a:p>
            <a:r>
              <a:rPr lang="zh-CN" altLang="zh-CN" sz="2400" dirty="0" smtClean="0">
                <a:latin typeface="+mn-ea"/>
              </a:rPr>
              <a:t>人力资源管理是员工管理的一种特殊形态。</a:t>
            </a:r>
            <a:endParaRPr lang="en-US" altLang="zh-CN" sz="2400" dirty="0" smtClean="0">
              <a:latin typeface="+mn-ea"/>
            </a:endParaRPr>
          </a:p>
          <a:p>
            <a:endParaRPr lang="zh-CN" altLang="zh-CN" sz="2400" dirty="0" smtClean="0">
              <a:latin typeface="+mn-ea"/>
            </a:endParaRPr>
          </a:p>
          <a:p>
            <a:r>
              <a:rPr lang="zh-CN" altLang="zh-CN" sz="2400" dirty="0" smtClean="0">
                <a:latin typeface="+mn-ea"/>
              </a:rPr>
              <a:t>进行人力资源管理的任务是从改进员工队伍角度促进企业可持续发展。</a:t>
            </a:r>
            <a:endParaRPr lang="en-US" altLang="zh-CN" sz="2400" dirty="0" smtClean="0">
              <a:latin typeface="+mn-ea"/>
            </a:endParaRPr>
          </a:p>
          <a:p>
            <a:endParaRPr lang="zh-CN" altLang="zh-CN" sz="2400" dirty="0" smtClean="0">
              <a:latin typeface="+mn-ea"/>
            </a:endParaRPr>
          </a:p>
          <a:p>
            <a:r>
              <a:rPr lang="zh-CN" altLang="zh-CN" sz="2400" dirty="0" smtClean="0">
                <a:latin typeface="+mn-ea"/>
              </a:rPr>
              <a:t>人力资源管理任务通过所有管理者的协同努力得以完成。</a:t>
            </a:r>
            <a:endParaRPr lang="en-US" altLang="zh-CN" sz="2400" dirty="0" smtClean="0">
              <a:latin typeface="+mn-ea"/>
            </a:endParaRPr>
          </a:p>
          <a:p>
            <a:endParaRPr lang="zh-CN" altLang="zh-CN" sz="2400" dirty="0" smtClean="0">
              <a:latin typeface="+mn-ea"/>
            </a:endParaRPr>
          </a:p>
          <a:p>
            <a:r>
              <a:rPr lang="zh-CN" altLang="zh-CN" sz="2400" dirty="0" smtClean="0">
                <a:latin typeface="+mn-ea"/>
              </a:rPr>
              <a:t>人力资源管理学是一门应用学科。</a:t>
            </a:r>
          </a:p>
          <a:p>
            <a:pPr>
              <a:buFont typeface="Arial" panose="020B0604020202020204" pitchFamily="34" charset="0"/>
              <a:buNone/>
            </a:pPr>
            <a:endParaRPr lang="en-US" altLang="zh-CN" sz="2400" dirty="0" smtClean="0"/>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关键术语</a:t>
            </a:r>
            <a:endParaRPr lang="zh-CN" altLang="en-US" dirty="0"/>
          </a:p>
        </p:txBody>
      </p:sp>
      <p:sp>
        <p:nvSpPr>
          <p:cNvPr id="4" name="文本框 2"/>
          <p:cNvSpPr txBox="1"/>
          <p:nvPr/>
        </p:nvSpPr>
        <p:spPr>
          <a:xfrm>
            <a:off x="508001" y="1518477"/>
            <a:ext cx="7665843" cy="3416320"/>
          </a:xfrm>
          <a:prstGeom prst="rect">
            <a:avLst/>
          </a:prstGeom>
          <a:noFill/>
        </p:spPr>
        <p:txBody>
          <a:bodyPr wrap="square" rtlCol="0">
            <a:spAutoFit/>
          </a:bodyPr>
          <a:lstStyle/>
          <a:p>
            <a:r>
              <a:rPr lang="zh-CN" altLang="zh-CN" sz="2400" dirty="0" smtClean="0"/>
              <a:t>管理（</a:t>
            </a:r>
            <a:r>
              <a:rPr lang="en-US" altLang="zh-CN" sz="2400" dirty="0" smtClean="0"/>
              <a:t>management</a:t>
            </a:r>
            <a:r>
              <a:rPr lang="zh-CN" altLang="zh-CN" sz="2400" dirty="0" smtClean="0"/>
              <a:t>）</a:t>
            </a:r>
          </a:p>
          <a:p>
            <a:r>
              <a:rPr lang="zh-CN" altLang="zh-CN" sz="2400" dirty="0" smtClean="0"/>
              <a:t>企业管理（</a:t>
            </a:r>
            <a:r>
              <a:rPr lang="en-US" altLang="zh-CN" sz="2400" dirty="0" smtClean="0"/>
              <a:t>enterprise management</a:t>
            </a:r>
            <a:r>
              <a:rPr lang="zh-CN" altLang="zh-CN" sz="2400" dirty="0" smtClean="0"/>
              <a:t>）</a:t>
            </a:r>
          </a:p>
          <a:p>
            <a:r>
              <a:rPr lang="zh-CN" altLang="zh-CN" sz="2400" dirty="0" smtClean="0"/>
              <a:t>人力资源管理（</a:t>
            </a:r>
            <a:r>
              <a:rPr lang="en-US" altLang="zh-CN" sz="2400" dirty="0" smtClean="0"/>
              <a:t>human resource management</a:t>
            </a:r>
            <a:r>
              <a:rPr lang="zh-CN" altLang="zh-CN" sz="2400" dirty="0" smtClean="0"/>
              <a:t>，</a:t>
            </a:r>
            <a:r>
              <a:rPr lang="en-US" altLang="zh-CN" sz="2400" dirty="0" smtClean="0"/>
              <a:t>HRM</a:t>
            </a:r>
            <a:r>
              <a:rPr lang="zh-CN" altLang="zh-CN" sz="2400" dirty="0" smtClean="0"/>
              <a:t>）</a:t>
            </a:r>
          </a:p>
          <a:p>
            <a:r>
              <a:rPr lang="zh-CN" altLang="zh-CN" sz="2400" dirty="0" smtClean="0"/>
              <a:t>人力资源管理职能（</a:t>
            </a:r>
            <a:r>
              <a:rPr lang="en-US" altLang="zh-CN" sz="2400" dirty="0" smtClean="0"/>
              <a:t>human resource management function</a:t>
            </a:r>
            <a:r>
              <a:rPr lang="zh-CN" altLang="zh-CN" sz="2400" dirty="0" smtClean="0"/>
              <a:t>）</a:t>
            </a:r>
          </a:p>
          <a:p>
            <a:r>
              <a:rPr lang="zh-CN" altLang="zh-CN" sz="2400" dirty="0" smtClean="0"/>
              <a:t>人力资源职能部门（</a:t>
            </a:r>
            <a:r>
              <a:rPr lang="en-US" altLang="zh-CN" sz="2400" dirty="0" smtClean="0"/>
              <a:t>HR department</a:t>
            </a:r>
            <a:r>
              <a:rPr lang="zh-CN" altLang="zh-CN" sz="2400" dirty="0" smtClean="0"/>
              <a:t>）</a:t>
            </a:r>
          </a:p>
          <a:p>
            <a:r>
              <a:rPr lang="zh-CN" altLang="zh-CN" sz="2400" dirty="0" smtClean="0"/>
              <a:t>人力资源管理体系（</a:t>
            </a:r>
            <a:r>
              <a:rPr lang="en-US" altLang="zh-CN" sz="2400" dirty="0" smtClean="0"/>
              <a:t>human resource management system</a:t>
            </a:r>
            <a:r>
              <a:rPr lang="zh-CN" altLang="zh-CN" sz="2400" dirty="0" smtClean="0"/>
              <a:t>，</a:t>
            </a:r>
            <a:r>
              <a:rPr lang="en-US" altLang="zh-CN" sz="2400" dirty="0" smtClean="0"/>
              <a:t>HRMS</a:t>
            </a:r>
            <a:r>
              <a:rPr lang="zh-CN" altLang="zh-CN" sz="2400" dirty="0" smtClean="0"/>
              <a:t>）</a:t>
            </a:r>
          </a:p>
          <a:p>
            <a:r>
              <a:rPr lang="zh-CN" altLang="zh-CN" sz="2400" dirty="0" smtClean="0"/>
              <a:t>人力资源战略（</a:t>
            </a:r>
            <a:r>
              <a:rPr lang="en-US" altLang="zh-CN" sz="2400" dirty="0" smtClean="0"/>
              <a:t>human resource strategy</a:t>
            </a:r>
            <a:r>
              <a:rPr lang="zh-CN" altLang="zh-CN" sz="2400" dirty="0" smtClean="0"/>
              <a:t>）</a:t>
            </a:r>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lang="zh-CN" altLang="en-US" dirty="0" smtClean="0"/>
              <a:t>引例</a:t>
            </a:r>
          </a:p>
        </p:txBody>
      </p:sp>
      <p:sp>
        <p:nvSpPr>
          <p:cNvPr id="4" name="文本框 3"/>
          <p:cNvSpPr txBox="1"/>
          <p:nvPr/>
        </p:nvSpPr>
        <p:spPr>
          <a:xfrm>
            <a:off x="508001" y="1699591"/>
            <a:ext cx="6773745" cy="3108543"/>
          </a:xfrm>
          <a:prstGeom prst="rect">
            <a:avLst/>
          </a:prstGeom>
          <a:noFill/>
        </p:spPr>
        <p:txBody>
          <a:bodyPr wrap="square" rtlCol="0">
            <a:spAutoFit/>
          </a:bodyPr>
          <a:lstStyle/>
          <a:p>
            <a:pPr algn="ctr">
              <a:buFont typeface="Arial" panose="020B0604020202020204" pitchFamily="34" charset="0"/>
              <a:buNone/>
            </a:pPr>
            <a:r>
              <a:rPr lang="en-US" altLang="zh-CN" sz="2800" dirty="0">
                <a:latin typeface="+mn-ea"/>
              </a:rPr>
              <a:t>AP</a:t>
            </a:r>
            <a:r>
              <a:rPr lang="zh-CN" altLang="zh-CN" sz="2800" dirty="0">
                <a:latin typeface="+mn-ea"/>
              </a:rPr>
              <a:t>公司的人才短缺问题如何解决</a:t>
            </a:r>
            <a:r>
              <a:rPr lang="en-US" altLang="zh-CN" sz="2800" dirty="0">
                <a:latin typeface="+mn-ea"/>
              </a:rPr>
              <a:t>?</a:t>
            </a:r>
          </a:p>
          <a:p>
            <a:pPr algn="ctr">
              <a:buFont typeface="Arial" panose="020B0604020202020204" pitchFamily="34" charset="0"/>
              <a:buNone/>
            </a:pPr>
            <a:r>
              <a:rPr lang="zh-CN" altLang="en-US" sz="2800" dirty="0">
                <a:latin typeface="+mn-ea"/>
              </a:rPr>
              <a:t>                        </a:t>
            </a:r>
            <a:endParaRPr lang="en-US" altLang="zh-CN" sz="2800" dirty="0">
              <a:latin typeface="+mn-ea"/>
            </a:endParaRPr>
          </a:p>
          <a:p>
            <a:r>
              <a:rPr lang="en-US" altLang="zh-CN" sz="2800" dirty="0">
                <a:latin typeface="+mn-ea"/>
              </a:rPr>
              <a:t>·</a:t>
            </a:r>
            <a:r>
              <a:rPr lang="zh-CN" altLang="en-US" sz="2800" dirty="0">
                <a:latin typeface="+mn-ea"/>
              </a:rPr>
              <a:t>说了什么？</a:t>
            </a:r>
            <a:endParaRPr lang="en-US" altLang="zh-CN" sz="2800" dirty="0">
              <a:latin typeface="+mn-ea"/>
            </a:endParaRPr>
          </a:p>
          <a:p>
            <a:r>
              <a:rPr lang="en-US" altLang="zh-CN" sz="2800" dirty="0">
                <a:latin typeface="+mn-ea"/>
              </a:rPr>
              <a:t>·</a:t>
            </a:r>
            <a:r>
              <a:rPr lang="zh-CN" altLang="en-US" sz="2800" dirty="0">
                <a:latin typeface="+mn-ea"/>
              </a:rPr>
              <a:t>怎么概括？</a:t>
            </a:r>
            <a:endParaRPr lang="en-US" altLang="zh-CN" sz="2800" dirty="0">
              <a:latin typeface="+mn-ea"/>
            </a:endParaRPr>
          </a:p>
          <a:p>
            <a:r>
              <a:rPr lang="en-US" altLang="zh-CN" sz="2800" dirty="0">
                <a:latin typeface="+mn-ea"/>
              </a:rPr>
              <a:t>·</a:t>
            </a:r>
            <a:r>
              <a:rPr lang="zh-CN" altLang="en-US" sz="2800" dirty="0">
                <a:latin typeface="+mn-ea"/>
              </a:rPr>
              <a:t>如何分析？</a:t>
            </a:r>
            <a:endParaRPr lang="en-US" altLang="zh-CN" sz="2800" dirty="0">
              <a:latin typeface="+mn-ea"/>
            </a:endParaRPr>
          </a:p>
          <a:p>
            <a:r>
              <a:rPr lang="en-US" altLang="zh-CN" sz="2800" dirty="0">
                <a:latin typeface="+mn-ea"/>
              </a:rPr>
              <a:t>·</a:t>
            </a:r>
            <a:r>
              <a:rPr lang="zh-CN" altLang="en-US" sz="2800" dirty="0">
                <a:latin typeface="+mn-ea"/>
              </a:rPr>
              <a:t>怎样处理？</a:t>
            </a:r>
          </a:p>
          <a:p>
            <a:endParaRPr lang="zh-CN" altLang="en-US" sz="2800" dirty="0">
              <a:latin typeface="+mn-ea"/>
            </a:endParaRPr>
          </a:p>
        </p:txBody>
      </p:sp>
    </p:spTree>
    <p:extLst>
      <p:ext uri="{BB962C8B-B14F-4D97-AF65-F5344CB8AC3E}">
        <p14:creationId xmlns="" xmlns:p14="http://schemas.microsoft.com/office/powerpoint/2010/main" val="25642511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思考题</a:t>
            </a:r>
            <a:endParaRPr lang="zh-CN" altLang="en-US" dirty="0"/>
          </a:p>
        </p:txBody>
      </p:sp>
      <p:sp>
        <p:nvSpPr>
          <p:cNvPr id="4" name="文本框 2"/>
          <p:cNvSpPr txBox="1"/>
          <p:nvPr/>
        </p:nvSpPr>
        <p:spPr>
          <a:xfrm>
            <a:off x="508001" y="1518477"/>
            <a:ext cx="6718709" cy="4154984"/>
          </a:xfrm>
          <a:prstGeom prst="rect">
            <a:avLst/>
          </a:prstGeom>
          <a:noFill/>
        </p:spPr>
        <p:txBody>
          <a:bodyPr wrap="square" rtlCol="0">
            <a:spAutoFit/>
          </a:bodyPr>
          <a:lstStyle/>
          <a:p>
            <a:r>
              <a:rPr lang="en-US" altLang="zh-CN" sz="2400" dirty="0" smtClean="0"/>
              <a:t>1.</a:t>
            </a:r>
            <a:r>
              <a:rPr lang="zh-CN" altLang="zh-CN" sz="2400" dirty="0" smtClean="0"/>
              <a:t>管理、企业管理、企业人事管理之间是什么关系？</a:t>
            </a:r>
          </a:p>
          <a:p>
            <a:r>
              <a:rPr lang="en-US" altLang="zh-CN" sz="2400" dirty="0" smtClean="0"/>
              <a:t>2.</a:t>
            </a:r>
            <a:r>
              <a:rPr lang="zh-CN" altLang="zh-CN" sz="2400" dirty="0" smtClean="0"/>
              <a:t>员工管理、人事管理、人力资源管理之间有什么联系与区别？</a:t>
            </a:r>
          </a:p>
          <a:p>
            <a:r>
              <a:rPr lang="en-US" altLang="zh-CN" sz="2400" dirty="0" smtClean="0"/>
              <a:t>3.</a:t>
            </a:r>
            <a:r>
              <a:rPr lang="zh-CN" altLang="zh-CN" sz="2400" dirty="0" smtClean="0"/>
              <a:t>人力资源管理的任务是什么？具有什么样的层次结构？</a:t>
            </a:r>
          </a:p>
          <a:p>
            <a:r>
              <a:rPr lang="en-US" altLang="zh-CN" sz="2400" dirty="0" smtClean="0"/>
              <a:t>4.</a:t>
            </a:r>
            <a:r>
              <a:rPr lang="zh-CN" altLang="zh-CN" sz="2400" dirty="0" smtClean="0"/>
              <a:t>什么叫作人力资源管理职能？是如何形成发展起来的？</a:t>
            </a:r>
          </a:p>
          <a:p>
            <a:r>
              <a:rPr lang="en-US" altLang="zh-CN" sz="2400" dirty="0" smtClean="0"/>
              <a:t>5.</a:t>
            </a:r>
            <a:r>
              <a:rPr lang="zh-CN" altLang="zh-CN" sz="2400" dirty="0" smtClean="0"/>
              <a:t>人力资源管理如何影响企业经营效益和长期发展？</a:t>
            </a:r>
          </a:p>
          <a:p>
            <a:r>
              <a:rPr lang="en-US" altLang="zh-CN" sz="2400" dirty="0" smtClean="0"/>
              <a:t>6.</a:t>
            </a:r>
            <a:r>
              <a:rPr lang="zh-CN" altLang="zh-CN" sz="2400" dirty="0" smtClean="0"/>
              <a:t>如何学习和研究人力资源管理？</a:t>
            </a:r>
            <a:endParaRPr lang="zh-CN" altLang="zh-CN" sz="2400" dirty="0"/>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normAutofit lnSpcReduction="10000"/>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引言</a:t>
            </a:r>
            <a:endParaRPr lang="zh-CN" altLang="en-US" dirty="0"/>
          </a:p>
        </p:txBody>
      </p:sp>
      <p:sp>
        <p:nvSpPr>
          <p:cNvPr id="5" name="文本框 2"/>
          <p:cNvSpPr txBox="1"/>
          <p:nvPr/>
        </p:nvSpPr>
        <p:spPr>
          <a:xfrm>
            <a:off x="508002" y="1406302"/>
            <a:ext cx="7710448" cy="4154984"/>
          </a:xfrm>
          <a:prstGeom prst="rect">
            <a:avLst/>
          </a:prstGeom>
          <a:noFill/>
        </p:spPr>
        <p:txBody>
          <a:bodyPr wrap="square" rtlCol="0">
            <a:spAutoFit/>
          </a:bodyPr>
          <a:lstStyle/>
          <a:p>
            <a:r>
              <a:rPr lang="zh-CN" altLang="zh-CN" sz="2400" dirty="0" smtClean="0"/>
              <a:t>任何企业都有员工，都要进行员工管理。员工劳动能力越来越成为稀缺资源，在生产经营中占有越来越重要的地位。如何获取员工劳动能力并加以有效使用，在不同情况下具有不同办法，由此产生了不同的员工管理方式。从人事管理到人力资源管理，体现了员工管理原则与方法的根本变化，推动企业与员工相互促进、共同发展。认识企业管理、企业员工管理、企业人力资源管理之间的内在联系，理解人力资源管理的任务与实现方式，把握人力资源管理的职能结构与运行机理，对于推动企业的可持续发展具有重要意义。</a:t>
            </a:r>
            <a:endParaRPr lang="zh-CN" altLang="en-US" sz="2400" dirty="0" smtClean="0">
              <a:latin typeface="华文新魏" panose="02010800040101010101" pitchFamily="2" charset="-122"/>
              <a:ea typeface="华文新魏" panose="02010800040101010101" pitchFamily="2" charset="-122"/>
            </a:endParaRPr>
          </a:p>
          <a:p>
            <a:endParaRPr lang="en-US" altLang="zh-CN" sz="2400" dirty="0" smtClean="0"/>
          </a:p>
        </p:txBody>
      </p:sp>
    </p:spTree>
    <p:extLst>
      <p:ext uri="{BB962C8B-B14F-4D97-AF65-F5344CB8AC3E}">
        <p14:creationId xmlns="" xmlns:p14="http://schemas.microsoft.com/office/powerpoint/2010/main" val="36667986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773151"/>
          </a:xfrm>
        </p:spPr>
        <p:txBody>
          <a:bodyPr/>
          <a:lstStyle/>
          <a:p>
            <a:r>
              <a:rPr lang="zh-CN" altLang="en-US" dirty="0" smtClean="0"/>
              <a:t>本章内容</a:t>
            </a:r>
            <a:endParaRPr lang="zh-CN" altLang="en-US" dirty="0"/>
          </a:p>
        </p:txBody>
      </p:sp>
      <p:sp>
        <p:nvSpPr>
          <p:cNvPr id="3" name="文本框 2"/>
          <p:cNvSpPr txBox="1"/>
          <p:nvPr/>
        </p:nvSpPr>
        <p:spPr>
          <a:xfrm>
            <a:off x="1717369" y="1969551"/>
            <a:ext cx="5465096" cy="2769989"/>
          </a:xfrm>
          <a:prstGeom prst="rect">
            <a:avLst/>
          </a:prstGeom>
          <a:noFill/>
        </p:spPr>
        <p:txBody>
          <a:bodyPr wrap="square" rtlCol="0">
            <a:spAutoFit/>
          </a:bodyPr>
          <a:lstStyle/>
          <a:p>
            <a:pPr indent="455613">
              <a:buFont typeface="Arial" panose="020B0604020202020204" pitchFamily="34" charset="0"/>
              <a:buNone/>
            </a:pPr>
            <a:endParaRPr lang="en-US" altLang="zh-CN" sz="2400" dirty="0" smtClean="0">
              <a:latin typeface="华文新魏" panose="02010800040101010101" pitchFamily="2" charset="-122"/>
              <a:ea typeface="华文新魏" panose="02010800040101010101" pitchFamily="2" charset="-122"/>
            </a:endParaRPr>
          </a:p>
          <a:p>
            <a:pPr indent="455613">
              <a:lnSpc>
                <a:spcPct val="150000"/>
              </a:lnSpc>
              <a:buFont typeface="Arial" panose="020B0604020202020204" pitchFamily="34" charset="0"/>
              <a:buNone/>
            </a:pPr>
            <a:r>
              <a:rPr lang="zh-CN" altLang="en-US" sz="2800" dirty="0" smtClean="0">
                <a:solidFill>
                  <a:srgbClr val="FF0000"/>
                </a:solidFill>
                <a:latin typeface="华文新魏" panose="02010800040101010101" pitchFamily="2" charset="-122"/>
                <a:ea typeface="华文新魏" panose="02010800040101010101" pitchFamily="2" charset="-122"/>
              </a:rPr>
              <a:t>第</a:t>
            </a:r>
            <a:r>
              <a:rPr lang="en-US" altLang="zh-CN" sz="2800" dirty="0">
                <a:solidFill>
                  <a:srgbClr val="FF0000"/>
                </a:solidFill>
                <a:latin typeface="华文新魏" panose="02010800040101010101" pitchFamily="2" charset="-122"/>
                <a:ea typeface="华文新魏" panose="02010800040101010101" pitchFamily="2" charset="-122"/>
              </a:rPr>
              <a:t>1</a:t>
            </a:r>
            <a:r>
              <a:rPr lang="zh-CN" altLang="en-US" sz="2800" dirty="0">
                <a:solidFill>
                  <a:srgbClr val="FF0000"/>
                </a:solidFill>
                <a:latin typeface="华文新魏" panose="02010800040101010101" pitchFamily="2" charset="-122"/>
                <a:ea typeface="华文新魏" panose="02010800040101010101" pitchFamily="2" charset="-122"/>
              </a:rPr>
              <a:t>节  企业人力资源管理性质</a:t>
            </a:r>
          </a:p>
          <a:p>
            <a:pPr indent="455613">
              <a:lnSpc>
                <a:spcPct val="150000"/>
              </a:lnSpc>
              <a:buFont typeface="Arial" panose="020B0604020202020204" pitchFamily="34" charset="0"/>
              <a:buNone/>
            </a:pPr>
            <a:r>
              <a:rPr lang="zh-CN" altLang="en-US" sz="2800" dirty="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2</a:t>
            </a:r>
            <a:r>
              <a:rPr lang="zh-CN" altLang="en-US" sz="2800" dirty="0">
                <a:latin typeface="华文新魏" panose="02010800040101010101" pitchFamily="2" charset="-122"/>
                <a:ea typeface="华文新魏" panose="02010800040101010101" pitchFamily="2" charset="-122"/>
              </a:rPr>
              <a:t>节  企业人力资源管理活动</a:t>
            </a:r>
          </a:p>
          <a:p>
            <a:pPr indent="455613">
              <a:lnSpc>
                <a:spcPct val="150000"/>
              </a:lnSpc>
              <a:buFont typeface="Arial" panose="020B0604020202020204" pitchFamily="34" charset="0"/>
              <a:buNone/>
            </a:pPr>
            <a:r>
              <a:rPr lang="zh-CN" altLang="en-US" sz="2800" dirty="0">
                <a:latin typeface="华文新魏" panose="02010800040101010101" pitchFamily="2" charset="-122"/>
                <a:ea typeface="华文新魏" panose="02010800040101010101" pitchFamily="2" charset="-122"/>
              </a:rPr>
              <a:t>第</a:t>
            </a:r>
            <a:r>
              <a:rPr lang="en-US" altLang="zh-CN" sz="2800" dirty="0">
                <a:latin typeface="华文新魏" panose="02010800040101010101" pitchFamily="2" charset="-122"/>
                <a:ea typeface="华文新魏" panose="02010800040101010101" pitchFamily="2" charset="-122"/>
              </a:rPr>
              <a:t>3</a:t>
            </a:r>
            <a:r>
              <a:rPr lang="zh-CN" altLang="en-US" sz="2800" dirty="0">
                <a:latin typeface="华文新魏" panose="02010800040101010101" pitchFamily="2" charset="-122"/>
                <a:ea typeface="华文新魏" panose="02010800040101010101" pitchFamily="2" charset="-122"/>
              </a:rPr>
              <a:t>节  企业人力资源管理发展</a:t>
            </a:r>
          </a:p>
          <a:p>
            <a:pPr indent="455613">
              <a:buFont typeface="Arial" panose="020B0604020202020204" pitchFamily="34" charset="0"/>
              <a:buNone/>
            </a:pPr>
            <a:endParaRPr lang="zh-CN" altLang="en-US" sz="2400" dirty="0">
              <a:latin typeface="华文新魏" panose="02010800040101010101" pitchFamily="2" charset="-122"/>
              <a:ea typeface="华文新魏" panose="02010800040101010101" pitchFamily="2" charset="-122"/>
            </a:endParaRPr>
          </a:p>
        </p:txBody>
      </p:sp>
    </p:spTree>
    <p:extLst>
      <p:ext uri="{BB962C8B-B14F-4D97-AF65-F5344CB8AC3E}">
        <p14:creationId xmlns="" xmlns:p14="http://schemas.microsoft.com/office/powerpoint/2010/main" val="38312507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节  企业人力资源管理性质</a:t>
            </a:r>
            <a:endParaRPr lang="zh-CN" altLang="en-US" dirty="0"/>
          </a:p>
        </p:txBody>
      </p:sp>
      <p:sp>
        <p:nvSpPr>
          <p:cNvPr id="4" name="文本框 2"/>
          <p:cNvSpPr txBox="1"/>
          <p:nvPr/>
        </p:nvSpPr>
        <p:spPr>
          <a:xfrm>
            <a:off x="508002" y="1930398"/>
            <a:ext cx="7063676" cy="2369880"/>
          </a:xfrm>
          <a:prstGeom prst="rect">
            <a:avLst/>
          </a:prstGeom>
          <a:noFill/>
        </p:spPr>
        <p:txBody>
          <a:bodyPr wrap="square" rtlCol="0">
            <a:spAutoFit/>
          </a:bodyPr>
          <a:lstStyle/>
          <a:p>
            <a:r>
              <a:rPr lang="zh-CN" altLang="en-US" sz="2800" dirty="0" smtClean="0">
                <a:latin typeface="华文新魏" panose="02010800040101010101" pitchFamily="2" charset="-122"/>
              </a:rPr>
              <a:t>一、企业管理</a:t>
            </a:r>
            <a:endParaRPr lang="en-US" altLang="zh-CN" sz="2800" dirty="0" smtClean="0">
              <a:latin typeface="华文新魏" panose="02010800040101010101" pitchFamily="2" charset="-122"/>
            </a:endParaRPr>
          </a:p>
          <a:p>
            <a:endParaRPr lang="en-US" altLang="zh-CN" sz="2400" dirty="0" smtClean="0">
              <a:latin typeface="华文新魏" panose="02010800040101010101" pitchFamily="2" charset="-122"/>
            </a:endParaRPr>
          </a:p>
          <a:p>
            <a:r>
              <a:rPr lang="zh-CN" altLang="en-US" sz="2400" dirty="0" smtClean="0">
                <a:latin typeface="华文新魏" panose="02010800040101010101" pitchFamily="2" charset="-122"/>
              </a:rPr>
              <a:t>管理的本质是通过有计划的分工协作提高组织效率。企业管理是微观效益组织的管理，围绕提高投入产出效益展开。为此必须优化资源配置、节约交易成本、提高协作效率。</a:t>
            </a:r>
            <a:endParaRPr lang="zh-CN" altLang="en-US" sz="2400" dirty="0" smtClean="0">
              <a:latin typeface="华文新魏" panose="02010800040101010101" pitchFamily="2" charset="-122"/>
              <a:ea typeface="华文新魏" panose="02010800040101010101" pitchFamily="2" charset="-122"/>
            </a:endParaRPr>
          </a:p>
        </p:txBody>
      </p:sp>
    </p:spTree>
    <p:extLst>
      <p:ext uri="{BB962C8B-B14F-4D97-AF65-F5344CB8AC3E}">
        <p14:creationId xmlns="" xmlns:p14="http://schemas.microsoft.com/office/powerpoint/2010/main" val="9334548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节  企业人力资源管理性质</a:t>
            </a:r>
            <a:endParaRPr lang="zh-CN" altLang="en-US" dirty="0"/>
          </a:p>
        </p:txBody>
      </p:sp>
      <p:sp>
        <p:nvSpPr>
          <p:cNvPr id="3" name="文本框 2"/>
          <p:cNvSpPr txBox="1"/>
          <p:nvPr/>
        </p:nvSpPr>
        <p:spPr>
          <a:xfrm>
            <a:off x="508003" y="1930400"/>
            <a:ext cx="7509724" cy="4093428"/>
          </a:xfrm>
          <a:prstGeom prst="rect">
            <a:avLst/>
          </a:prstGeom>
          <a:noFill/>
        </p:spPr>
        <p:txBody>
          <a:bodyPr wrap="square" rtlCol="0">
            <a:spAutoFit/>
          </a:bodyPr>
          <a:lstStyle/>
          <a:p>
            <a:pPr>
              <a:buFont typeface="Arial" panose="020B0604020202020204" pitchFamily="34" charset="0"/>
              <a:buNone/>
            </a:pPr>
            <a:r>
              <a:rPr lang="zh-CN" altLang="en-US" sz="2800" b="1" dirty="0" smtClean="0"/>
              <a:t>一、企业管理</a:t>
            </a:r>
            <a:endParaRPr lang="en-US" altLang="zh-CN" sz="2800" b="1" dirty="0" smtClean="0"/>
          </a:p>
          <a:p>
            <a:pPr>
              <a:buFont typeface="Arial" panose="020B0604020202020204" pitchFamily="34" charset="0"/>
              <a:buNone/>
            </a:pPr>
            <a:endParaRPr lang="en-US" altLang="zh-CN" sz="2400" b="1" dirty="0" smtClean="0"/>
          </a:p>
          <a:p>
            <a:pPr>
              <a:buFont typeface="Arial" panose="020B0604020202020204" pitchFamily="34" charset="0"/>
              <a:buNone/>
            </a:pPr>
            <a:r>
              <a:rPr lang="en-US" altLang="zh-CN" sz="2400" b="1" dirty="0" smtClean="0"/>
              <a:t>1</a:t>
            </a:r>
            <a:r>
              <a:rPr lang="en-US" altLang="zh-CN" sz="2400" b="1" dirty="0"/>
              <a:t>.</a:t>
            </a:r>
            <a:r>
              <a:rPr lang="zh-CN" altLang="en-US" sz="2400" b="1" dirty="0" smtClean="0"/>
              <a:t>管理</a:t>
            </a:r>
            <a:endParaRPr lang="en-US" altLang="zh-CN" sz="2400" b="1" dirty="0" smtClean="0"/>
          </a:p>
          <a:p>
            <a:pPr>
              <a:buFont typeface="Arial" panose="020B0604020202020204" pitchFamily="34" charset="0"/>
              <a:buNone/>
            </a:pPr>
            <a:endParaRPr lang="en-US" altLang="zh-CN" sz="2400" b="1" dirty="0"/>
          </a:p>
          <a:p>
            <a:r>
              <a:rPr lang="zh-CN" altLang="zh-CN" sz="2400" dirty="0">
                <a:latin typeface="+mn-ea"/>
              </a:rPr>
              <a:t>广义的管理包括维护社会秩序的一切自觉努力。</a:t>
            </a:r>
          </a:p>
          <a:p>
            <a:r>
              <a:rPr lang="zh-CN" altLang="zh-CN" sz="2400" dirty="0">
                <a:latin typeface="+mn-ea"/>
              </a:rPr>
              <a:t>狭义管理在广义管理基础上产生，主要指对于工作群体的协调与指挥活动。</a:t>
            </a:r>
            <a:endParaRPr lang="en-US" altLang="zh-CN" sz="2400" dirty="0">
              <a:latin typeface="+mn-ea"/>
            </a:endParaRPr>
          </a:p>
          <a:p>
            <a:endParaRPr lang="en-US" altLang="zh-CN" sz="2400" dirty="0"/>
          </a:p>
          <a:p>
            <a:pPr marL="0" lvl="1">
              <a:buFont typeface="Wingdings" panose="05000000000000000000" pitchFamily="2" charset="2"/>
              <a:buChar char="ü"/>
            </a:pPr>
            <a:r>
              <a:rPr lang="zh-CN" altLang="en-US" sz="2300" dirty="0"/>
              <a:t>信息沟通、合作意愿、共同目标</a:t>
            </a:r>
            <a:endParaRPr lang="en-US" altLang="zh-CN" sz="2300" dirty="0"/>
          </a:p>
          <a:p>
            <a:pPr marL="0" lvl="1">
              <a:buFont typeface="Wingdings" panose="05000000000000000000" pitchFamily="2" charset="2"/>
              <a:buChar char="ü"/>
            </a:pPr>
            <a:r>
              <a:rPr lang="zh-CN" altLang="en-US" sz="2300" dirty="0"/>
              <a:t>计划、组织、领导、控制</a:t>
            </a:r>
          </a:p>
          <a:p>
            <a:endParaRPr lang="zh-CN" altLang="en-US" dirty="0"/>
          </a:p>
        </p:txBody>
      </p:sp>
    </p:spTree>
    <p:extLst>
      <p:ext uri="{BB962C8B-B14F-4D97-AF65-F5344CB8AC3E}">
        <p14:creationId xmlns="" xmlns:p14="http://schemas.microsoft.com/office/powerpoint/2010/main" val="3928450147"/>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2">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主题2" id="{75ED31E5-2ED1-4CBB-ABA5-2A0B6A2A5468}" vid="{E1DFF733-E501-4D19-9060-E160DA9BDD8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151</TotalTime>
  <Words>3636</Words>
  <Application>Microsoft Office PowerPoint</Application>
  <PresentationFormat>全屏显示(4:3)</PresentationFormat>
  <Paragraphs>342</Paragraphs>
  <Slides>51</Slides>
  <Notes>1</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主题2</vt:lpstr>
      <vt:lpstr>第1章  学科概论</vt:lpstr>
      <vt:lpstr> </vt:lpstr>
      <vt:lpstr>学习目标</vt:lpstr>
      <vt:lpstr>本章结构</vt:lpstr>
      <vt:lpstr>引例</vt:lpstr>
      <vt:lpstr>引言</vt:lpstr>
      <vt:lpstr>本章内容</vt:lpstr>
      <vt:lpstr>第1节  企业人力资源管理性质</vt:lpstr>
      <vt:lpstr>第1节  企业人力资源管理性质</vt:lpstr>
      <vt:lpstr>第1节  企业人力资源管理性质</vt:lpstr>
      <vt:lpstr>第1节  企业人力资源管理性质</vt:lpstr>
      <vt:lpstr>第1节  企业人力资源管理性质</vt:lpstr>
      <vt:lpstr>第1节  企业人力资源管理性质</vt:lpstr>
      <vt:lpstr>第1节  企业人力资源管理性质</vt:lpstr>
      <vt:lpstr>第1节  企业人力资源管理性质</vt:lpstr>
      <vt:lpstr>第1节  企业人力资源管理性质</vt:lpstr>
      <vt:lpstr>第1节  企业人力资源管理性质</vt:lpstr>
      <vt:lpstr>本章内容</vt:lpstr>
      <vt:lpstr>第2节    企业人力资源管理活动</vt:lpstr>
      <vt:lpstr>人力资源管理机制示意图</vt:lpstr>
      <vt:lpstr>第2节    企业人力资源管理活动</vt:lpstr>
      <vt:lpstr>第2节    企业人力资源管理活动</vt:lpstr>
      <vt:lpstr>第2节    企业人力资源管理活动</vt:lpstr>
      <vt:lpstr>第2节    企业人力资源管理活动</vt:lpstr>
      <vt:lpstr>第2节    企业人力资源管理活动</vt:lpstr>
      <vt:lpstr>第2节    企业人力资源管理活动</vt:lpstr>
      <vt:lpstr>第2节    企业人力资源管理活动</vt:lpstr>
      <vt:lpstr>第2节    企业人力资源管理活动</vt:lpstr>
      <vt:lpstr>第2节    企业人力资源管理活动</vt:lpstr>
      <vt:lpstr>第2节    企业人力资源管理活动</vt:lpstr>
      <vt:lpstr>第2节    企业人力资源管理活动</vt:lpstr>
      <vt:lpstr>第2节    企业人力资源管理活动</vt:lpstr>
      <vt:lpstr>第2节    企业人力资源管理活动</vt:lpstr>
      <vt:lpstr>第2节    企业人力资源管理活动</vt:lpstr>
      <vt:lpstr>第2节    企业人力资源管理活动</vt:lpstr>
      <vt:lpstr>本章内容</vt:lpstr>
      <vt:lpstr>第3节  企业人力资源管理发展</vt:lpstr>
      <vt:lpstr>第3节  企业人力资源管理发展</vt:lpstr>
      <vt:lpstr>第3节  企业人力资源管理发展</vt:lpstr>
      <vt:lpstr>第3节  企业人力资源管理发展</vt:lpstr>
      <vt:lpstr>第3节  企业人力资源管理发展</vt:lpstr>
      <vt:lpstr>第3节  企业人力资源管理发展</vt:lpstr>
      <vt:lpstr>第3节  企业人力资源管理发展</vt:lpstr>
      <vt:lpstr>第3节  企业人力资源管理发展</vt:lpstr>
      <vt:lpstr>第3节  企业人力资源管理发展</vt:lpstr>
      <vt:lpstr>第3节  企业人力资源管理发展</vt:lpstr>
      <vt:lpstr>第3节  企业人力资源管理发展</vt:lpstr>
      <vt:lpstr>本章小结</vt:lpstr>
      <vt:lpstr>关键术语</vt:lpstr>
      <vt:lpstr>思考题</vt:lpstr>
      <vt:lpstr>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学科概论 </dc:title>
  <dc:creator>dell</dc:creator>
  <cp:lastModifiedBy>XCHY</cp:lastModifiedBy>
  <cp:revision>14</cp:revision>
  <dcterms:created xsi:type="dcterms:W3CDTF">2019-07-08T07:39:39Z</dcterms:created>
  <dcterms:modified xsi:type="dcterms:W3CDTF">2019-07-29T02:35:29Z</dcterms:modified>
</cp:coreProperties>
</file>